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6" r:id="rId2"/>
    <p:sldId id="278" r:id="rId3"/>
    <p:sldId id="279" r:id="rId4"/>
    <p:sldId id="272" r:id="rId5"/>
    <p:sldId id="257" r:id="rId6"/>
    <p:sldId id="258" r:id="rId7"/>
    <p:sldId id="259" r:id="rId8"/>
    <p:sldId id="260" r:id="rId9"/>
    <p:sldId id="261" r:id="rId10"/>
    <p:sldId id="277" r:id="rId11"/>
    <p:sldId id="262" r:id="rId12"/>
    <p:sldId id="281" r:id="rId13"/>
    <p:sldId id="273" r:id="rId14"/>
    <p:sldId id="265" r:id="rId15"/>
    <p:sldId id="268" r:id="rId16"/>
    <p:sldId id="269" r:id="rId17"/>
    <p:sldId id="270" r:id="rId18"/>
    <p:sldId id="271" r:id="rId19"/>
    <p:sldId id="274"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1051;&#1080;&#1089;&#1090;%20Microsoft%20Office%20Excel.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plotArea>
      <c:layout/>
      <c:barChart>
        <c:barDir val="col"/>
        <c:grouping val="stacked"/>
        <c:ser>
          <c:idx val="0"/>
          <c:order val="0"/>
          <c:spPr>
            <a:ln>
              <a:solidFill>
                <a:srgbClr val="FFFF00">
                  <a:alpha val="67000"/>
                </a:srgbClr>
              </a:solidFill>
            </a:ln>
          </c:spPr>
          <c:dLbls>
            <c:dLbl>
              <c:idx val="0"/>
              <c:layout>
                <c:manualLayout>
                  <c:x val="1.5116919908820916E-2"/>
                  <c:y val="-0.25596178175569789"/>
                </c:manualLayout>
              </c:layout>
              <c:showVal val="1"/>
            </c:dLbl>
            <c:dLbl>
              <c:idx val="1"/>
              <c:layout>
                <c:manualLayout>
                  <c:x val="0"/>
                  <c:y val="-0.21890547263681598"/>
                </c:manualLayout>
              </c:layout>
              <c:showVal val="1"/>
            </c:dLbl>
            <c:dLbl>
              <c:idx val="2"/>
              <c:layout>
                <c:manualLayout>
                  <c:x val="1.7636651483168536E-2"/>
                  <c:y val="-0.45143049581792499"/>
                </c:manualLayout>
              </c:layout>
              <c:showVal val="1"/>
            </c:dLbl>
            <c:dLbl>
              <c:idx val="4"/>
              <c:layout>
                <c:manualLayout>
                  <c:x val="0"/>
                  <c:y val="-0.43055555555555552"/>
                </c:manualLayout>
              </c:layout>
              <c:showVal val="1"/>
            </c:dLbl>
            <c:numFmt formatCode="@" sourceLinked="0"/>
            <c:spPr>
              <a:solidFill>
                <a:schemeClr val="accent1">
                  <a:lumMod val="20000"/>
                  <a:lumOff val="80000"/>
                </a:schemeClr>
              </a:solidFill>
            </c:spPr>
            <c:txPr>
              <a:bodyPr/>
              <a:lstStyle/>
              <a:p>
                <a:pPr>
                  <a:defRPr sz="1600">
                    <a:latin typeface="Times New Roman" pitchFamily="18" charset="0"/>
                    <a:cs typeface="Times New Roman" pitchFamily="18" charset="0"/>
                  </a:defRPr>
                </a:pPr>
                <a:endParaRPr lang="ru-RU"/>
              </a:p>
            </c:txPr>
            <c:showVal val="1"/>
          </c:dLbls>
          <c:cat>
            <c:strRef>
              <c:f>Лист1!$C$5:$C$7</c:f>
              <c:strCache>
                <c:ptCount val="3"/>
                <c:pt idx="0">
                  <c:v>2017 г.</c:v>
                </c:pt>
                <c:pt idx="1">
                  <c:v>2018г.</c:v>
                </c:pt>
                <c:pt idx="2">
                  <c:v>2019г.</c:v>
                </c:pt>
              </c:strCache>
            </c:strRef>
          </c:cat>
          <c:val>
            <c:numRef>
              <c:f>Лист1!$D$5:$D$7</c:f>
              <c:numCache>
                <c:formatCode>General</c:formatCode>
                <c:ptCount val="3"/>
                <c:pt idx="0">
                  <c:v>13580</c:v>
                </c:pt>
                <c:pt idx="1">
                  <c:v>13585</c:v>
                </c:pt>
                <c:pt idx="2">
                  <c:v>13630</c:v>
                </c:pt>
              </c:numCache>
            </c:numRef>
          </c:val>
        </c:ser>
        <c:overlap val="100"/>
        <c:axId val="40687488"/>
        <c:axId val="40693760"/>
      </c:barChart>
      <c:catAx>
        <c:axId val="40687488"/>
        <c:scaling>
          <c:orientation val="minMax"/>
        </c:scaling>
        <c:axPos val="b"/>
        <c:tickLblPos val="nextTo"/>
        <c:txPr>
          <a:bodyPr/>
          <a:lstStyle/>
          <a:p>
            <a:pPr>
              <a:defRPr sz="1400">
                <a:latin typeface="Times New Roman" pitchFamily="18" charset="0"/>
                <a:cs typeface="Times New Roman" pitchFamily="18" charset="0"/>
              </a:defRPr>
            </a:pPr>
            <a:endParaRPr lang="ru-RU"/>
          </a:p>
        </c:txPr>
        <c:crossAx val="40693760"/>
        <c:crosses val="autoZero"/>
        <c:auto val="1"/>
        <c:lblAlgn val="ctr"/>
        <c:lblOffset val="100"/>
      </c:catAx>
      <c:valAx>
        <c:axId val="40693760"/>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40687488"/>
        <c:crosses val="autoZero"/>
        <c:crossBetween val="between"/>
      </c:valAx>
      <c:spPr>
        <a:solidFill>
          <a:srgbClr val="B4DCFA">
            <a:alpha val="39000"/>
          </a:srgbClr>
        </a:solidFill>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7.1663767683220414E-2"/>
          <c:y val="3.2882410428973094E-2"/>
          <c:w val="0.80554649020479241"/>
          <c:h val="0.84386857204190113"/>
        </c:manualLayout>
      </c:layout>
      <c:barChart>
        <c:barDir val="col"/>
        <c:grouping val="clustered"/>
        <c:ser>
          <c:idx val="0"/>
          <c:order val="0"/>
          <c:tx>
            <c:strRef>
              <c:f>коэффициениты!$A$4</c:f>
              <c:strCache>
                <c:ptCount val="1"/>
                <c:pt idx="0">
                  <c:v>2017г.</c:v>
                </c:pt>
              </c:strCache>
            </c:strRef>
          </c:tx>
          <c:spPr>
            <a:solidFill>
              <a:srgbClr val="00B0F0"/>
            </a:solidFill>
            <a:ln w="15875">
              <a:solidFill>
                <a:srgbClr val="002060"/>
              </a:solidFill>
            </a:ln>
            <a:effectLst>
              <a:innerShdw blurRad="63500" dist="50800" dir="13500000">
                <a:prstClr val="black">
                  <a:alpha val="50000"/>
                </a:prstClr>
              </a:innerShdw>
            </a:effectLst>
          </c:spPr>
          <c:cat>
            <c:strRef>
              <c:f>коэффициениты!$B$3:$D$3</c:f>
              <c:strCache>
                <c:ptCount val="3"/>
                <c:pt idx="0">
                  <c:v>Коэффициент рождаемости </c:v>
                </c:pt>
                <c:pt idx="1">
                  <c:v>Коэффициент смертности </c:v>
                </c:pt>
                <c:pt idx="2">
                  <c:v>Естественный прирост</c:v>
                </c:pt>
              </c:strCache>
            </c:strRef>
          </c:cat>
          <c:val>
            <c:numRef>
              <c:f>коэффициениты!$B$4:$D$4</c:f>
              <c:numCache>
                <c:formatCode>General</c:formatCode>
                <c:ptCount val="3"/>
                <c:pt idx="0">
                  <c:v>25.1</c:v>
                </c:pt>
                <c:pt idx="1">
                  <c:v>8.2000000000000011</c:v>
                </c:pt>
                <c:pt idx="2">
                  <c:v>16.8</c:v>
                </c:pt>
              </c:numCache>
            </c:numRef>
          </c:val>
          <c:extLst xmlns:c16r2="http://schemas.microsoft.com/office/drawing/2015/06/chart">
            <c:ext xmlns:c16="http://schemas.microsoft.com/office/drawing/2014/chart" uri="{C3380CC4-5D6E-409C-BE32-E72D297353CC}">
              <c16:uniqueId val="{00000000-116E-4440-A991-1FA41090AE3E}"/>
            </c:ext>
          </c:extLst>
        </c:ser>
        <c:ser>
          <c:idx val="1"/>
          <c:order val="1"/>
          <c:tx>
            <c:strRef>
              <c:f>коэффициениты!$A$5</c:f>
              <c:strCache>
                <c:ptCount val="1"/>
                <c:pt idx="0">
                  <c:v>2018 г.</c:v>
                </c:pt>
              </c:strCache>
            </c:strRef>
          </c:tx>
          <c:spPr>
            <a:solidFill>
              <a:srgbClr val="FF0000"/>
            </a:solidFill>
            <a:ln w="15875">
              <a:solidFill>
                <a:srgbClr val="C00000"/>
              </a:solidFill>
            </a:ln>
            <a:effectLst>
              <a:innerShdw blurRad="63500" dist="50800" dir="13500000">
                <a:prstClr val="black">
                  <a:alpha val="50000"/>
                </a:prstClr>
              </a:innerShdw>
            </a:effectLst>
          </c:spPr>
          <c:cat>
            <c:strRef>
              <c:f>коэффициениты!$B$3:$D$3</c:f>
              <c:strCache>
                <c:ptCount val="3"/>
                <c:pt idx="0">
                  <c:v>Коэффициент рождаемости </c:v>
                </c:pt>
                <c:pt idx="1">
                  <c:v>Коэффициент смертности </c:v>
                </c:pt>
                <c:pt idx="2">
                  <c:v>Естественный прирост</c:v>
                </c:pt>
              </c:strCache>
            </c:strRef>
          </c:cat>
          <c:val>
            <c:numRef>
              <c:f>коэффициениты!$B$5:$D$5</c:f>
              <c:numCache>
                <c:formatCode>General</c:formatCode>
                <c:ptCount val="3"/>
                <c:pt idx="0">
                  <c:v>26.4</c:v>
                </c:pt>
                <c:pt idx="1">
                  <c:v>6.8</c:v>
                </c:pt>
                <c:pt idx="2">
                  <c:v>13.3</c:v>
                </c:pt>
              </c:numCache>
            </c:numRef>
          </c:val>
          <c:extLst xmlns:c16r2="http://schemas.microsoft.com/office/drawing/2015/06/chart">
            <c:ext xmlns:c16="http://schemas.microsoft.com/office/drawing/2014/chart" uri="{C3380CC4-5D6E-409C-BE32-E72D297353CC}">
              <c16:uniqueId val="{00000001-116E-4440-A991-1FA41090AE3E}"/>
            </c:ext>
          </c:extLst>
        </c:ser>
        <c:ser>
          <c:idx val="2"/>
          <c:order val="2"/>
          <c:tx>
            <c:strRef>
              <c:f>коэффициениты!$A$6</c:f>
              <c:strCache>
                <c:ptCount val="1"/>
                <c:pt idx="0">
                  <c:v>2019 г. </c:v>
                </c:pt>
              </c:strCache>
            </c:strRef>
          </c:tx>
          <c:spPr>
            <a:solidFill>
              <a:srgbClr val="7030A0"/>
            </a:solidFill>
            <a:ln w="15875">
              <a:solidFill>
                <a:schemeClr val="accent4">
                  <a:lumMod val="40000"/>
                  <a:lumOff val="60000"/>
                </a:schemeClr>
              </a:solidFill>
            </a:ln>
            <a:effectLst>
              <a:innerShdw blurRad="63500" dist="50800" dir="13500000">
                <a:prstClr val="black">
                  <a:alpha val="50000"/>
                </a:prstClr>
              </a:innerShdw>
            </a:effectLst>
          </c:spPr>
          <c:cat>
            <c:strRef>
              <c:f>коэффициениты!$B$3:$D$3</c:f>
              <c:strCache>
                <c:ptCount val="3"/>
                <c:pt idx="0">
                  <c:v>Коэффициент рождаемости </c:v>
                </c:pt>
                <c:pt idx="1">
                  <c:v>Коэффициент смертности </c:v>
                </c:pt>
                <c:pt idx="2">
                  <c:v>Естественный прирост</c:v>
                </c:pt>
              </c:strCache>
            </c:strRef>
          </c:cat>
          <c:val>
            <c:numRef>
              <c:f>коэффициениты!$B$6:$D$6</c:f>
              <c:numCache>
                <c:formatCode>General</c:formatCode>
                <c:ptCount val="3"/>
                <c:pt idx="0">
                  <c:v>17.600000000000001</c:v>
                </c:pt>
                <c:pt idx="1">
                  <c:v>8.1</c:v>
                </c:pt>
                <c:pt idx="2">
                  <c:v>8</c:v>
                </c:pt>
              </c:numCache>
            </c:numRef>
          </c:val>
          <c:extLst xmlns:c16r2="http://schemas.microsoft.com/office/drawing/2015/06/chart">
            <c:ext xmlns:c16="http://schemas.microsoft.com/office/drawing/2014/chart" uri="{C3380CC4-5D6E-409C-BE32-E72D297353CC}">
              <c16:uniqueId val="{00000002-116E-4440-A991-1FA41090AE3E}"/>
            </c:ext>
          </c:extLst>
        </c:ser>
        <c:dLbls/>
        <c:axId val="66228992"/>
        <c:axId val="66230528"/>
      </c:barChart>
      <c:catAx>
        <c:axId val="66228992"/>
        <c:scaling>
          <c:orientation val="minMax"/>
        </c:scaling>
        <c:axPos val="b"/>
        <c:numFmt formatCode="General" sourceLinked="0"/>
        <c:tickLblPos val="nextTo"/>
        <c:txPr>
          <a:bodyPr/>
          <a:lstStyle/>
          <a:p>
            <a:pPr>
              <a:defRPr sz="1200" b="1" i="1" baseline="0">
                <a:latin typeface="Times New Roman" panose="02020603050405020304" pitchFamily="18" charset="0"/>
              </a:defRPr>
            </a:pPr>
            <a:endParaRPr lang="ru-RU"/>
          </a:p>
        </c:txPr>
        <c:crossAx val="66230528"/>
        <c:crosses val="autoZero"/>
        <c:auto val="1"/>
        <c:lblAlgn val="ctr"/>
        <c:lblOffset val="100"/>
      </c:catAx>
      <c:valAx>
        <c:axId val="66230528"/>
        <c:scaling>
          <c:orientation val="minMax"/>
        </c:scaling>
        <c:axPos val="l"/>
        <c:majorGridlines/>
        <c:numFmt formatCode="General" sourceLinked="1"/>
        <c:tickLblPos val="nextTo"/>
        <c:txPr>
          <a:bodyPr/>
          <a:lstStyle/>
          <a:p>
            <a:pPr>
              <a:defRPr b="1" i="1" baseline="0">
                <a:latin typeface="Times New Roman" panose="02020603050405020304" pitchFamily="18" charset="0"/>
              </a:defRPr>
            </a:pPr>
            <a:endParaRPr lang="ru-RU"/>
          </a:p>
        </c:txPr>
        <c:crossAx val="66228992"/>
        <c:crosses val="autoZero"/>
        <c:crossBetween val="between"/>
      </c:valAx>
      <c:spPr>
        <a:solidFill>
          <a:schemeClr val="accent2">
            <a:lumMod val="40000"/>
            <a:lumOff val="60000"/>
          </a:schemeClr>
        </a:solidFill>
      </c:spPr>
    </c:plotArea>
    <c:legend>
      <c:legendPos val="r"/>
      <c:layout>
        <c:manualLayout>
          <c:xMode val="edge"/>
          <c:yMode val="edge"/>
          <c:x val="0.88511523096073264"/>
          <c:y val="0.39125337297739066"/>
          <c:w val="0.11488476903926774"/>
          <c:h val="0.20553577851048571"/>
        </c:manualLayout>
      </c:layout>
      <c:txPr>
        <a:bodyPr/>
        <a:lstStyle/>
        <a:p>
          <a:pPr>
            <a:defRPr sz="1400"/>
          </a:pPr>
          <a:endParaRPr lang="ru-RU"/>
        </a:p>
      </c:txPr>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631A25-E703-430B-A291-C76AB9A9D3DC}" type="datetimeFigureOut">
              <a:rPr lang="ru-RU" smtClean="0"/>
              <a:pPr/>
              <a:t>17.05.2020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ru-RU" smtClean="0"/>
              <a:t>5</a:t>
            </a: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3E4AE0-8C30-43D5-962A-78E9B2456718}" type="slidenum">
              <a:rPr lang="ru-RU" smtClean="0"/>
              <a:pPr/>
              <a:t>‹#›</a:t>
            </a:fld>
            <a:endParaRPr lang="ru-RU"/>
          </a:p>
        </p:txBody>
      </p:sp>
    </p:spTree>
    <p:extLst>
      <p:ext uri="{BB962C8B-B14F-4D97-AF65-F5344CB8AC3E}">
        <p14:creationId xmlns:p14="http://schemas.microsoft.com/office/powerpoint/2010/main" xmlns="" val="15291834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BA78C-222E-4923-9A06-7EF25F8BC0AC}" type="datetimeFigureOut">
              <a:rPr lang="ru-RU" smtClean="0"/>
              <a:pPr/>
              <a:t>17.05.2020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ru-RU" smtClean="0"/>
              <a:t>5</a:t>
            </a: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0E080-6E97-44EF-AC64-E001E00137A6}" type="slidenum">
              <a:rPr lang="ru-RU" smtClean="0"/>
              <a:pPr/>
              <a:t>‹#›</a:t>
            </a:fld>
            <a:endParaRPr lang="ru-RU"/>
          </a:p>
        </p:txBody>
      </p:sp>
    </p:spTree>
    <p:extLst>
      <p:ext uri="{BB962C8B-B14F-4D97-AF65-F5344CB8AC3E}">
        <p14:creationId xmlns:p14="http://schemas.microsoft.com/office/powerpoint/2010/main" xmlns="" val="31379417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460E080-6E97-44EF-AC64-E001E00137A6}" type="slidenum">
              <a:rPr lang="ru-RU" smtClean="0"/>
              <a:pPr/>
              <a:t>5</a:t>
            </a:fld>
            <a:endParaRPr lang="ru-RU"/>
          </a:p>
        </p:txBody>
      </p:sp>
      <p:sp>
        <p:nvSpPr>
          <p:cNvPr id="5" name="Нижний колонтитул 4"/>
          <p:cNvSpPr>
            <a:spLocks noGrp="1"/>
          </p:cNvSpPr>
          <p:nvPr>
            <p:ph type="ftr" sz="quarter" idx="11"/>
          </p:nvPr>
        </p:nvSpPr>
        <p:spPr/>
        <p:txBody>
          <a:bodyPr/>
          <a:lstStyle/>
          <a:p>
            <a:r>
              <a:rPr lang="ru-RU" smtClean="0"/>
              <a:t>5</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460E080-6E97-44EF-AC64-E001E00137A6}" type="slidenum">
              <a:rPr lang="ru-RU" smtClean="0"/>
              <a:pPr/>
              <a:t>16</a:t>
            </a:fld>
            <a:endParaRPr lang="ru-RU"/>
          </a:p>
        </p:txBody>
      </p:sp>
      <p:sp>
        <p:nvSpPr>
          <p:cNvPr id="5" name="Нижний колонтитул 4"/>
          <p:cNvSpPr>
            <a:spLocks noGrp="1"/>
          </p:cNvSpPr>
          <p:nvPr>
            <p:ph type="ftr" sz="quarter" idx="11"/>
          </p:nvPr>
        </p:nvSpPr>
        <p:spPr/>
        <p:txBody>
          <a:bodyPr/>
          <a:lstStyle/>
          <a:p>
            <a:r>
              <a:rPr lang="ru-RU" smtClean="0"/>
              <a:t>5</a:t>
            </a:r>
            <a:endParaRPr lang="ru-RU"/>
          </a:p>
        </p:txBody>
      </p:sp>
    </p:spTree>
    <p:extLst>
      <p:ext uri="{BB962C8B-B14F-4D97-AF65-F5344CB8AC3E}">
        <p14:creationId xmlns:p14="http://schemas.microsoft.com/office/powerpoint/2010/main" xmlns="" val="152279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17.05.2020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500_F_77679307_RY3sOeGKfvA7wjuv48MKlbDoPVyiihBz.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817581" y="692696"/>
            <a:ext cx="7066787" cy="5328592"/>
          </a:xfrm>
        </p:spPr>
        <p:txBody>
          <a:bodyPr/>
          <a:lstStyle/>
          <a:p>
            <a:pPr marL="182880" indent="0" algn="ctr">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2000" dirty="0" smtClean="0">
                <a:solidFill>
                  <a:srgbClr val="C00000"/>
                </a:solidFill>
                <a:effectLst/>
                <a:latin typeface="Times New Roman" pitchFamily="18" charset="0"/>
                <a:cs typeface="Times New Roman" pitchFamily="18" charset="0"/>
              </a:rPr>
              <a:t> </a:t>
            </a:r>
            <a:r>
              <a:rPr lang="ru-RU" sz="2000" dirty="0">
                <a:solidFill>
                  <a:srgbClr val="C00000"/>
                </a:solidFill>
                <a:effectLst/>
                <a:latin typeface="Times New Roman" pitchFamily="18" charset="0"/>
                <a:cs typeface="Times New Roman" pitchFamily="18" charset="0"/>
              </a:rPr>
              <a:t>ИНВЕСТИЦИОННЫЙ </a:t>
            </a:r>
            <a:r>
              <a:rPr lang="ru-RU" sz="2000" dirty="0" smtClean="0">
                <a:solidFill>
                  <a:srgbClr val="C00000"/>
                </a:solidFill>
                <a:effectLst/>
                <a:latin typeface="Times New Roman" pitchFamily="18" charset="0"/>
                <a:cs typeface="Times New Roman" pitchFamily="18" charset="0"/>
              </a:rPr>
              <a:t>ПАСПОРТ</a:t>
            </a:r>
            <a:r>
              <a:rPr lang="en-US" sz="2000" dirty="0" smtClean="0">
                <a:solidFill>
                  <a:srgbClr val="C00000"/>
                </a:solidFill>
                <a:effectLst/>
                <a:latin typeface="Times New Roman" pitchFamily="18" charset="0"/>
                <a:cs typeface="Times New Roman" pitchFamily="18" charset="0"/>
              </a:rPr>
              <a:t/>
            </a:r>
            <a:br>
              <a:rPr lang="en-US" sz="2000" dirty="0" smtClean="0">
                <a:solidFill>
                  <a:srgbClr val="C00000"/>
                </a:solidFill>
                <a:effectLst/>
                <a:latin typeface="Times New Roman" pitchFamily="18" charset="0"/>
                <a:cs typeface="Times New Roman" pitchFamily="18" charset="0"/>
              </a:rPr>
            </a:br>
            <a:r>
              <a:rPr lang="ru-RU" sz="2000" dirty="0" smtClean="0">
                <a:solidFill>
                  <a:srgbClr val="C00000"/>
                </a:solidFill>
                <a:effectLst/>
                <a:latin typeface="Times New Roman" pitchFamily="18" charset="0"/>
                <a:cs typeface="Times New Roman" pitchFamily="18" charset="0"/>
              </a:rPr>
              <a:t>ГОРОДСКОГО </a:t>
            </a:r>
            <a:r>
              <a:rPr lang="ru-RU" sz="2000" dirty="0">
                <a:solidFill>
                  <a:srgbClr val="C00000"/>
                </a:solidFill>
                <a:effectLst/>
                <a:latin typeface="Times New Roman" pitchFamily="18" charset="0"/>
                <a:cs typeface="Times New Roman" pitchFamily="18" charset="0"/>
              </a:rPr>
              <a:t>ОКРУГА</a:t>
            </a:r>
            <a:br>
              <a:rPr lang="ru-RU" sz="2000" dirty="0">
                <a:solidFill>
                  <a:srgbClr val="C00000"/>
                </a:solidFill>
                <a:effectLst/>
                <a:latin typeface="Times New Roman" pitchFamily="18" charset="0"/>
                <a:cs typeface="Times New Roman" pitchFamily="18" charset="0"/>
              </a:rPr>
            </a:br>
            <a:r>
              <a:rPr lang="ru-RU" sz="2000" dirty="0" smtClean="0">
                <a:solidFill>
                  <a:srgbClr val="C00000"/>
                </a:solidFill>
                <a:effectLst/>
                <a:latin typeface="Times New Roman" pitchFamily="18" charset="0"/>
                <a:cs typeface="Times New Roman" pitchFamily="18" charset="0"/>
              </a:rPr>
              <a:t>ГОРОДА АК-ДОВУРАКА</a:t>
            </a:r>
            <a:r>
              <a:rPr lang="en-US" sz="1800" dirty="0">
                <a:solidFill>
                  <a:schemeClr val="accent1">
                    <a:lumMod val="75000"/>
                  </a:schemeClr>
                </a:solidFill>
                <a:effectLst/>
                <a:latin typeface="Times New Roman" pitchFamily="18" charset="0"/>
                <a:cs typeface="Times New Roman" pitchFamily="18" charset="0"/>
              </a:rPr>
              <a:t/>
            </a:r>
            <a:br>
              <a:rPr lang="en-US" sz="1800" dirty="0">
                <a:solidFill>
                  <a:schemeClr val="accent1">
                    <a:lumMod val="75000"/>
                  </a:schemeClr>
                </a:solidFill>
                <a:effectLst/>
                <a:latin typeface="Times New Roman" pitchFamily="18" charset="0"/>
                <a:cs typeface="Times New Roman" pitchFamily="18" charset="0"/>
              </a:rPr>
            </a:br>
            <a:endParaRPr lang="ru-RU" sz="1800" dirty="0">
              <a:solidFill>
                <a:schemeClr val="accent1">
                  <a:lumMod val="75000"/>
                </a:schemeClr>
              </a:solidFill>
              <a:latin typeface="Times New Roman" pitchFamily="18" charset="0"/>
              <a:cs typeface="Times New Roman" pitchFamily="18" charset="0"/>
            </a:endParaRPr>
          </a:p>
        </p:txBody>
      </p:sp>
      <p:sp>
        <p:nvSpPr>
          <p:cNvPr id="3" name="TextBox 2"/>
          <p:cNvSpPr txBox="1"/>
          <p:nvPr/>
        </p:nvSpPr>
        <p:spPr>
          <a:xfrm>
            <a:off x="3563888" y="6433591"/>
            <a:ext cx="2520280" cy="307777"/>
          </a:xfrm>
          <a:prstGeom prst="rect">
            <a:avLst/>
          </a:prstGeom>
          <a:noFill/>
        </p:spPr>
        <p:txBody>
          <a:bodyPr wrap="square" rtlCol="0">
            <a:spAutoFit/>
          </a:bodyPr>
          <a:lstStyle/>
          <a:p>
            <a:r>
              <a:rPr lang="ru-RU" sz="1400" b="1" dirty="0" smtClean="0">
                <a:solidFill>
                  <a:schemeClr val="bg2">
                    <a:lumMod val="50000"/>
                  </a:schemeClr>
                </a:solidFill>
                <a:latin typeface="Times New Roman" panose="02020603050405020304" pitchFamily="18" charset="0"/>
                <a:cs typeface="Times New Roman" panose="02020603050405020304" pitchFamily="18" charset="0"/>
              </a:rPr>
              <a:t>Ак-Довурак – 2020 </a:t>
            </a:r>
            <a:endParaRPr lang="ru-RU" sz="1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8" name="Рисунок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268760"/>
            <a:ext cx="7128792" cy="18002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1340768"/>
            <a:ext cx="1728192"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5804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pic>
        <p:nvPicPr>
          <p:cNvPr id="9218" name="Рисунок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836712"/>
            <a:ext cx="7704856" cy="51125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533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899592" y="731520"/>
            <a:ext cx="7272808" cy="465232"/>
          </a:xfrm>
        </p:spPr>
        <p:txBody>
          <a:bodyPr/>
          <a:lstStyle/>
          <a:p>
            <a:pPr marL="45720" indent="0" algn="ctr">
              <a:buNone/>
            </a:pPr>
            <a:r>
              <a:rPr lang="ru-RU" sz="2000" b="1" i="1" dirty="0">
                <a:solidFill>
                  <a:srgbClr val="C00000"/>
                </a:solidFill>
                <a:latin typeface="Times New Roman" pitchFamily="18" charset="0"/>
                <a:cs typeface="Times New Roman" pitchFamily="18" charset="0"/>
              </a:rPr>
              <a:t>4</a:t>
            </a:r>
            <a:r>
              <a:rPr lang="ru-RU" sz="2000" b="1" i="1" dirty="0" smtClean="0">
                <a:solidFill>
                  <a:srgbClr val="C00000"/>
                </a:solidFill>
                <a:latin typeface="Times New Roman" pitchFamily="18" charset="0"/>
                <a:cs typeface="Times New Roman" pitchFamily="18" charset="0"/>
              </a:rPr>
              <a:t>. </a:t>
            </a:r>
            <a:r>
              <a:rPr lang="ru-RU" sz="2000" b="1" i="1" dirty="0">
                <a:solidFill>
                  <a:srgbClr val="C00000"/>
                </a:solidFill>
                <a:latin typeface="Times New Roman" pitchFamily="18" charset="0"/>
                <a:cs typeface="Times New Roman" pitchFamily="18" charset="0"/>
              </a:rPr>
              <a:t>Демографическая ситуация</a:t>
            </a:r>
            <a:endParaRPr lang="ru-RU" sz="2000" dirty="0">
              <a:solidFill>
                <a:srgbClr val="C00000"/>
              </a:solidFill>
              <a:latin typeface="Times New Roman" pitchFamily="18" charset="0"/>
              <a:cs typeface="Times New Roman" pitchFamily="18" charset="0"/>
            </a:endParaRPr>
          </a:p>
          <a:p>
            <a:pPr marL="45720" indent="0">
              <a:buNone/>
            </a:pPr>
            <a:endParaRPr lang="ru-RU" dirty="0"/>
          </a:p>
        </p:txBody>
      </p:sp>
      <p:sp>
        <p:nvSpPr>
          <p:cNvPr id="4" name="Прямоугольник 3"/>
          <p:cNvSpPr/>
          <p:nvPr/>
        </p:nvSpPr>
        <p:spPr>
          <a:xfrm>
            <a:off x="539552" y="1124744"/>
            <a:ext cx="8352928" cy="4401205"/>
          </a:xfrm>
          <a:prstGeom prst="rect">
            <a:avLst/>
          </a:prstGeom>
        </p:spPr>
        <p:txBody>
          <a:bodyPr wrap="square">
            <a:spAutoFit/>
          </a:bodyPr>
          <a:lstStyle/>
          <a:p>
            <a:pPr algn="just"/>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Численность </a:t>
            </a:r>
            <a:r>
              <a:rPr lang="ru-RU" sz="2000" dirty="0">
                <a:latin typeface="Times New Roman" pitchFamily="18" charset="0"/>
                <a:cs typeface="Times New Roman" pitchFamily="18" charset="0"/>
              </a:rPr>
              <a:t>населения на 1 января </a:t>
            </a:r>
            <a:r>
              <a:rPr lang="ru-RU" sz="2000" dirty="0" smtClean="0">
                <a:latin typeface="Times New Roman" pitchFamily="18" charset="0"/>
                <a:cs typeface="Times New Roman" pitchFamily="18" charset="0"/>
              </a:rPr>
              <a:t>2017 </a:t>
            </a:r>
            <a:r>
              <a:rPr lang="ru-RU" sz="2000" dirty="0">
                <a:latin typeface="Times New Roman" pitchFamily="18" charset="0"/>
                <a:cs typeface="Times New Roman" pitchFamily="18" charset="0"/>
              </a:rPr>
              <a:t>г. составила 13,570 тыс. человек. Из них экономически активное население 6888  или 50,7 процента от общей численности населения города. Численность детей составляет 5308 человек. Уровень рождаемости  составляет 24,6 человек  на 1000 человек  населения, естественный прирост населения – 15,6 человек  на 1000 человек населения. Уровень смертности составляет 9,0 человек на 1000 человек населения.</a:t>
            </a:r>
          </a:p>
          <a:p>
            <a:pPr algn="just"/>
            <a:r>
              <a:rPr lang="ru-RU" sz="2000" dirty="0">
                <a:latin typeface="Times New Roman" pitchFamily="18" charset="0"/>
                <a:cs typeface="Times New Roman" pitchFamily="18" charset="0"/>
              </a:rPr>
              <a:t>           Среднесписочная численность работников города по состоянию на </a:t>
            </a:r>
            <a:r>
              <a:rPr lang="ru-RU" sz="2000" dirty="0" smtClean="0">
                <a:latin typeface="Times New Roman" pitchFamily="18" charset="0"/>
                <a:cs typeface="Times New Roman" pitchFamily="18" charset="0"/>
              </a:rPr>
              <a:t>01.01.2020 </a:t>
            </a:r>
            <a:r>
              <a:rPr lang="ru-RU" sz="2000" dirty="0">
                <a:latin typeface="Times New Roman" pitchFamily="18" charset="0"/>
                <a:cs typeface="Times New Roman" pitchFamily="18" charset="0"/>
              </a:rPr>
              <a:t>г. составляет 1529 чел.</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Уровень </a:t>
            </a:r>
            <a:r>
              <a:rPr lang="ru-RU" sz="2000" dirty="0">
                <a:latin typeface="Times New Roman" pitchFamily="18" charset="0"/>
                <a:cs typeface="Times New Roman" pitchFamily="18" charset="0"/>
              </a:rPr>
              <a:t>регистрируемой безработицы населения на 01.01.2015 г. 0,04%.</a:t>
            </a:r>
          </a:p>
          <a:p>
            <a:pPr algn="just"/>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Доля </a:t>
            </a:r>
            <a:r>
              <a:rPr lang="ru-RU" sz="2000" dirty="0">
                <a:latin typeface="Times New Roman" pitchFamily="18" charset="0"/>
                <a:cs typeface="Times New Roman" pitchFamily="18" charset="0"/>
              </a:rPr>
              <a:t>населения города Ак-Довурак от общей численности населения республики в </a:t>
            </a:r>
            <a:r>
              <a:rPr lang="ru-RU" sz="2000" dirty="0" smtClean="0">
                <a:latin typeface="Times New Roman" pitchFamily="18" charset="0"/>
                <a:cs typeface="Times New Roman" pitchFamily="18" charset="0"/>
              </a:rPr>
              <a:t>2019 </a:t>
            </a:r>
            <a:r>
              <a:rPr lang="ru-RU" sz="2000" dirty="0">
                <a:latin typeface="Times New Roman" pitchFamily="18" charset="0"/>
                <a:cs typeface="Times New Roman" pitchFamily="18" charset="0"/>
              </a:rPr>
              <a:t>году составила 4,4 %, </a:t>
            </a:r>
            <a:r>
              <a:rPr lang="ru-RU" sz="2000" dirty="0" smtClean="0">
                <a:latin typeface="Times New Roman" pitchFamily="18" charset="0"/>
                <a:cs typeface="Times New Roman" pitchFamily="18" charset="0"/>
              </a:rPr>
              <a:t>2017 </a:t>
            </a:r>
            <a:r>
              <a:rPr lang="ru-RU" sz="2000" dirty="0">
                <a:latin typeface="Times New Roman" pitchFamily="18" charset="0"/>
                <a:cs typeface="Times New Roman" pitchFamily="18" charset="0"/>
              </a:rPr>
              <a:t>г.-4,4 %, </a:t>
            </a:r>
            <a:r>
              <a:rPr lang="ru-RU" sz="2000" dirty="0" smtClean="0">
                <a:latin typeface="Times New Roman" pitchFamily="18" charset="0"/>
                <a:cs typeface="Times New Roman" pitchFamily="18" charset="0"/>
              </a:rPr>
              <a:t>2018 </a:t>
            </a:r>
            <a:r>
              <a:rPr lang="ru-RU" sz="2000" dirty="0">
                <a:latin typeface="Times New Roman" pitchFamily="18" charset="0"/>
                <a:cs typeface="Times New Roman" pitchFamily="18" charset="0"/>
              </a:rPr>
              <a:t>г.-4,4 </a:t>
            </a:r>
          </a:p>
        </p:txBody>
      </p:sp>
      <p:graphicFrame>
        <p:nvGraphicFramePr>
          <p:cNvPr id="8" name="Таблица 7"/>
          <p:cNvGraphicFramePr>
            <a:graphicFrameLocks noGrp="1"/>
          </p:cNvGraphicFramePr>
          <p:nvPr>
            <p:extLst>
              <p:ext uri="{D42A27DB-BD31-4B8C-83A1-F6EECF244321}">
                <p14:modId xmlns:p14="http://schemas.microsoft.com/office/powerpoint/2010/main" xmlns="" val="2591466717"/>
              </p:ext>
            </p:extLst>
          </p:nvPr>
        </p:nvGraphicFramePr>
        <p:xfrm>
          <a:off x="971600" y="5517232"/>
          <a:ext cx="6697080" cy="238125"/>
        </p:xfrm>
        <a:graphic>
          <a:graphicData uri="http://schemas.openxmlformats.org/drawingml/2006/table">
            <a:tbl>
              <a:tblPr/>
              <a:tblGrid>
                <a:gridCol w="6697080">
                  <a:extLst>
                    <a:ext uri="{9D8B030D-6E8A-4147-A177-3AD203B41FA5}">
                      <a16:colId xmlns="" xmlns:a16="http://schemas.microsoft.com/office/drawing/2014/main" val="20000"/>
                    </a:ext>
                  </a:extLst>
                </a:gridCol>
              </a:tblGrid>
              <a:tr h="238125">
                <a:tc>
                  <a:txBody>
                    <a:bodyPr/>
                    <a:lstStyle/>
                    <a:p>
                      <a:pPr algn="ctr" fontAlgn="b"/>
                      <a:r>
                        <a:rPr lang="ru-RU" sz="1400" b="0" i="0" u="none" strike="noStrike" dirty="0">
                          <a:solidFill>
                            <a:srgbClr val="FF0000"/>
                          </a:solidFill>
                          <a:effectLst/>
                          <a:latin typeface="Times New Roman"/>
                        </a:rPr>
                        <a:t>Общая численность населения г. Ак-Довурака </a:t>
                      </a:r>
                      <a:r>
                        <a:rPr lang="en-US" sz="1400" b="0" i="0" u="none" strike="noStrike" baseline="0" dirty="0" smtClean="0">
                          <a:solidFill>
                            <a:srgbClr val="FF0000"/>
                          </a:solidFill>
                          <a:effectLst/>
                          <a:latin typeface="Times New Roman"/>
                        </a:rPr>
                        <a:t> </a:t>
                      </a:r>
                      <a:r>
                        <a:rPr lang="ru-RU" sz="1400" b="0" i="0" u="none" strike="noStrike" dirty="0" smtClean="0">
                          <a:solidFill>
                            <a:srgbClr val="FF0000"/>
                          </a:solidFill>
                          <a:effectLst/>
                          <a:latin typeface="Times New Roman"/>
                        </a:rPr>
                        <a:t>за 2017-2019 </a:t>
                      </a:r>
                      <a:r>
                        <a:rPr lang="ru-RU" sz="1400" b="0" i="0" u="none" strike="noStrike" dirty="0">
                          <a:solidFill>
                            <a:srgbClr val="FF0000"/>
                          </a:solidFill>
                          <a:effectLst/>
                          <a:latin typeface="Times New Roman"/>
                        </a:rPr>
                        <a:t>гг. (чел.)</a:t>
                      </a:r>
                    </a:p>
                  </a:txBody>
                  <a:tcPr marL="9525" marR="9525" marT="9525" marB="0" anchor="b">
                    <a:lnL>
                      <a:noFill/>
                    </a:lnL>
                    <a:lnR>
                      <a:noFill/>
                    </a:lnR>
                    <a:lnT>
                      <a:noFill/>
                    </a:lnT>
                    <a:lnB>
                      <a:noFill/>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4018126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500_F_77679307_RY3sOeGKfvA7wjuv48MKlbDoPVyiihBz - копия.jpg"/>
          <p:cNvPicPr>
            <a:picLocks noChangeAspect="1"/>
          </p:cNvPicPr>
          <p:nvPr/>
        </p:nvPicPr>
        <p:blipFill>
          <a:blip r:embed="rId2" cstate="print"/>
          <a:stretch>
            <a:fillRect/>
          </a:stretch>
        </p:blipFill>
        <p:spPr>
          <a:xfrm>
            <a:off x="0" y="-171400"/>
            <a:ext cx="9144000" cy="6858000"/>
          </a:xfrm>
          <a:prstGeom prst="rect">
            <a:avLst/>
          </a:prstGeom>
        </p:spPr>
      </p:pic>
      <p:sp>
        <p:nvSpPr>
          <p:cNvPr id="3" name="Объект 2"/>
          <p:cNvSpPr>
            <a:spLocks noGrp="1"/>
          </p:cNvSpPr>
          <p:nvPr>
            <p:ph sz="quarter" idx="13"/>
          </p:nvPr>
        </p:nvSpPr>
        <p:spPr>
          <a:xfrm rot="10800000" flipV="1">
            <a:off x="899592" y="908720"/>
            <a:ext cx="7272808" cy="360040"/>
          </a:xfrm>
        </p:spPr>
        <p:txBody>
          <a:bodyPr>
            <a:normAutofit fontScale="70000" lnSpcReduction="20000"/>
          </a:bodyPr>
          <a:lstStyle/>
          <a:p>
            <a:pPr marL="45720" indent="0">
              <a:buNone/>
            </a:pPr>
            <a:r>
              <a:rPr lang="ru-RU" sz="2400" b="1" dirty="0" smtClean="0">
                <a:solidFill>
                  <a:schemeClr val="tx1"/>
                </a:solidFill>
                <a:latin typeface="Times New Roman"/>
              </a:rPr>
              <a:t>Общая численность населения г. Ак-Довурака </a:t>
            </a:r>
            <a:r>
              <a:rPr lang="en-US" sz="2400" b="1" dirty="0" smtClean="0">
                <a:solidFill>
                  <a:schemeClr val="tx1"/>
                </a:solidFill>
                <a:latin typeface="Times New Roman"/>
              </a:rPr>
              <a:t> </a:t>
            </a:r>
            <a:r>
              <a:rPr lang="ru-RU" sz="2400" b="1" dirty="0" smtClean="0">
                <a:solidFill>
                  <a:schemeClr val="tx1"/>
                </a:solidFill>
                <a:latin typeface="Times New Roman"/>
              </a:rPr>
              <a:t>за 2017-2019 гг. (чел.)</a:t>
            </a:r>
          </a:p>
          <a:p>
            <a:pPr marL="45720" indent="0">
              <a:buNone/>
            </a:pP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xmlns="" val="2591466717"/>
              </p:ext>
            </p:extLst>
          </p:nvPr>
        </p:nvGraphicFramePr>
        <p:xfrm>
          <a:off x="7092280" y="1412777"/>
          <a:ext cx="648072" cy="222885"/>
        </p:xfrm>
        <a:graphic>
          <a:graphicData uri="http://schemas.openxmlformats.org/drawingml/2006/table">
            <a:tbl>
              <a:tblPr/>
              <a:tblGrid>
                <a:gridCol w="648072">
                  <a:extLst>
                    <a:ext uri="{9D8B030D-6E8A-4147-A177-3AD203B41FA5}">
                      <a16:colId xmlns="" xmlns:a16="http://schemas.microsoft.com/office/drawing/2014/main" val="20000"/>
                    </a:ext>
                  </a:extLst>
                </a:gridCol>
              </a:tblGrid>
              <a:tr h="72007">
                <a:tc>
                  <a:txBody>
                    <a:bodyPr/>
                    <a:lstStyle/>
                    <a:p>
                      <a:pPr algn="ctr" fontAlgn="b"/>
                      <a:endParaRPr lang="ru-RU" sz="1400" b="0" i="0" u="none" strike="noStrike" dirty="0">
                        <a:solidFill>
                          <a:srgbClr val="FF0000"/>
                        </a:solidFill>
                        <a:effectLst/>
                        <a:latin typeface="Times New Roman"/>
                      </a:endParaRPr>
                    </a:p>
                  </a:txBody>
                  <a:tcPr marL="9525" marR="9525" marT="9525" marB="0" anchor="b">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7" name="Диаграмма 6"/>
          <p:cNvGraphicFramePr/>
          <p:nvPr/>
        </p:nvGraphicFramePr>
        <p:xfrm>
          <a:off x="827585" y="1412776"/>
          <a:ext cx="7200800"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1812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xmlns="" val="1546850760"/>
              </p:ext>
            </p:extLst>
          </p:nvPr>
        </p:nvGraphicFramePr>
        <p:xfrm>
          <a:off x="1043608" y="764704"/>
          <a:ext cx="6984776" cy="761322"/>
        </p:xfrm>
        <a:graphic>
          <a:graphicData uri="http://schemas.openxmlformats.org/drawingml/2006/table">
            <a:tbl>
              <a:tblPr/>
              <a:tblGrid>
                <a:gridCol w="6984776">
                  <a:extLst>
                    <a:ext uri="{9D8B030D-6E8A-4147-A177-3AD203B41FA5}">
                      <a16:colId xmlns="" xmlns:a16="http://schemas.microsoft.com/office/drawing/2014/main" val="20000"/>
                    </a:ext>
                  </a:extLst>
                </a:gridCol>
              </a:tblGrid>
              <a:tr h="761322">
                <a:tc>
                  <a:txBody>
                    <a:bodyPr/>
                    <a:lstStyle/>
                    <a:p>
                      <a:pPr algn="ctr" fontAlgn="ctr"/>
                      <a:r>
                        <a:rPr lang="ru-RU" sz="2000" b="0" i="0" u="none" strike="noStrike" dirty="0">
                          <a:solidFill>
                            <a:srgbClr val="C00000"/>
                          </a:solidFill>
                          <a:effectLst/>
                          <a:latin typeface="Times New Roman"/>
                        </a:rPr>
                        <a:t>Динамика показателей рождаемости, смертности и естественного роста населения г. Ак-Довурака за </a:t>
                      </a:r>
                      <a:r>
                        <a:rPr lang="ru-RU" sz="2000" b="0" i="0" u="none" strike="noStrike" dirty="0" smtClean="0">
                          <a:solidFill>
                            <a:srgbClr val="C00000"/>
                          </a:solidFill>
                          <a:effectLst/>
                          <a:latin typeface="Times New Roman"/>
                        </a:rPr>
                        <a:t>2017-2019 </a:t>
                      </a:r>
                      <a:r>
                        <a:rPr lang="ru-RU" sz="2000" b="0" i="0" u="none" strike="noStrike" dirty="0">
                          <a:solidFill>
                            <a:srgbClr val="C00000"/>
                          </a:solidFill>
                          <a:effectLst/>
                          <a:latin typeface="Times New Roman"/>
                        </a:rPr>
                        <a:t>гг. </a:t>
                      </a:r>
                    </a:p>
                  </a:txBody>
                  <a:tcPr marL="7706" marR="7706" marT="7706"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xmlns="" val="2979922775"/>
              </p:ext>
            </p:extLst>
          </p:nvPr>
        </p:nvGraphicFramePr>
        <p:xfrm>
          <a:off x="971600" y="1556792"/>
          <a:ext cx="6984776"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04089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143000" y="908720"/>
            <a:ext cx="6597352" cy="648072"/>
          </a:xfrm>
        </p:spPr>
        <p:txBody>
          <a:bodyPr>
            <a:normAutofit fontScale="85000" lnSpcReduction="10000"/>
          </a:bodyPr>
          <a:lstStyle/>
          <a:p>
            <a:pPr marL="45720" indent="0" algn="ctr">
              <a:buNone/>
            </a:pPr>
            <a:r>
              <a:rPr lang="ru-RU" sz="2400" b="1" i="1" dirty="0">
                <a:solidFill>
                  <a:srgbClr val="C00000"/>
                </a:solidFill>
                <a:latin typeface="Times New Roman" panose="02020603050405020304" pitchFamily="18" charset="0"/>
                <a:cs typeface="Times New Roman" panose="02020603050405020304" pitchFamily="18" charset="0"/>
              </a:rPr>
              <a:t>5</a:t>
            </a:r>
            <a:r>
              <a:rPr lang="ru-RU" sz="2400" b="1" i="1" dirty="0" smtClean="0">
                <a:solidFill>
                  <a:srgbClr val="C00000"/>
                </a:solidFill>
                <a:latin typeface="Times New Roman" panose="02020603050405020304" pitchFamily="18" charset="0"/>
                <a:cs typeface="Times New Roman" panose="02020603050405020304" pitchFamily="18" charset="0"/>
              </a:rPr>
              <a:t>. </a:t>
            </a:r>
            <a:r>
              <a:rPr lang="ru-RU" sz="2400" b="1" i="1" dirty="0">
                <a:solidFill>
                  <a:srgbClr val="C00000"/>
                </a:solidFill>
                <a:latin typeface="Times New Roman" panose="02020603050405020304" pitchFamily="18" charset="0"/>
                <a:cs typeface="Times New Roman" panose="02020603050405020304" pitchFamily="18" charset="0"/>
              </a:rPr>
              <a:t>Параметры социально-экономического развития </a:t>
            </a:r>
            <a:endParaRPr lang="ru-RU" sz="2400" dirty="0">
              <a:solidFill>
                <a:srgbClr val="C00000"/>
              </a:solidFill>
              <a:latin typeface="Times New Roman" panose="02020603050405020304" pitchFamily="18" charset="0"/>
              <a:cs typeface="Times New Roman" panose="02020603050405020304" pitchFamily="18" charset="0"/>
            </a:endParaRPr>
          </a:p>
          <a:p>
            <a:pPr marL="45720" indent="0">
              <a:buNone/>
            </a:pPr>
            <a:endParaRPr lang="ru-RU" dirty="0"/>
          </a:p>
        </p:txBody>
      </p:sp>
      <p:sp>
        <p:nvSpPr>
          <p:cNvPr id="4" name="Прямоугольник 3"/>
          <p:cNvSpPr/>
          <p:nvPr/>
        </p:nvSpPr>
        <p:spPr>
          <a:xfrm>
            <a:off x="611560" y="1520758"/>
            <a:ext cx="8064896" cy="3785652"/>
          </a:xfrm>
          <a:prstGeom prst="rect">
            <a:avLst/>
          </a:prstGeom>
        </p:spPr>
        <p:txBody>
          <a:bodyPr wrap="square">
            <a:spAutoFit/>
          </a:bodyPr>
          <a:lstStyle/>
          <a:p>
            <a:pPr indent="342900" algn="just">
              <a:spcAft>
                <a:spcPts val="0"/>
              </a:spcAft>
            </a:pPr>
            <a:r>
              <a:rPr lang="ru-RU" sz="2000" dirty="0">
                <a:latin typeface="Times New Roman"/>
                <a:ea typeface="Times New Roman"/>
              </a:rPr>
              <a:t>Важным результатом социально–экономического развития города является увеличение доходов населения. </a:t>
            </a:r>
            <a:endParaRPr lang="en-US" sz="2000" dirty="0" smtClean="0">
              <a:latin typeface="Times New Roman"/>
              <a:ea typeface="Times New Roman"/>
            </a:endParaRPr>
          </a:p>
          <a:p>
            <a:pPr indent="342900" algn="just">
              <a:spcAft>
                <a:spcPts val="0"/>
              </a:spcAft>
            </a:pPr>
            <a:r>
              <a:rPr lang="ru-RU" sz="2000" dirty="0" smtClean="0">
                <a:latin typeface="Times New Roman"/>
                <a:ea typeface="Times New Roman"/>
              </a:rPr>
              <a:t>Среднемесячная </a:t>
            </a:r>
            <a:r>
              <a:rPr lang="ru-RU" sz="2000" dirty="0">
                <a:latin typeface="Times New Roman"/>
                <a:ea typeface="Times New Roman"/>
              </a:rPr>
              <a:t>заработная плата работников крупных и средних предприятий в </a:t>
            </a:r>
            <a:r>
              <a:rPr lang="ru-RU" sz="2000" dirty="0" smtClean="0">
                <a:latin typeface="Times New Roman"/>
                <a:ea typeface="Times New Roman"/>
              </a:rPr>
              <a:t>2019 году  </a:t>
            </a:r>
            <a:r>
              <a:rPr lang="ru-RU" sz="2000" dirty="0">
                <a:latin typeface="Times New Roman"/>
                <a:ea typeface="Times New Roman"/>
              </a:rPr>
              <a:t>составила </a:t>
            </a:r>
            <a:r>
              <a:rPr lang="ru-RU" sz="2000" dirty="0" smtClean="0">
                <a:latin typeface="Times New Roman"/>
                <a:ea typeface="Times New Roman"/>
              </a:rPr>
              <a:t>32367,40 </a:t>
            </a:r>
            <a:r>
              <a:rPr lang="ru-RU" sz="2000" dirty="0">
                <a:latin typeface="Times New Roman"/>
                <a:ea typeface="Times New Roman"/>
              </a:rPr>
              <a:t>руб. </a:t>
            </a:r>
            <a:r>
              <a:rPr lang="ru-RU" sz="2000" dirty="0" smtClean="0">
                <a:latin typeface="Times New Roman"/>
                <a:ea typeface="Times New Roman"/>
              </a:rPr>
              <a:t>, что выросла </a:t>
            </a:r>
            <a:r>
              <a:rPr lang="ru-RU" sz="2000" dirty="0">
                <a:latin typeface="Times New Roman"/>
                <a:ea typeface="Times New Roman"/>
              </a:rPr>
              <a:t>по сравнению с </a:t>
            </a:r>
            <a:r>
              <a:rPr lang="ru-RU" sz="2000" dirty="0" smtClean="0">
                <a:latin typeface="Times New Roman"/>
                <a:ea typeface="Times New Roman"/>
              </a:rPr>
              <a:t>2018 </a:t>
            </a:r>
            <a:r>
              <a:rPr lang="ru-RU" sz="2000" dirty="0">
                <a:latin typeface="Times New Roman"/>
                <a:ea typeface="Times New Roman"/>
              </a:rPr>
              <a:t>годом на </a:t>
            </a:r>
            <a:r>
              <a:rPr lang="ru-RU" sz="2000" dirty="0" smtClean="0">
                <a:latin typeface="Times New Roman"/>
                <a:ea typeface="Times New Roman"/>
              </a:rPr>
              <a:t>15 </a:t>
            </a:r>
            <a:r>
              <a:rPr lang="ru-RU" sz="2000" dirty="0">
                <a:latin typeface="Times New Roman"/>
                <a:ea typeface="Times New Roman"/>
              </a:rPr>
              <a:t>%.</a:t>
            </a:r>
          </a:p>
          <a:p>
            <a:pPr indent="342900" algn="just">
              <a:spcAft>
                <a:spcPts val="0"/>
              </a:spcAft>
            </a:pPr>
            <a:r>
              <a:rPr lang="ru-RU" sz="2000" dirty="0">
                <a:latin typeface="Times New Roman"/>
                <a:ea typeface="Times New Roman"/>
              </a:rPr>
              <a:t>Особое внимание администрацией города было уделено контролю над своевременной выплатой заработной платы: систематически осуществляется мониторинг задолженности по заработной плате на предприятиях города, в тесном контакте с прокуратурой, службой судебных приставов проводится работа с предприятиями-должниками, по вопросам соблюдения трудового законодательства работает телефон «горячей линии». </a:t>
            </a:r>
            <a:endParaRPr lang="ru-RU" sz="2000" dirty="0">
              <a:effectLst/>
              <a:latin typeface="Times New Roman"/>
              <a:ea typeface="Times New Roman"/>
            </a:endParaRPr>
          </a:p>
        </p:txBody>
      </p:sp>
    </p:spTree>
    <p:extLst>
      <p:ext uri="{BB962C8B-B14F-4D97-AF65-F5344CB8AC3E}">
        <p14:creationId xmlns:p14="http://schemas.microsoft.com/office/powerpoint/2010/main" xmlns="" val="313043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143000" y="731520"/>
            <a:ext cx="6885384" cy="609248"/>
          </a:xfrm>
        </p:spPr>
        <p:txBody>
          <a:bodyPr/>
          <a:lstStyle/>
          <a:p>
            <a:pPr marL="45720" indent="0" algn="ctr">
              <a:buNone/>
            </a:pPr>
            <a:r>
              <a:rPr lang="ru-RU" b="1" dirty="0">
                <a:solidFill>
                  <a:srgbClr val="C00000"/>
                </a:solidFill>
              </a:rPr>
              <a:t> </a:t>
            </a:r>
            <a:r>
              <a:rPr lang="ru-RU" sz="2000" b="1" dirty="0">
                <a:solidFill>
                  <a:srgbClr val="C00000"/>
                </a:solidFill>
                <a:latin typeface="Times New Roman" panose="02020603050405020304" pitchFamily="18" charset="0"/>
                <a:cs typeface="Times New Roman" panose="02020603050405020304" pitchFamily="18" charset="0"/>
              </a:rPr>
              <a:t>6</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i="1" dirty="0">
                <a:solidFill>
                  <a:srgbClr val="C00000"/>
                </a:solidFill>
                <a:latin typeface="Times New Roman" panose="02020603050405020304" pitchFamily="18" charset="0"/>
                <a:cs typeface="Times New Roman" panose="02020603050405020304" pitchFamily="18" charset="0"/>
              </a:rPr>
              <a:t>Местный бюджет</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1196752"/>
            <a:ext cx="8352928" cy="4247317"/>
          </a:xfrm>
          <a:prstGeom prst="rect">
            <a:avLst/>
          </a:prstGeom>
        </p:spPr>
        <p:txBody>
          <a:bodyPr wrap="square">
            <a:spAutoFit/>
          </a:bodyPr>
          <a:lstStyle/>
          <a:p>
            <a:pPr algn="just"/>
            <a:r>
              <a:rPr lang="en-US" sz="1500"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Главным направлением финансовой политики городского округа города Ак-Довурак является обеспечение наполняемости доходами местного бюджета, снижение уровня задолженности по платежам в бюджеты всех уровней, совершенствование налогового законодательства на местном уровне, сохранение и развитие социальной направленности расходов консолидированного бюджета, сокращение неэффективных расходов, поддержка реального сектора экономики.</a:t>
            </a:r>
          </a:p>
          <a:p>
            <a:pPr algn="just"/>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Доходы бюджета городского округа города Ак-Довурак формируются за счет собственных источников и безвозмездных поступлений.  </a:t>
            </a:r>
          </a:p>
          <a:p>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Собственные   доходы   бюджета  города  Ак-Довурак фактически  исполнены на 100,4% , при утвержденном плане 36831,0 тыс. рублей поступление составило 36987,1 тыс. рублей.  По сравнению с прошлым годом поступления собственных доходов увеличились на 192,6 тыс. рублей. </a:t>
            </a:r>
          </a:p>
          <a:p>
            <a:r>
              <a:rPr lang="ru-RU" dirty="0">
                <a:latin typeface="Times New Roman" pitchFamily="18" charset="0"/>
                <a:cs typeface="Times New Roman" pitchFamily="18" charset="0"/>
              </a:rPr>
              <a:t>Наибольший удельный вес в структуре доходов составляет налог на доходы физических лиц – 55%, налоги на имущество – 9,4%, налоги на совокупный доход – 19%, </a:t>
            </a:r>
            <a:r>
              <a:rPr lang="ru-RU" b="1" dirty="0">
                <a:latin typeface="Times New Roman" pitchFamily="18" charset="0"/>
                <a:cs typeface="Times New Roman" pitchFamily="18" charset="0"/>
              </a:rPr>
              <a:t>неналоговые</a:t>
            </a:r>
            <a:r>
              <a:rPr lang="ru-RU" dirty="0">
                <a:latin typeface="Times New Roman" pitchFamily="18" charset="0"/>
                <a:cs typeface="Times New Roman" pitchFamily="18" charset="0"/>
              </a:rPr>
              <a:t> доходы составили – 10,7%.</a:t>
            </a:r>
          </a:p>
        </p:txBody>
      </p:sp>
    </p:spTree>
    <p:extLst>
      <p:ext uri="{BB962C8B-B14F-4D97-AF65-F5344CB8AC3E}">
        <p14:creationId xmlns:p14="http://schemas.microsoft.com/office/powerpoint/2010/main" xmlns="" val="1506153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00_F_77679307_RY3sOeGKfvA7wjuv48MKlbDoPVyiihBz - копия.jpg"/>
          <p:cNvPicPr>
            <a:picLocks noChangeAspect="1"/>
          </p:cNvPicPr>
          <p:nvPr/>
        </p:nvPicPr>
        <p:blipFill>
          <a:blip r:embed="rId3"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115616" y="1000343"/>
            <a:ext cx="6669360" cy="681256"/>
          </a:xfrm>
        </p:spPr>
        <p:txBody>
          <a:bodyPr>
            <a:normAutofit fontScale="92500" lnSpcReduction="20000"/>
          </a:bodyPr>
          <a:lstStyle/>
          <a:p>
            <a:pPr marL="45720" indent="0" algn="ctr">
              <a:buNone/>
            </a:pPr>
            <a:r>
              <a:rPr lang="ru-RU" dirty="0" smtClean="0">
                <a:solidFill>
                  <a:srgbClr val="FF0000"/>
                </a:solidFill>
                <a:latin typeface="Times New Roman" panose="02020603050405020304" pitchFamily="18" charset="0"/>
                <a:cs typeface="Times New Roman" panose="02020603050405020304" pitchFamily="18" charset="0"/>
              </a:rPr>
              <a:t>Динамика доходной части  г. Ак-Довурака за 2017-2019 гг. </a:t>
            </a:r>
            <a:endParaRPr lang="en-US" dirty="0" smtClean="0">
              <a:solidFill>
                <a:srgbClr val="FF0000"/>
              </a:solidFill>
              <a:latin typeface="Times New Roman" panose="02020603050405020304" pitchFamily="18" charset="0"/>
              <a:cs typeface="Times New Roman" panose="02020603050405020304" pitchFamily="18" charset="0"/>
            </a:endParaRPr>
          </a:p>
          <a:p>
            <a:pPr marL="45720" indent="0" algn="ctr">
              <a:buNone/>
            </a:pPr>
            <a:r>
              <a:rPr lang="ru-RU" dirty="0" smtClean="0">
                <a:solidFill>
                  <a:srgbClr val="FF0000"/>
                </a:solidFill>
                <a:latin typeface="Times New Roman" panose="02020603050405020304" pitchFamily="18" charset="0"/>
                <a:cs typeface="Times New Roman" panose="02020603050405020304" pitchFamily="18" charset="0"/>
              </a:rPr>
              <a:t>(тыс. руб.)</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451112307"/>
              </p:ext>
            </p:extLst>
          </p:nvPr>
        </p:nvGraphicFramePr>
        <p:xfrm>
          <a:off x="179509" y="1772816"/>
          <a:ext cx="8856983" cy="3939706"/>
        </p:xfrm>
        <a:graphic>
          <a:graphicData uri="http://schemas.openxmlformats.org/drawingml/2006/table">
            <a:tbl>
              <a:tblPr>
                <a:tableStyleId>{5C22544A-7EE6-4342-B048-85BDC9FD1C3A}</a:tableStyleId>
              </a:tblPr>
              <a:tblGrid>
                <a:gridCol w="1008115"/>
                <a:gridCol w="792088"/>
                <a:gridCol w="720080"/>
                <a:gridCol w="720080"/>
                <a:gridCol w="792088"/>
                <a:gridCol w="792088"/>
                <a:gridCol w="603934"/>
                <a:gridCol w="685702"/>
                <a:gridCol w="685702"/>
                <a:gridCol w="685702"/>
                <a:gridCol w="685702"/>
                <a:gridCol w="685702"/>
              </a:tblGrid>
              <a:tr h="501567">
                <a:tc rowSpan="2">
                  <a:txBody>
                    <a:bodyPr/>
                    <a:lstStyle/>
                    <a:p>
                      <a:pPr algn="ctr" rtl="0" fontAlgn="ctr"/>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gridSpan="3">
                  <a:txBody>
                    <a:bodyPr/>
                    <a:lstStyle/>
                    <a:p>
                      <a:pPr algn="ctr" fontAlgn="b"/>
                      <a:r>
                        <a:rPr lang="ru-RU" sz="1500" u="none" strike="noStrike">
                          <a:effectLst/>
                        </a:rPr>
                        <a:t>2017</a:t>
                      </a:r>
                      <a:endParaRPr lang="ru-RU" sz="1500" b="0" i="0" u="none" strike="noStrike">
                        <a:solidFill>
                          <a:srgbClr val="000000"/>
                        </a:solidFill>
                        <a:effectLst/>
                        <a:latin typeface="Arial"/>
                      </a:endParaRPr>
                    </a:p>
                  </a:txBody>
                  <a:tcPr marL="7743" marR="7743" marT="7743" marB="0" anchor="b"/>
                </a:tc>
                <a:tc hMerge="1">
                  <a:txBody>
                    <a:bodyPr/>
                    <a:lstStyle/>
                    <a:p>
                      <a:endParaRPr lang="ru-RU"/>
                    </a:p>
                  </a:txBody>
                  <a:tcPr/>
                </a:tc>
                <a:tc hMerge="1">
                  <a:txBody>
                    <a:bodyPr/>
                    <a:lstStyle/>
                    <a:p>
                      <a:endParaRPr lang="ru-RU"/>
                    </a:p>
                  </a:txBody>
                  <a:tcPr/>
                </a:tc>
                <a:tc gridSpan="4">
                  <a:txBody>
                    <a:bodyPr/>
                    <a:lstStyle/>
                    <a:p>
                      <a:pPr algn="ctr" fontAlgn="b"/>
                      <a:r>
                        <a:rPr lang="ru-RU" sz="1500" u="none" strike="noStrike">
                          <a:effectLst/>
                        </a:rPr>
                        <a:t>2018</a:t>
                      </a:r>
                      <a:endParaRPr lang="ru-RU" sz="1500" b="0" i="0" u="none" strike="noStrike">
                        <a:solidFill>
                          <a:srgbClr val="000000"/>
                        </a:solidFill>
                        <a:effectLst/>
                        <a:latin typeface="Arial"/>
                      </a:endParaRPr>
                    </a:p>
                  </a:txBody>
                  <a:tcPr marL="7743" marR="7743" marT="7743" marB="0" anchor="b"/>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1500" u="none" strike="noStrike">
                          <a:effectLst/>
                        </a:rPr>
                        <a:t>2019</a:t>
                      </a:r>
                      <a:endParaRPr lang="ru-RU" sz="1500" b="0" i="0" u="none" strike="noStrike">
                        <a:solidFill>
                          <a:srgbClr val="000000"/>
                        </a:solidFill>
                        <a:effectLst/>
                        <a:latin typeface="Arial"/>
                      </a:endParaRPr>
                    </a:p>
                  </a:txBody>
                  <a:tcPr marL="7743" marR="7743" marT="7743" marB="0" anchor="b"/>
                </a:tc>
                <a:tc hMerge="1">
                  <a:txBody>
                    <a:bodyPr/>
                    <a:lstStyle/>
                    <a:p>
                      <a:endParaRPr lang="ru-RU"/>
                    </a:p>
                  </a:txBody>
                  <a:tcPr/>
                </a:tc>
                <a:tc hMerge="1">
                  <a:txBody>
                    <a:bodyPr/>
                    <a:lstStyle/>
                    <a:p>
                      <a:endParaRPr lang="ru-RU"/>
                    </a:p>
                  </a:txBody>
                  <a:tcPr/>
                </a:tc>
                <a:tc hMerge="1">
                  <a:txBody>
                    <a:bodyPr/>
                    <a:lstStyle/>
                    <a:p>
                      <a:endParaRPr lang="ru-RU"/>
                    </a:p>
                  </a:txBody>
                  <a:tcPr/>
                </a:tc>
              </a:tr>
              <a:tr h="578553">
                <a:tc vMerge="1">
                  <a:txBody>
                    <a:bodyPr/>
                    <a:lstStyle/>
                    <a:p>
                      <a:endParaRPr lang="ru-RU"/>
                    </a:p>
                  </a:txBody>
                  <a:tcPr/>
                </a:tc>
                <a:tc>
                  <a:txBody>
                    <a:bodyPr/>
                    <a:lstStyle/>
                    <a:p>
                      <a:pPr algn="ctr" rtl="0" fontAlgn="b"/>
                      <a:r>
                        <a:rPr lang="ru-RU" sz="1400" u="none" strike="noStrike" dirty="0">
                          <a:effectLst/>
                          <a:latin typeface="Times New Roman" pitchFamily="18" charset="0"/>
                          <a:cs typeface="Times New Roman" pitchFamily="18" charset="0"/>
                        </a:rPr>
                        <a:t>план</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dirty="0">
                          <a:effectLst/>
                          <a:latin typeface="Times New Roman" pitchFamily="18" charset="0"/>
                          <a:cs typeface="Times New Roman" pitchFamily="18" charset="0"/>
                        </a:rPr>
                        <a:t>факт </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dirty="0" err="1">
                          <a:effectLst/>
                          <a:latin typeface="Times New Roman" pitchFamily="18" charset="0"/>
                          <a:cs typeface="Times New Roman" pitchFamily="18" charset="0"/>
                        </a:rPr>
                        <a:t>откл</a:t>
                      </a:r>
                      <a:r>
                        <a:rPr lang="ru-RU" sz="1400" u="none" strike="noStrike" dirty="0">
                          <a:effectLst/>
                          <a:latin typeface="Times New Roman" pitchFamily="18" charset="0"/>
                          <a:cs typeface="Times New Roman" pitchFamily="18" charset="0"/>
                        </a:rPr>
                        <a:t>. от плана     (+, -)</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план</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факт </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откл. от плана     (+, -)</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темп роста к 2012  г. </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план</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факт </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откл. от плана      (+, -)</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c>
                  <a:txBody>
                    <a:bodyPr/>
                    <a:lstStyle/>
                    <a:p>
                      <a:pPr algn="ctr" rtl="0" fontAlgn="b"/>
                      <a:r>
                        <a:rPr lang="ru-RU" sz="1400" u="none" strike="noStrike">
                          <a:effectLst/>
                          <a:latin typeface="Times New Roman" pitchFamily="18" charset="0"/>
                          <a:cs typeface="Times New Roman" pitchFamily="18" charset="0"/>
                        </a:rPr>
                        <a:t>темп роста к 2013 г. </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b"/>
                </a:tc>
              </a:tr>
              <a:tr h="771471">
                <a:tc>
                  <a:txBody>
                    <a:bodyPr/>
                    <a:lstStyle/>
                    <a:p>
                      <a:pPr algn="ctr" rtl="0" fontAlgn="ctr"/>
                      <a:r>
                        <a:rPr lang="ru-RU" sz="1400" u="none" strike="noStrike" dirty="0">
                          <a:effectLst/>
                          <a:latin typeface="Times New Roman" pitchFamily="18" charset="0"/>
                          <a:cs typeface="Times New Roman" pitchFamily="18" charset="0"/>
                        </a:rPr>
                        <a:t>Доходы всего, в том числе:</a:t>
                      </a:r>
                      <a:endParaRPr lang="ru-RU" sz="1400" b="1"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392716,3</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smtClean="0">
                          <a:effectLst/>
                          <a:latin typeface="Times New Roman" pitchFamily="18" charset="0"/>
                          <a:cs typeface="Times New Roman" pitchFamily="18" charset="0"/>
                        </a:rPr>
                        <a:t>340937,7</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a:t>
                      </a:r>
                      <a:r>
                        <a:rPr lang="ru-RU" sz="1400" u="none" strike="noStrike" dirty="0" smtClean="0">
                          <a:effectLst/>
                          <a:latin typeface="Times New Roman" pitchFamily="18" charset="0"/>
                          <a:cs typeface="Times New Roman" pitchFamily="18" charset="0"/>
                        </a:rPr>
                        <a:t>51778,5</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422252,5</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424787,7</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2535,2</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ctr" rtl="0" fontAlgn="ctr"/>
                      <a:r>
                        <a:rPr lang="ru-RU" sz="1400" u="none" strike="noStrike">
                          <a:effectLst/>
                          <a:latin typeface="Times New Roman" pitchFamily="18" charset="0"/>
                          <a:cs typeface="Times New Roman" pitchFamily="18" charset="0"/>
                        </a:rPr>
                        <a:t>1,25</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593778,2</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589572,5</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-4205,7</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1,39</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r>
              <a:tr h="517007">
                <a:tc>
                  <a:txBody>
                    <a:bodyPr/>
                    <a:lstStyle/>
                    <a:p>
                      <a:pPr algn="r" rtl="0" fontAlgn="ctr"/>
                      <a:r>
                        <a:rPr lang="ru-RU" sz="1400" u="none" strike="noStrike">
                          <a:effectLst/>
                          <a:latin typeface="Times New Roman" pitchFamily="18" charset="0"/>
                          <a:cs typeface="Times New Roman" pitchFamily="18" charset="0"/>
                        </a:rPr>
                        <a:t>налоговые</a:t>
                      </a:r>
                      <a:endParaRPr lang="ru-RU" sz="1400" b="0" i="1"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26064</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26064</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0</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29890</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30201,6</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-311,6</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ctr" rtl="0" fontAlgn="ctr"/>
                      <a:r>
                        <a:rPr lang="ru-RU" sz="1400" u="none" strike="noStrike" dirty="0">
                          <a:effectLst/>
                          <a:latin typeface="Times New Roman" pitchFamily="18" charset="0"/>
                          <a:cs typeface="Times New Roman" pitchFamily="18" charset="0"/>
                        </a:rPr>
                        <a:t>1,16</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26236</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26921</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685</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0,89</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r>
              <a:tr h="517007">
                <a:tc>
                  <a:txBody>
                    <a:bodyPr/>
                    <a:lstStyle/>
                    <a:p>
                      <a:pPr algn="r" rtl="0" fontAlgn="ctr"/>
                      <a:r>
                        <a:rPr lang="ru-RU" sz="1400" u="none" strike="noStrike">
                          <a:effectLst/>
                          <a:latin typeface="Times New Roman" pitchFamily="18" charset="0"/>
                          <a:cs typeface="Times New Roman" pitchFamily="18" charset="0"/>
                        </a:rPr>
                        <a:t>неналоговые</a:t>
                      </a:r>
                      <a:endParaRPr lang="ru-RU" sz="1400" b="0" i="1"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4521,2</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4521,17</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-0,03</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4870</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5864,1</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-994,1</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ctr" rtl="0" fontAlgn="ctr"/>
                      <a:r>
                        <a:rPr lang="ru-RU" sz="1400" u="none" strike="noStrike" dirty="0">
                          <a:effectLst/>
                          <a:latin typeface="Times New Roman" pitchFamily="18" charset="0"/>
                          <a:cs typeface="Times New Roman" pitchFamily="18" charset="0"/>
                        </a:rPr>
                        <a:t>1,3</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5033</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5417,9</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384,9</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a:effectLst/>
                          <a:latin typeface="Times New Roman" pitchFamily="18" charset="0"/>
                          <a:cs typeface="Times New Roman" pitchFamily="18" charset="0"/>
                        </a:rPr>
                        <a:t>0,92</a:t>
                      </a:r>
                      <a:endParaRPr lang="ru-RU" sz="1400" b="0" i="0" u="none" strike="noStrike">
                        <a:solidFill>
                          <a:srgbClr val="000000"/>
                        </a:solidFill>
                        <a:effectLst/>
                        <a:latin typeface="Times New Roman" pitchFamily="18" charset="0"/>
                        <a:cs typeface="Times New Roman" pitchFamily="18" charset="0"/>
                      </a:endParaRPr>
                    </a:p>
                  </a:txBody>
                  <a:tcPr marL="7743" marR="7743" marT="7743" marB="0" anchor="ctr"/>
                </a:tc>
              </a:tr>
              <a:tr h="771471">
                <a:tc>
                  <a:txBody>
                    <a:bodyPr/>
                    <a:lstStyle/>
                    <a:p>
                      <a:pPr algn="r" rtl="0" fontAlgn="ctr"/>
                      <a:r>
                        <a:rPr lang="ru-RU" sz="1400" u="none" strike="noStrike">
                          <a:effectLst/>
                          <a:latin typeface="Times New Roman" pitchFamily="18" charset="0"/>
                          <a:cs typeface="Times New Roman" pitchFamily="18" charset="0"/>
                        </a:rPr>
                        <a:t>безвозмездные поступления</a:t>
                      </a:r>
                      <a:endParaRPr lang="ru-RU" sz="1400" b="0" i="1" u="none" strike="noStrike">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362131,1</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310352,6</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-51778,5</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387492,5</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388722</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-1229,5</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ctr" rtl="0" fontAlgn="ctr"/>
                      <a:r>
                        <a:rPr lang="ru-RU" sz="1400" u="none" strike="noStrike" dirty="0">
                          <a:effectLst/>
                          <a:latin typeface="Times New Roman" pitchFamily="18" charset="0"/>
                          <a:cs typeface="Times New Roman" pitchFamily="18" charset="0"/>
                        </a:rPr>
                        <a:t>1,25</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562509,2</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557233,6</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-5275,6</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c>
                  <a:txBody>
                    <a:bodyPr/>
                    <a:lstStyle/>
                    <a:p>
                      <a:pPr algn="r" rtl="0" fontAlgn="ctr"/>
                      <a:r>
                        <a:rPr lang="ru-RU" sz="1400" u="none" strike="noStrike" dirty="0">
                          <a:effectLst/>
                          <a:latin typeface="Times New Roman" pitchFamily="18" charset="0"/>
                          <a:cs typeface="Times New Roman" pitchFamily="18" charset="0"/>
                        </a:rPr>
                        <a:t>1,43</a:t>
                      </a:r>
                      <a:endParaRPr lang="ru-RU" sz="1400" b="0" i="0" u="none" strike="noStrike" dirty="0">
                        <a:solidFill>
                          <a:srgbClr val="000000"/>
                        </a:solidFill>
                        <a:effectLst/>
                        <a:latin typeface="Times New Roman" pitchFamily="18" charset="0"/>
                        <a:cs typeface="Times New Roman" pitchFamily="18" charset="0"/>
                      </a:endParaRPr>
                    </a:p>
                  </a:txBody>
                  <a:tcPr marL="7743" marR="7743" marT="7743" marB="0" anchor="ctr"/>
                </a:tc>
              </a:tr>
            </a:tbl>
          </a:graphicData>
        </a:graphic>
      </p:graphicFrame>
    </p:spTree>
    <p:extLst>
      <p:ext uri="{BB962C8B-B14F-4D97-AF65-F5344CB8AC3E}">
        <p14:creationId xmlns:p14="http://schemas.microsoft.com/office/powerpoint/2010/main" xmlns="" val="212227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187624" y="980728"/>
            <a:ext cx="7056784" cy="864096"/>
          </a:xfrm>
        </p:spPr>
        <p:txBody>
          <a:bodyPr>
            <a:normAutofit fontScale="92500"/>
          </a:bodyPr>
          <a:lstStyle/>
          <a:p>
            <a:pPr marL="45720" indent="0" algn="ctr">
              <a:spcBef>
                <a:spcPts val="0"/>
              </a:spcBef>
              <a:spcAft>
                <a:spcPts val="0"/>
              </a:spcAft>
              <a:buNone/>
            </a:pPr>
            <a:r>
              <a:rPr lang="ru-RU" dirty="0">
                <a:solidFill>
                  <a:srgbClr val="FF0000"/>
                </a:solidFill>
                <a:latin typeface="Times New Roman" panose="02020603050405020304" pitchFamily="18" charset="0"/>
                <a:cs typeface="Times New Roman" panose="02020603050405020304" pitchFamily="18" charset="0"/>
              </a:rPr>
              <a:t>Динамика </a:t>
            </a:r>
            <a:r>
              <a:rPr lang="ru-RU" dirty="0" smtClean="0">
                <a:solidFill>
                  <a:srgbClr val="FF0000"/>
                </a:solidFill>
                <a:latin typeface="Times New Roman" panose="02020603050405020304" pitchFamily="18" charset="0"/>
                <a:cs typeface="Times New Roman" panose="02020603050405020304" pitchFamily="18" charset="0"/>
              </a:rPr>
              <a:t>расходной  </a:t>
            </a:r>
            <a:r>
              <a:rPr lang="ru-RU" dirty="0">
                <a:solidFill>
                  <a:srgbClr val="FF0000"/>
                </a:solidFill>
                <a:latin typeface="Times New Roman" panose="02020603050405020304" pitchFamily="18" charset="0"/>
                <a:cs typeface="Times New Roman" panose="02020603050405020304" pitchFamily="18" charset="0"/>
              </a:rPr>
              <a:t>части  г. Ак-Довурака за </a:t>
            </a:r>
            <a:r>
              <a:rPr lang="ru-RU" dirty="0" smtClean="0">
                <a:solidFill>
                  <a:srgbClr val="FF0000"/>
                </a:solidFill>
                <a:latin typeface="Times New Roman" panose="02020603050405020304" pitchFamily="18" charset="0"/>
                <a:cs typeface="Times New Roman" panose="02020603050405020304" pitchFamily="18" charset="0"/>
              </a:rPr>
              <a:t>2017-2019 </a:t>
            </a:r>
            <a:r>
              <a:rPr lang="ru-RU" dirty="0">
                <a:solidFill>
                  <a:srgbClr val="FF0000"/>
                </a:solidFill>
                <a:latin typeface="Times New Roman" panose="02020603050405020304" pitchFamily="18" charset="0"/>
                <a:cs typeface="Times New Roman" panose="02020603050405020304" pitchFamily="18" charset="0"/>
              </a:rPr>
              <a:t>гг. </a:t>
            </a:r>
            <a:endParaRPr lang="en-US" dirty="0">
              <a:solidFill>
                <a:srgbClr val="FF0000"/>
              </a:solidFill>
              <a:latin typeface="Times New Roman" panose="02020603050405020304" pitchFamily="18" charset="0"/>
              <a:cs typeface="Times New Roman" panose="02020603050405020304" pitchFamily="18" charset="0"/>
            </a:endParaRPr>
          </a:p>
          <a:p>
            <a:pPr marL="45720" indent="0" algn="ctr">
              <a:spcBef>
                <a:spcPts val="0"/>
              </a:spcBef>
              <a:spcAft>
                <a:spcPts val="0"/>
              </a:spcAft>
              <a:buNone/>
            </a:pPr>
            <a:r>
              <a:rPr lang="ru-RU" dirty="0">
                <a:solidFill>
                  <a:srgbClr val="FF0000"/>
                </a:solidFill>
                <a:latin typeface="Times New Roman" panose="02020603050405020304" pitchFamily="18" charset="0"/>
                <a:cs typeface="Times New Roman" panose="02020603050405020304" pitchFamily="18" charset="0"/>
              </a:rPr>
              <a:t>(тыс. руб.)</a:t>
            </a:r>
          </a:p>
          <a:p>
            <a:pPr marL="45720" indent="0">
              <a:buNone/>
            </a:pP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631597300"/>
              </p:ext>
            </p:extLst>
          </p:nvPr>
        </p:nvGraphicFramePr>
        <p:xfrm>
          <a:off x="827584" y="1772816"/>
          <a:ext cx="7633018" cy="4286059"/>
        </p:xfrm>
        <a:graphic>
          <a:graphicData uri="http://schemas.openxmlformats.org/drawingml/2006/table">
            <a:tbl>
              <a:tblPr>
                <a:tableStyleId>{5C22544A-7EE6-4342-B048-85BDC9FD1C3A}</a:tableStyleId>
              </a:tblPr>
              <a:tblGrid>
                <a:gridCol w="3816424">
                  <a:extLst>
                    <a:ext uri="{9D8B030D-6E8A-4147-A177-3AD203B41FA5}">
                      <a16:colId xmlns="" xmlns:a16="http://schemas.microsoft.com/office/drawing/2014/main" val="20000"/>
                    </a:ext>
                  </a:extLst>
                </a:gridCol>
                <a:gridCol w="769734">
                  <a:extLst>
                    <a:ext uri="{9D8B030D-6E8A-4147-A177-3AD203B41FA5}">
                      <a16:colId xmlns="" xmlns:a16="http://schemas.microsoft.com/office/drawing/2014/main" val="20001"/>
                    </a:ext>
                  </a:extLst>
                </a:gridCol>
                <a:gridCol w="761715">
                  <a:extLst>
                    <a:ext uri="{9D8B030D-6E8A-4147-A177-3AD203B41FA5}">
                      <a16:colId xmlns="" xmlns:a16="http://schemas.microsoft.com/office/drawing/2014/main" val="20002"/>
                    </a:ext>
                  </a:extLst>
                </a:gridCol>
                <a:gridCol w="761715">
                  <a:extLst>
                    <a:ext uri="{9D8B030D-6E8A-4147-A177-3AD203B41FA5}">
                      <a16:colId xmlns="" xmlns:a16="http://schemas.microsoft.com/office/drawing/2014/main" val="20003"/>
                    </a:ext>
                  </a:extLst>
                </a:gridCol>
                <a:gridCol w="761715">
                  <a:extLst>
                    <a:ext uri="{9D8B030D-6E8A-4147-A177-3AD203B41FA5}">
                      <a16:colId xmlns="" xmlns:a16="http://schemas.microsoft.com/office/drawing/2014/main" val="20004"/>
                    </a:ext>
                  </a:extLst>
                </a:gridCol>
                <a:gridCol w="761715">
                  <a:extLst>
                    <a:ext uri="{9D8B030D-6E8A-4147-A177-3AD203B41FA5}">
                      <a16:colId xmlns="" xmlns:a16="http://schemas.microsoft.com/office/drawing/2014/main" val="20005"/>
                    </a:ext>
                  </a:extLst>
                </a:gridCol>
              </a:tblGrid>
              <a:tr h="253613">
                <a:tc rowSpan="2">
                  <a:txBody>
                    <a:bodyPr/>
                    <a:lstStyle/>
                    <a:p>
                      <a:pPr algn="ctr" fontAlgn="b"/>
                      <a:r>
                        <a:rPr lang="ru-RU" sz="1200" b="1" u="none" strike="noStrike" dirty="0">
                          <a:effectLst/>
                          <a:latin typeface="Times New Roman" panose="02020603050405020304" pitchFamily="18" charset="0"/>
                          <a:cs typeface="Times New Roman" panose="02020603050405020304" pitchFamily="18" charset="0"/>
                        </a:rPr>
                        <a:t>Наименование расходов</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200" b="1" u="none" strike="noStrike" dirty="0" smtClean="0">
                          <a:effectLst/>
                          <a:latin typeface="Times New Roman" panose="02020603050405020304" pitchFamily="18" charset="0"/>
                          <a:cs typeface="Times New Roman" panose="02020603050405020304" pitchFamily="18" charset="0"/>
                        </a:rPr>
                        <a:t>2017 </a:t>
                      </a:r>
                      <a:r>
                        <a:rPr lang="ru-RU" sz="1200" b="1" u="none" strike="noStrike" dirty="0">
                          <a:effectLst/>
                          <a:latin typeface="Times New Roman" panose="02020603050405020304" pitchFamily="18" charset="0"/>
                          <a:cs typeface="Times New Roman" panose="02020603050405020304" pitchFamily="18" charset="0"/>
                        </a:rPr>
                        <a:t>г.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ru-RU" sz="1200" b="1" u="none" strike="noStrike" dirty="0" smtClean="0">
                          <a:effectLst/>
                          <a:latin typeface="Times New Roman" panose="02020603050405020304" pitchFamily="18" charset="0"/>
                          <a:cs typeface="Times New Roman" panose="02020603050405020304" pitchFamily="18" charset="0"/>
                        </a:rPr>
                        <a:t>2018 </a:t>
                      </a:r>
                      <a:r>
                        <a:rPr lang="ru-RU" sz="1200" b="1" u="none" strike="noStrike" dirty="0">
                          <a:effectLst/>
                          <a:latin typeface="Times New Roman" panose="02020603050405020304" pitchFamily="18" charset="0"/>
                          <a:cs typeface="Times New Roman" panose="02020603050405020304" pitchFamily="18" charset="0"/>
                        </a:rPr>
                        <a:t>г.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ru-RU"/>
                    </a:p>
                  </a:txBody>
                  <a:tcPr/>
                </a:tc>
                <a:tc gridSpan="2">
                  <a:txBody>
                    <a:bodyPr/>
                    <a:lstStyle/>
                    <a:p>
                      <a:pPr algn="ctr" fontAlgn="b"/>
                      <a:r>
                        <a:rPr lang="ru-RU" sz="1200" b="1" u="none" strike="noStrike" dirty="0" smtClean="0">
                          <a:effectLst/>
                          <a:latin typeface="Times New Roman" panose="02020603050405020304" pitchFamily="18" charset="0"/>
                          <a:cs typeface="Times New Roman" panose="02020603050405020304" pitchFamily="18" charset="0"/>
                        </a:rPr>
                        <a:t>2019 </a:t>
                      </a:r>
                      <a:r>
                        <a:rPr lang="ru-RU" sz="1200" b="1" u="none" strike="noStrike" dirty="0">
                          <a:effectLst/>
                          <a:latin typeface="Times New Roman" panose="02020603050405020304" pitchFamily="18" charset="0"/>
                          <a:cs typeface="Times New Roman" panose="02020603050405020304" pitchFamily="18" charset="0"/>
                        </a:rPr>
                        <a:t>г.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ru-RU"/>
                    </a:p>
                  </a:txBody>
                  <a:tcPr/>
                </a:tc>
                <a:extLst>
                  <a:ext uri="{0D108BD9-81ED-4DB2-BD59-A6C34878D82A}">
                    <a16:rowId xmlns="" xmlns:a16="http://schemas.microsoft.com/office/drawing/2014/main" val="10000"/>
                  </a:ext>
                </a:extLst>
              </a:tr>
              <a:tr h="735477">
                <a:tc vMerge="1">
                  <a:txBody>
                    <a:bodyPr/>
                    <a:lstStyle/>
                    <a:p>
                      <a:endParaRPr lang="ru-RU"/>
                    </a:p>
                  </a:txBody>
                  <a:tcPr/>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факт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факт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темп роста к 2012  г.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факт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темп роста к 2013 г.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23 967,71</a:t>
                      </a:r>
                    </a:p>
                  </a:txBody>
                  <a:tcPr marL="9525" marR="9525" marT="9525" marB="0"/>
                </a:tc>
                <a:tc>
                  <a:txBody>
                    <a:bodyPr/>
                    <a:lstStyle/>
                    <a:p>
                      <a:pPr algn="ctr" rtl="0" fontAlgn="t"/>
                      <a:r>
                        <a:rPr lang="ru-RU" sz="1200" b="0" i="0" u="none" strike="noStrike" dirty="0">
                          <a:solidFill>
                            <a:srgbClr val="000000"/>
                          </a:solidFill>
                          <a:effectLst/>
                          <a:latin typeface="Times New Roman"/>
                        </a:rPr>
                        <a:t>25 183,60</a:t>
                      </a:r>
                    </a:p>
                  </a:txBody>
                  <a:tcPr marL="9525" marR="9525" marT="9525" marB="0"/>
                </a:tc>
                <a:tc>
                  <a:txBody>
                    <a:bodyPr/>
                    <a:lstStyle/>
                    <a:p>
                      <a:pPr algn="ctr" rtl="0" fontAlgn="t"/>
                      <a:r>
                        <a:rPr lang="ru-RU" sz="1200" b="0" i="0" u="none" strike="noStrike">
                          <a:solidFill>
                            <a:srgbClr val="000000"/>
                          </a:solidFill>
                          <a:effectLst/>
                          <a:latin typeface="Times New Roman"/>
                        </a:rPr>
                        <a:t>1,05</a:t>
                      </a:r>
                    </a:p>
                  </a:txBody>
                  <a:tcPr marL="9525" marR="9525" marT="9525" marB="0"/>
                </a:tc>
                <a:tc>
                  <a:txBody>
                    <a:bodyPr/>
                    <a:lstStyle/>
                    <a:p>
                      <a:pPr algn="ctr" rtl="0" fontAlgn="t"/>
                      <a:r>
                        <a:rPr lang="ru-RU" sz="1200" b="0" i="0" u="none" strike="noStrike">
                          <a:solidFill>
                            <a:srgbClr val="000000"/>
                          </a:solidFill>
                          <a:effectLst/>
                          <a:latin typeface="Times New Roman"/>
                        </a:rPr>
                        <a:t>26 892,09</a:t>
                      </a:r>
                    </a:p>
                  </a:txBody>
                  <a:tcPr marL="9525" marR="9525" marT="9525" marB="0"/>
                </a:tc>
                <a:tc>
                  <a:txBody>
                    <a:bodyPr/>
                    <a:lstStyle/>
                    <a:p>
                      <a:pPr algn="ctr" rtl="0" fontAlgn="t"/>
                      <a:r>
                        <a:rPr lang="ru-RU" sz="1200" b="0" i="0" u="none" strike="noStrike">
                          <a:solidFill>
                            <a:srgbClr val="000000"/>
                          </a:solidFill>
                          <a:effectLst/>
                          <a:latin typeface="Times New Roman"/>
                        </a:rPr>
                        <a:t>1,07</a:t>
                      </a:r>
                    </a:p>
                  </a:txBody>
                  <a:tcPr marL="9525" marR="9525" marT="9525" marB="0"/>
                </a:tc>
                <a:extLst>
                  <a:ext uri="{0D108BD9-81ED-4DB2-BD59-A6C34878D82A}">
                    <a16:rowId xmlns="" xmlns:a16="http://schemas.microsoft.com/office/drawing/2014/main" val="10002"/>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Национальная оборона</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575,40</a:t>
                      </a:r>
                    </a:p>
                  </a:txBody>
                  <a:tcPr marL="9525" marR="9525" marT="9525" marB="0"/>
                </a:tc>
                <a:tc>
                  <a:txBody>
                    <a:bodyPr/>
                    <a:lstStyle/>
                    <a:p>
                      <a:pPr algn="ctr" rtl="0" fontAlgn="t"/>
                      <a:r>
                        <a:rPr lang="ru-RU" sz="1200" b="0" i="0" u="none" strike="noStrike" dirty="0">
                          <a:solidFill>
                            <a:srgbClr val="000000"/>
                          </a:solidFill>
                          <a:effectLst/>
                          <a:latin typeface="Times New Roman"/>
                        </a:rPr>
                        <a:t>1 020,20</a:t>
                      </a:r>
                    </a:p>
                  </a:txBody>
                  <a:tcPr marL="9525" marR="9525" marT="9525" marB="0"/>
                </a:tc>
                <a:tc>
                  <a:txBody>
                    <a:bodyPr/>
                    <a:lstStyle/>
                    <a:p>
                      <a:pPr algn="ctr" rtl="0" fontAlgn="t"/>
                      <a:r>
                        <a:rPr lang="ru-RU" sz="1200" b="0" i="0" u="none" strike="noStrike">
                          <a:solidFill>
                            <a:srgbClr val="000000"/>
                          </a:solidFill>
                          <a:effectLst/>
                          <a:latin typeface="Times New Roman"/>
                        </a:rPr>
                        <a:t>1,77</a:t>
                      </a:r>
                    </a:p>
                  </a:txBody>
                  <a:tcPr marL="9525" marR="9525" marT="9525" marB="0"/>
                </a:tc>
                <a:tc>
                  <a:txBody>
                    <a:bodyPr/>
                    <a:lstStyle/>
                    <a:p>
                      <a:pPr algn="ctr" rtl="0" fontAlgn="t"/>
                      <a:r>
                        <a:rPr lang="ru-RU" sz="1200" b="0" i="0" u="none" strike="noStrike">
                          <a:solidFill>
                            <a:srgbClr val="000000"/>
                          </a:solidFill>
                          <a:effectLst/>
                          <a:latin typeface="Times New Roman"/>
                        </a:rPr>
                        <a:t>1 105,90</a:t>
                      </a:r>
                    </a:p>
                  </a:txBody>
                  <a:tcPr marL="9525" marR="9525" marT="9525" marB="0"/>
                </a:tc>
                <a:tc>
                  <a:txBody>
                    <a:bodyPr/>
                    <a:lstStyle/>
                    <a:p>
                      <a:pPr algn="ctr" rtl="0" fontAlgn="t"/>
                      <a:r>
                        <a:rPr lang="ru-RU" sz="1200" b="0" i="0" u="none" strike="noStrike">
                          <a:solidFill>
                            <a:srgbClr val="000000"/>
                          </a:solidFill>
                          <a:effectLst/>
                          <a:latin typeface="Times New Roman"/>
                        </a:rPr>
                        <a:t>1,08</a:t>
                      </a:r>
                    </a:p>
                  </a:txBody>
                  <a:tcPr marL="9525" marR="9525" marT="9525" marB="0"/>
                </a:tc>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Национальная </a:t>
                      </a:r>
                      <a:r>
                        <a:rPr lang="ru-RU" sz="1200" i="1" u="none" strike="noStrike" dirty="0" smtClean="0">
                          <a:effectLst/>
                          <a:latin typeface="Times New Roman" panose="02020603050405020304" pitchFamily="18" charset="0"/>
                          <a:cs typeface="Times New Roman" panose="02020603050405020304" pitchFamily="18" charset="0"/>
                        </a:rPr>
                        <a:t>безопасность</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1 622,73</a:t>
                      </a:r>
                    </a:p>
                  </a:txBody>
                  <a:tcPr marL="9525" marR="9525" marT="9525" marB="0"/>
                </a:tc>
                <a:tc>
                  <a:txBody>
                    <a:bodyPr/>
                    <a:lstStyle/>
                    <a:p>
                      <a:pPr algn="ctr" rtl="0" fontAlgn="t"/>
                      <a:r>
                        <a:rPr lang="ru-RU" sz="1200" b="0" i="0" u="none" strike="noStrike" dirty="0">
                          <a:solidFill>
                            <a:srgbClr val="000000"/>
                          </a:solidFill>
                          <a:effectLst/>
                          <a:latin typeface="Times New Roman"/>
                        </a:rPr>
                        <a:t>2 882,40</a:t>
                      </a:r>
                    </a:p>
                  </a:txBody>
                  <a:tcPr marL="9525" marR="9525" marT="9525" marB="0"/>
                </a:tc>
                <a:tc>
                  <a:txBody>
                    <a:bodyPr/>
                    <a:lstStyle/>
                    <a:p>
                      <a:pPr algn="ctr" rtl="0" fontAlgn="t"/>
                      <a:r>
                        <a:rPr lang="ru-RU" sz="1200" b="0" i="0" u="none" strike="noStrike">
                          <a:solidFill>
                            <a:srgbClr val="000000"/>
                          </a:solidFill>
                          <a:effectLst/>
                          <a:latin typeface="Times New Roman"/>
                        </a:rPr>
                        <a:t>1,78</a:t>
                      </a:r>
                    </a:p>
                  </a:txBody>
                  <a:tcPr marL="9525" marR="9525" marT="9525" marB="0"/>
                </a:tc>
                <a:tc>
                  <a:txBody>
                    <a:bodyPr/>
                    <a:lstStyle/>
                    <a:p>
                      <a:pPr algn="ctr" rtl="0" fontAlgn="t"/>
                      <a:r>
                        <a:rPr lang="ru-RU" sz="1200" b="0" i="0" u="none" strike="noStrike">
                          <a:solidFill>
                            <a:srgbClr val="000000"/>
                          </a:solidFill>
                          <a:effectLst/>
                          <a:latin typeface="Times New Roman"/>
                        </a:rPr>
                        <a:t>3 272,65</a:t>
                      </a:r>
                    </a:p>
                  </a:txBody>
                  <a:tcPr marL="9525" marR="9525" marT="9525" marB="0"/>
                </a:tc>
                <a:tc>
                  <a:txBody>
                    <a:bodyPr/>
                    <a:lstStyle/>
                    <a:p>
                      <a:pPr algn="ctr" rtl="0" fontAlgn="t"/>
                      <a:r>
                        <a:rPr lang="ru-RU" sz="1200" b="0" i="0" u="none" strike="noStrike">
                          <a:solidFill>
                            <a:srgbClr val="000000"/>
                          </a:solidFill>
                          <a:effectLst/>
                          <a:latin typeface="Times New Roman"/>
                        </a:rPr>
                        <a:t>1,14</a:t>
                      </a:r>
                    </a:p>
                  </a:txBody>
                  <a:tcPr marL="9525" marR="9525" marT="9525" marB="0"/>
                </a:tc>
                <a:extLst>
                  <a:ext uri="{0D108BD9-81ED-4DB2-BD59-A6C34878D82A}">
                    <a16:rowId xmlns="" xmlns:a16="http://schemas.microsoft.com/office/drawing/2014/main" val="10003"/>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Национальная экономика</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4 362,18</a:t>
                      </a:r>
                    </a:p>
                  </a:txBody>
                  <a:tcPr marL="9525" marR="9525" marT="9525" marB="0"/>
                </a:tc>
                <a:tc>
                  <a:txBody>
                    <a:bodyPr/>
                    <a:lstStyle/>
                    <a:p>
                      <a:pPr algn="ctr" rtl="0" fontAlgn="t"/>
                      <a:r>
                        <a:rPr lang="ru-RU" sz="1200" b="0" i="0" u="none" strike="noStrike" dirty="0">
                          <a:solidFill>
                            <a:srgbClr val="000000"/>
                          </a:solidFill>
                          <a:effectLst/>
                          <a:latin typeface="Times New Roman"/>
                        </a:rPr>
                        <a:t>10 993,58</a:t>
                      </a:r>
                    </a:p>
                  </a:txBody>
                  <a:tcPr marL="9525" marR="9525" marT="9525" marB="0"/>
                </a:tc>
                <a:tc>
                  <a:txBody>
                    <a:bodyPr/>
                    <a:lstStyle/>
                    <a:p>
                      <a:pPr algn="ctr" rtl="0" fontAlgn="t"/>
                      <a:r>
                        <a:rPr lang="ru-RU" sz="1200" b="0" i="0" u="none" strike="noStrike">
                          <a:solidFill>
                            <a:srgbClr val="000000"/>
                          </a:solidFill>
                          <a:effectLst/>
                          <a:latin typeface="Times New Roman"/>
                        </a:rPr>
                        <a:t>2,52</a:t>
                      </a:r>
                    </a:p>
                  </a:txBody>
                  <a:tcPr marL="9525" marR="9525" marT="9525" marB="0"/>
                </a:tc>
                <a:tc>
                  <a:txBody>
                    <a:bodyPr/>
                    <a:lstStyle/>
                    <a:p>
                      <a:pPr algn="ctr" rtl="0" fontAlgn="t"/>
                      <a:r>
                        <a:rPr lang="ru-RU" sz="1200" b="0" i="0" u="none" strike="noStrike">
                          <a:solidFill>
                            <a:srgbClr val="000000"/>
                          </a:solidFill>
                          <a:effectLst/>
                          <a:latin typeface="Times New Roman"/>
                        </a:rPr>
                        <a:t>25 558,19</a:t>
                      </a:r>
                    </a:p>
                  </a:txBody>
                  <a:tcPr marL="9525" marR="9525" marT="9525" marB="0"/>
                </a:tc>
                <a:tc>
                  <a:txBody>
                    <a:bodyPr/>
                    <a:lstStyle/>
                    <a:p>
                      <a:pPr algn="ctr" rtl="0" fontAlgn="t"/>
                      <a:r>
                        <a:rPr lang="ru-RU" sz="1200" b="0" i="0" u="none" strike="noStrike">
                          <a:solidFill>
                            <a:srgbClr val="000000"/>
                          </a:solidFill>
                          <a:effectLst/>
                          <a:latin typeface="Times New Roman"/>
                        </a:rPr>
                        <a:t>2,32</a:t>
                      </a:r>
                    </a:p>
                  </a:txBody>
                  <a:tcPr marL="9525" marR="9525" marT="9525" marB="0"/>
                </a:tc>
                <a:extLst>
                  <a:ext uri="{0D108BD9-81ED-4DB2-BD59-A6C34878D82A}">
                    <a16:rowId xmlns="" xmlns:a16="http://schemas.microsoft.com/office/drawing/2014/main" val="10004"/>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11 149,09</a:t>
                      </a:r>
                    </a:p>
                  </a:txBody>
                  <a:tcPr marL="9525" marR="9525" marT="9525" marB="0"/>
                </a:tc>
                <a:tc>
                  <a:txBody>
                    <a:bodyPr/>
                    <a:lstStyle/>
                    <a:p>
                      <a:pPr algn="ctr" rtl="0" fontAlgn="t"/>
                      <a:r>
                        <a:rPr lang="ru-RU" sz="1200" b="0" i="0" u="none" strike="noStrike" dirty="0">
                          <a:solidFill>
                            <a:srgbClr val="000000"/>
                          </a:solidFill>
                          <a:effectLst/>
                          <a:latin typeface="Times New Roman"/>
                        </a:rPr>
                        <a:t>11 949,68</a:t>
                      </a:r>
                    </a:p>
                  </a:txBody>
                  <a:tcPr marL="9525" marR="9525" marT="9525" marB="0"/>
                </a:tc>
                <a:tc>
                  <a:txBody>
                    <a:bodyPr/>
                    <a:lstStyle/>
                    <a:p>
                      <a:pPr algn="ctr" rtl="0" fontAlgn="t"/>
                      <a:r>
                        <a:rPr lang="ru-RU" sz="1200" b="0" i="0" u="none" strike="noStrike">
                          <a:solidFill>
                            <a:srgbClr val="000000"/>
                          </a:solidFill>
                          <a:effectLst/>
                          <a:latin typeface="Times New Roman"/>
                        </a:rPr>
                        <a:t>1,07</a:t>
                      </a:r>
                    </a:p>
                  </a:txBody>
                  <a:tcPr marL="9525" marR="9525" marT="9525" marB="0"/>
                </a:tc>
                <a:tc>
                  <a:txBody>
                    <a:bodyPr/>
                    <a:lstStyle/>
                    <a:p>
                      <a:pPr algn="ctr" rtl="0" fontAlgn="t"/>
                      <a:r>
                        <a:rPr lang="ru-RU" sz="1200" b="0" i="0" u="none" strike="noStrike">
                          <a:solidFill>
                            <a:srgbClr val="000000"/>
                          </a:solidFill>
                          <a:effectLst/>
                          <a:latin typeface="Times New Roman"/>
                        </a:rPr>
                        <a:t>10 754,97</a:t>
                      </a:r>
                    </a:p>
                  </a:txBody>
                  <a:tcPr marL="9525" marR="9525" marT="9525" marB="0"/>
                </a:tc>
                <a:tc>
                  <a:txBody>
                    <a:bodyPr/>
                    <a:lstStyle/>
                    <a:p>
                      <a:pPr algn="ctr" rtl="0" fontAlgn="t"/>
                      <a:r>
                        <a:rPr lang="ru-RU" sz="1200" b="0" i="0" u="none" strike="noStrike">
                          <a:solidFill>
                            <a:srgbClr val="000000"/>
                          </a:solidFill>
                          <a:effectLst/>
                          <a:latin typeface="Times New Roman"/>
                        </a:rPr>
                        <a:t>0,90</a:t>
                      </a:r>
                    </a:p>
                  </a:txBody>
                  <a:tcPr marL="9525" marR="9525" marT="9525" marB="0"/>
                </a:tc>
                <a:extLst>
                  <a:ext uri="{0D108BD9-81ED-4DB2-BD59-A6C34878D82A}">
                    <a16:rowId xmlns="" xmlns:a16="http://schemas.microsoft.com/office/drawing/2014/main" val="10005"/>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Образование</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304 626,45</a:t>
                      </a:r>
                    </a:p>
                  </a:txBody>
                  <a:tcPr marL="9525" marR="9525" marT="9525" marB="0"/>
                </a:tc>
                <a:tc>
                  <a:txBody>
                    <a:bodyPr/>
                    <a:lstStyle/>
                    <a:p>
                      <a:pPr algn="ctr" rtl="0" fontAlgn="t"/>
                      <a:r>
                        <a:rPr lang="ru-RU" sz="1200" b="0" i="0" u="none" strike="noStrike" dirty="0">
                          <a:solidFill>
                            <a:srgbClr val="000000"/>
                          </a:solidFill>
                          <a:effectLst/>
                          <a:latin typeface="Times New Roman"/>
                        </a:rPr>
                        <a:t>348 484,85</a:t>
                      </a:r>
                    </a:p>
                  </a:txBody>
                  <a:tcPr marL="9525" marR="9525" marT="9525" marB="0"/>
                </a:tc>
                <a:tc>
                  <a:txBody>
                    <a:bodyPr/>
                    <a:lstStyle/>
                    <a:p>
                      <a:pPr algn="ctr" rtl="0" fontAlgn="t"/>
                      <a:r>
                        <a:rPr lang="ru-RU" sz="1200" b="0" i="0" u="none" strike="noStrike">
                          <a:solidFill>
                            <a:srgbClr val="000000"/>
                          </a:solidFill>
                          <a:effectLst/>
                          <a:latin typeface="Times New Roman"/>
                        </a:rPr>
                        <a:t>1,14</a:t>
                      </a:r>
                    </a:p>
                  </a:txBody>
                  <a:tcPr marL="9525" marR="9525" marT="9525" marB="0"/>
                </a:tc>
                <a:tc>
                  <a:txBody>
                    <a:bodyPr/>
                    <a:lstStyle/>
                    <a:p>
                      <a:pPr algn="ctr" rtl="0" fontAlgn="t"/>
                      <a:r>
                        <a:rPr lang="ru-RU" sz="1200" b="0" i="0" u="none" strike="noStrike">
                          <a:solidFill>
                            <a:srgbClr val="000000"/>
                          </a:solidFill>
                          <a:effectLst/>
                          <a:latin typeface="Times New Roman"/>
                        </a:rPr>
                        <a:t>383 575,06</a:t>
                      </a:r>
                    </a:p>
                  </a:txBody>
                  <a:tcPr marL="9525" marR="9525" marT="9525" marB="0"/>
                </a:tc>
                <a:tc>
                  <a:txBody>
                    <a:bodyPr/>
                    <a:lstStyle/>
                    <a:p>
                      <a:pPr algn="ctr" rtl="0" fontAlgn="t"/>
                      <a:r>
                        <a:rPr lang="ru-RU" sz="1200" b="0" i="0" u="none" strike="noStrike">
                          <a:solidFill>
                            <a:srgbClr val="000000"/>
                          </a:solidFill>
                          <a:effectLst/>
                          <a:latin typeface="Times New Roman"/>
                        </a:rPr>
                        <a:t>1,10</a:t>
                      </a:r>
                    </a:p>
                  </a:txBody>
                  <a:tcPr marL="9525" marR="9525" marT="9525" marB="0"/>
                </a:tc>
                <a:extLst>
                  <a:ext uri="{0D108BD9-81ED-4DB2-BD59-A6C34878D82A}">
                    <a16:rowId xmlns="" xmlns:a16="http://schemas.microsoft.com/office/drawing/2014/main" val="10006"/>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Культура</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21 026,43</a:t>
                      </a:r>
                    </a:p>
                  </a:txBody>
                  <a:tcPr marL="9525" marR="9525" marT="9525" marB="0"/>
                </a:tc>
                <a:tc>
                  <a:txBody>
                    <a:bodyPr/>
                    <a:lstStyle/>
                    <a:p>
                      <a:pPr algn="ctr" rtl="0" fontAlgn="t"/>
                      <a:r>
                        <a:rPr lang="ru-RU" sz="1200" b="0" i="0" u="none" strike="noStrike" dirty="0">
                          <a:solidFill>
                            <a:srgbClr val="000000"/>
                          </a:solidFill>
                          <a:effectLst/>
                          <a:latin typeface="Times New Roman"/>
                        </a:rPr>
                        <a:t>23 536,30</a:t>
                      </a:r>
                    </a:p>
                  </a:txBody>
                  <a:tcPr marL="9525" marR="9525" marT="9525" marB="0"/>
                </a:tc>
                <a:tc>
                  <a:txBody>
                    <a:bodyPr/>
                    <a:lstStyle/>
                    <a:p>
                      <a:pPr algn="ctr" rtl="0" fontAlgn="t"/>
                      <a:r>
                        <a:rPr lang="ru-RU" sz="1200" b="0" i="0" u="none" strike="noStrike">
                          <a:solidFill>
                            <a:srgbClr val="000000"/>
                          </a:solidFill>
                          <a:effectLst/>
                          <a:latin typeface="Times New Roman"/>
                        </a:rPr>
                        <a:t>1,12</a:t>
                      </a:r>
                    </a:p>
                  </a:txBody>
                  <a:tcPr marL="9525" marR="9525" marT="9525" marB="0"/>
                </a:tc>
                <a:tc>
                  <a:txBody>
                    <a:bodyPr/>
                    <a:lstStyle/>
                    <a:p>
                      <a:pPr algn="ctr" rtl="0" fontAlgn="t"/>
                      <a:r>
                        <a:rPr lang="ru-RU" sz="1200" b="0" i="0" u="none" strike="noStrike">
                          <a:solidFill>
                            <a:srgbClr val="000000"/>
                          </a:solidFill>
                          <a:effectLst/>
                          <a:latin typeface="Times New Roman"/>
                        </a:rPr>
                        <a:t>26 661,16</a:t>
                      </a:r>
                    </a:p>
                  </a:txBody>
                  <a:tcPr marL="9525" marR="9525" marT="9525" marB="0"/>
                </a:tc>
                <a:tc>
                  <a:txBody>
                    <a:bodyPr/>
                    <a:lstStyle/>
                    <a:p>
                      <a:pPr algn="ctr" rtl="0" fontAlgn="t"/>
                      <a:r>
                        <a:rPr lang="ru-RU" sz="1200" b="0" i="0" u="none" strike="noStrike">
                          <a:solidFill>
                            <a:srgbClr val="000000"/>
                          </a:solidFill>
                          <a:effectLst/>
                          <a:latin typeface="Times New Roman"/>
                        </a:rPr>
                        <a:t>1,13</a:t>
                      </a:r>
                    </a:p>
                  </a:txBody>
                  <a:tcPr marL="9525" marR="9525" marT="9525" marB="0"/>
                </a:tc>
                <a:extLst>
                  <a:ext uri="{0D108BD9-81ED-4DB2-BD59-A6C34878D82A}">
                    <a16:rowId xmlns="" xmlns:a16="http://schemas.microsoft.com/office/drawing/2014/main" val="10007"/>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Здравоохранение</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61,58</a:t>
                      </a:r>
                    </a:p>
                  </a:txBody>
                  <a:tcPr marL="9525" marR="9525" marT="9525" marB="0"/>
                </a:tc>
                <a:tc>
                  <a:txBody>
                    <a:bodyPr/>
                    <a:lstStyle/>
                    <a:p>
                      <a:pPr algn="ctr" rtl="0" fontAlgn="t"/>
                      <a:r>
                        <a:rPr lang="ru-RU" sz="1200" b="0" i="0" u="none" strike="noStrike" dirty="0">
                          <a:solidFill>
                            <a:srgbClr val="000000"/>
                          </a:solidFill>
                          <a:effectLst/>
                          <a:latin typeface="Times New Roman"/>
                        </a:rPr>
                        <a:t>64,58</a:t>
                      </a:r>
                    </a:p>
                  </a:txBody>
                  <a:tcPr marL="9525" marR="9525" marT="9525" marB="0"/>
                </a:tc>
                <a:tc>
                  <a:txBody>
                    <a:bodyPr/>
                    <a:lstStyle/>
                    <a:p>
                      <a:pPr algn="ctr" rtl="0" fontAlgn="t"/>
                      <a:r>
                        <a:rPr lang="ru-RU" sz="1200" b="0" i="0" u="none" strike="noStrike">
                          <a:solidFill>
                            <a:srgbClr val="000000"/>
                          </a:solidFill>
                          <a:effectLst/>
                          <a:latin typeface="Times New Roman"/>
                        </a:rPr>
                        <a:t>1,05</a:t>
                      </a:r>
                    </a:p>
                  </a:txBody>
                  <a:tcPr marL="9525" marR="9525" marT="9525" marB="0"/>
                </a:tc>
                <a:tc>
                  <a:txBody>
                    <a:bodyPr/>
                    <a:lstStyle/>
                    <a:p>
                      <a:pPr algn="ctr" rtl="0" fontAlgn="t"/>
                      <a:r>
                        <a:rPr lang="ru-RU" sz="1200" b="0" i="0" u="none" strike="noStrike">
                          <a:solidFill>
                            <a:srgbClr val="000000"/>
                          </a:solidFill>
                          <a:effectLst/>
                          <a:latin typeface="Times New Roman"/>
                        </a:rPr>
                        <a:t>98,96</a:t>
                      </a:r>
                    </a:p>
                  </a:txBody>
                  <a:tcPr marL="9525" marR="9525" marT="9525" marB="0"/>
                </a:tc>
                <a:tc>
                  <a:txBody>
                    <a:bodyPr/>
                    <a:lstStyle/>
                    <a:p>
                      <a:pPr algn="ctr" rtl="0" fontAlgn="t"/>
                      <a:r>
                        <a:rPr lang="ru-RU" sz="1200" b="0" i="0" u="none" strike="noStrike">
                          <a:solidFill>
                            <a:srgbClr val="000000"/>
                          </a:solidFill>
                          <a:effectLst/>
                          <a:latin typeface="Times New Roman"/>
                        </a:rPr>
                        <a:t>1,53</a:t>
                      </a:r>
                    </a:p>
                  </a:txBody>
                  <a:tcPr marL="9525" marR="9525" marT="9525" marB="0"/>
                </a:tc>
                <a:extLst>
                  <a:ext uri="{0D108BD9-81ED-4DB2-BD59-A6C34878D82A}">
                    <a16:rowId xmlns="" xmlns:a16="http://schemas.microsoft.com/office/drawing/2014/main" val="10008"/>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Социальная политика</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118 321,33</a:t>
                      </a:r>
                    </a:p>
                  </a:txBody>
                  <a:tcPr marL="9525" marR="9525" marT="9525" marB="0"/>
                </a:tc>
                <a:tc>
                  <a:txBody>
                    <a:bodyPr/>
                    <a:lstStyle/>
                    <a:p>
                      <a:pPr algn="ctr" rtl="0" fontAlgn="t"/>
                      <a:r>
                        <a:rPr lang="ru-RU" sz="1200" b="0" i="0" u="none" strike="noStrike" dirty="0">
                          <a:solidFill>
                            <a:srgbClr val="000000"/>
                          </a:solidFill>
                          <a:effectLst/>
                          <a:latin typeface="Times New Roman"/>
                        </a:rPr>
                        <a:t>138 822,37</a:t>
                      </a:r>
                    </a:p>
                  </a:txBody>
                  <a:tcPr marL="9525" marR="9525" marT="9525" marB="0"/>
                </a:tc>
                <a:tc>
                  <a:txBody>
                    <a:bodyPr/>
                    <a:lstStyle/>
                    <a:p>
                      <a:pPr algn="ctr" rtl="0" fontAlgn="t"/>
                      <a:r>
                        <a:rPr lang="ru-RU" sz="1200" b="0" i="0" u="none" strike="noStrike">
                          <a:solidFill>
                            <a:srgbClr val="000000"/>
                          </a:solidFill>
                          <a:effectLst/>
                          <a:latin typeface="Times New Roman"/>
                        </a:rPr>
                        <a:t>1,17</a:t>
                      </a:r>
                    </a:p>
                  </a:txBody>
                  <a:tcPr marL="9525" marR="9525" marT="9525" marB="0"/>
                </a:tc>
                <a:tc>
                  <a:txBody>
                    <a:bodyPr/>
                    <a:lstStyle/>
                    <a:p>
                      <a:pPr algn="ctr" rtl="0" fontAlgn="t"/>
                      <a:r>
                        <a:rPr lang="ru-RU" sz="1200" b="0" i="0" u="none" strike="noStrike">
                          <a:solidFill>
                            <a:srgbClr val="000000"/>
                          </a:solidFill>
                          <a:effectLst/>
                          <a:latin typeface="Times New Roman"/>
                        </a:rPr>
                        <a:t>125 018,98</a:t>
                      </a:r>
                    </a:p>
                  </a:txBody>
                  <a:tcPr marL="9525" marR="9525" marT="9525" marB="0"/>
                </a:tc>
                <a:tc>
                  <a:txBody>
                    <a:bodyPr/>
                    <a:lstStyle/>
                    <a:p>
                      <a:pPr algn="ctr" rtl="0" fontAlgn="t"/>
                      <a:r>
                        <a:rPr lang="ru-RU" sz="1200" b="0" i="0" u="none" strike="noStrike">
                          <a:solidFill>
                            <a:srgbClr val="000000"/>
                          </a:solidFill>
                          <a:effectLst/>
                          <a:latin typeface="Times New Roman"/>
                        </a:rPr>
                        <a:t>0,90</a:t>
                      </a:r>
                    </a:p>
                  </a:txBody>
                  <a:tcPr marL="9525" marR="9525" marT="9525" marB="0"/>
                </a:tc>
                <a:extLst>
                  <a:ext uri="{0D108BD9-81ED-4DB2-BD59-A6C34878D82A}">
                    <a16:rowId xmlns="" xmlns:a16="http://schemas.microsoft.com/office/drawing/2014/main" val="10009"/>
                  </a:ext>
                </a:extLst>
              </a:tr>
              <a:tr h="253613">
                <a:tc>
                  <a:txBody>
                    <a:bodyPr/>
                    <a:lstStyle/>
                    <a:p>
                      <a:pPr algn="l" fontAlgn="b"/>
                      <a:r>
                        <a:rPr lang="ru-RU" sz="1200" i="1" u="none" strike="noStrike" dirty="0">
                          <a:effectLst/>
                          <a:latin typeface="Times New Roman" panose="02020603050405020304" pitchFamily="18" charset="0"/>
                          <a:cs typeface="Times New Roman" panose="02020603050405020304" pitchFamily="18" charset="0"/>
                        </a:rPr>
                        <a:t>Физическая культура и спорт</a:t>
                      </a:r>
                      <a:endParaRPr lang="ru-RU"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929,78</a:t>
                      </a:r>
                    </a:p>
                  </a:txBody>
                  <a:tcPr marL="9525" marR="9525" marT="9525" marB="0"/>
                </a:tc>
                <a:tc>
                  <a:txBody>
                    <a:bodyPr/>
                    <a:lstStyle/>
                    <a:p>
                      <a:pPr algn="ctr" rtl="0" fontAlgn="t"/>
                      <a:r>
                        <a:rPr lang="ru-RU" sz="1200" b="0" i="0" u="none" strike="noStrike" dirty="0">
                          <a:solidFill>
                            <a:srgbClr val="000000"/>
                          </a:solidFill>
                          <a:effectLst/>
                          <a:latin typeface="Times New Roman"/>
                        </a:rPr>
                        <a:t>5 692,17</a:t>
                      </a:r>
                    </a:p>
                  </a:txBody>
                  <a:tcPr marL="9525" marR="9525" marT="9525" marB="0"/>
                </a:tc>
                <a:tc>
                  <a:txBody>
                    <a:bodyPr/>
                    <a:lstStyle/>
                    <a:p>
                      <a:pPr algn="ctr" rtl="0" fontAlgn="t"/>
                      <a:r>
                        <a:rPr lang="ru-RU" sz="1200" b="0" i="0" u="none" strike="noStrike">
                          <a:solidFill>
                            <a:srgbClr val="000000"/>
                          </a:solidFill>
                          <a:effectLst/>
                          <a:latin typeface="Times New Roman"/>
                        </a:rPr>
                        <a:t>6,12</a:t>
                      </a:r>
                    </a:p>
                  </a:txBody>
                  <a:tcPr marL="9525" marR="9525" marT="9525" marB="0"/>
                </a:tc>
                <a:tc>
                  <a:txBody>
                    <a:bodyPr/>
                    <a:lstStyle/>
                    <a:p>
                      <a:pPr algn="ctr" rtl="0" fontAlgn="t"/>
                      <a:r>
                        <a:rPr lang="ru-RU" sz="1200" b="0" i="0" u="none" strike="noStrike">
                          <a:solidFill>
                            <a:srgbClr val="000000"/>
                          </a:solidFill>
                          <a:effectLst/>
                          <a:latin typeface="Times New Roman"/>
                        </a:rPr>
                        <a:t>10 022,54</a:t>
                      </a:r>
                    </a:p>
                  </a:txBody>
                  <a:tcPr marL="9525" marR="9525" marT="9525" marB="0"/>
                </a:tc>
                <a:tc>
                  <a:txBody>
                    <a:bodyPr/>
                    <a:lstStyle/>
                    <a:p>
                      <a:pPr algn="ctr" rtl="0" fontAlgn="t"/>
                      <a:r>
                        <a:rPr lang="ru-RU" sz="1200" b="0" i="0" u="none" strike="noStrike">
                          <a:solidFill>
                            <a:srgbClr val="000000"/>
                          </a:solidFill>
                          <a:effectLst/>
                          <a:latin typeface="Times New Roman"/>
                        </a:rPr>
                        <a:t>1,76</a:t>
                      </a:r>
                    </a:p>
                  </a:txBody>
                  <a:tcPr marL="9525" marR="9525" marT="9525" marB="0"/>
                </a:tc>
                <a:extLst>
                  <a:ext uri="{0D108BD9-81ED-4DB2-BD59-A6C34878D82A}">
                    <a16:rowId xmlns="" xmlns:a16="http://schemas.microsoft.com/office/drawing/2014/main" val="10010"/>
                  </a:ext>
                </a:extLst>
              </a:tr>
              <a:tr h="253613">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Средства массовой информации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125,46</a:t>
                      </a:r>
                    </a:p>
                  </a:txBody>
                  <a:tcPr marL="9525" marR="9525" marT="9525" marB="0"/>
                </a:tc>
                <a:tc>
                  <a:txBody>
                    <a:bodyPr/>
                    <a:lstStyle/>
                    <a:p>
                      <a:pPr algn="ctr" rtl="0" fontAlgn="t"/>
                      <a:r>
                        <a:rPr lang="ru-RU" sz="1200" b="0" i="0" u="none" strike="noStrike" dirty="0">
                          <a:solidFill>
                            <a:srgbClr val="000000"/>
                          </a:solidFill>
                          <a:effectLst/>
                          <a:latin typeface="Times New Roman"/>
                        </a:rPr>
                        <a:t>33,91</a:t>
                      </a:r>
                    </a:p>
                  </a:txBody>
                  <a:tcPr marL="9525" marR="9525" marT="9525" marB="0"/>
                </a:tc>
                <a:tc>
                  <a:txBody>
                    <a:bodyPr/>
                    <a:lstStyle/>
                    <a:p>
                      <a:pPr algn="ctr" rtl="0" fontAlgn="t"/>
                      <a:r>
                        <a:rPr lang="ru-RU" sz="1200" b="0" i="0" u="none" strike="noStrike">
                          <a:solidFill>
                            <a:srgbClr val="000000"/>
                          </a:solidFill>
                          <a:effectLst/>
                          <a:latin typeface="Times New Roman"/>
                        </a:rPr>
                        <a:t>0,27</a:t>
                      </a:r>
                    </a:p>
                  </a:txBody>
                  <a:tcPr marL="9525" marR="9525" marT="9525" marB="0"/>
                </a:tc>
                <a:tc>
                  <a:txBody>
                    <a:bodyPr/>
                    <a:lstStyle/>
                    <a:p>
                      <a:pPr algn="ctr" rtl="0" fontAlgn="t"/>
                      <a:r>
                        <a:rPr lang="ru-RU" sz="1200" b="0" i="0" u="none" strike="noStrike">
                          <a:solidFill>
                            <a:srgbClr val="000000"/>
                          </a:solidFill>
                          <a:effectLst/>
                          <a:latin typeface="Times New Roman"/>
                        </a:rPr>
                        <a:t>79,60</a:t>
                      </a:r>
                    </a:p>
                  </a:txBody>
                  <a:tcPr marL="9525" marR="9525" marT="9525" marB="0"/>
                </a:tc>
                <a:tc>
                  <a:txBody>
                    <a:bodyPr/>
                    <a:lstStyle/>
                    <a:p>
                      <a:pPr algn="ctr" rtl="0" fontAlgn="t"/>
                      <a:r>
                        <a:rPr lang="ru-RU" sz="1200" b="0" i="0" u="none" strike="noStrike">
                          <a:solidFill>
                            <a:srgbClr val="000000"/>
                          </a:solidFill>
                          <a:effectLst/>
                          <a:latin typeface="Times New Roman"/>
                        </a:rPr>
                        <a:t>2,35</a:t>
                      </a:r>
                    </a:p>
                  </a:txBody>
                  <a:tcPr marL="9525" marR="9525" marT="9525" marB="0"/>
                </a:tc>
                <a:extLst>
                  <a:ext uri="{0D108BD9-81ED-4DB2-BD59-A6C34878D82A}">
                    <a16:rowId xmlns="" xmlns:a16="http://schemas.microsoft.com/office/drawing/2014/main" val="10011"/>
                  </a:ext>
                </a:extLst>
              </a:tr>
              <a:tr h="253613">
                <a:tc>
                  <a:txBody>
                    <a:bodyPr/>
                    <a:lstStyle/>
                    <a:p>
                      <a:pPr algn="l" fontAlgn="b"/>
                      <a:r>
                        <a:rPr lang="ru-RU" sz="1200" b="0" i="0" u="none" strike="noStrike" dirty="0" smtClean="0">
                          <a:solidFill>
                            <a:schemeClr val="dk1"/>
                          </a:solidFill>
                          <a:effectLst/>
                          <a:latin typeface="Times New Roman" panose="02020603050405020304" pitchFamily="18" charset="0"/>
                          <a:cs typeface="Times New Roman" panose="02020603050405020304" pitchFamily="18" charset="0"/>
                        </a:rPr>
                        <a:t>Обслуживание</a:t>
                      </a:r>
                      <a:r>
                        <a:rPr lang="ru-RU" sz="1200" b="0" i="0" u="none" strike="noStrike" baseline="0" dirty="0" smtClean="0">
                          <a:solidFill>
                            <a:schemeClr val="dk1"/>
                          </a:solidFill>
                          <a:effectLst/>
                          <a:latin typeface="Times New Roman" panose="02020603050405020304" pitchFamily="18" charset="0"/>
                          <a:cs typeface="Times New Roman" panose="02020603050405020304" pitchFamily="18" charset="0"/>
                        </a:rPr>
                        <a:t> муниципального долга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t"/>
                      <a:r>
                        <a:rPr lang="ru-RU" sz="1200" b="0" i="0" u="none" strike="noStrike" dirty="0">
                          <a:solidFill>
                            <a:srgbClr val="000000"/>
                          </a:solidFill>
                          <a:effectLst/>
                          <a:latin typeface="Times New Roman"/>
                        </a:rPr>
                        <a:t>19,19</a:t>
                      </a:r>
                    </a:p>
                  </a:txBody>
                  <a:tcPr marL="9525" marR="9525" marT="9525" marB="0"/>
                </a:tc>
                <a:tc>
                  <a:txBody>
                    <a:bodyPr/>
                    <a:lstStyle/>
                    <a:p>
                      <a:pPr algn="ctr" rtl="0" fontAlgn="t"/>
                      <a:r>
                        <a:rPr lang="ru-RU" sz="1200" b="0" i="0" u="none" strike="noStrike" dirty="0">
                          <a:solidFill>
                            <a:srgbClr val="000000"/>
                          </a:solidFill>
                          <a:effectLst/>
                          <a:latin typeface="Times New Roman"/>
                        </a:rPr>
                        <a:t>0,00</a:t>
                      </a:r>
                    </a:p>
                  </a:txBody>
                  <a:tcPr marL="9525" marR="9525" marT="9525" marB="0"/>
                </a:tc>
                <a:tc>
                  <a:txBody>
                    <a:bodyPr/>
                    <a:lstStyle/>
                    <a:p>
                      <a:pPr algn="ctr" rtl="0" fontAlgn="t"/>
                      <a:r>
                        <a:rPr lang="ru-RU" sz="1200" b="0" i="0" u="none" strike="noStrike">
                          <a:solidFill>
                            <a:srgbClr val="000000"/>
                          </a:solidFill>
                          <a:effectLst/>
                          <a:latin typeface="Times New Roman"/>
                        </a:rPr>
                        <a:t>0,00</a:t>
                      </a:r>
                    </a:p>
                  </a:txBody>
                  <a:tcPr marL="9525" marR="9525" marT="9525" marB="0"/>
                </a:tc>
                <a:tc>
                  <a:txBody>
                    <a:bodyPr/>
                    <a:lstStyle/>
                    <a:p>
                      <a:pPr algn="ctr" rtl="0" fontAlgn="t"/>
                      <a:r>
                        <a:rPr lang="ru-RU" sz="1200" b="0" i="0" u="none" strike="noStrike">
                          <a:solidFill>
                            <a:srgbClr val="000000"/>
                          </a:solidFill>
                          <a:effectLst/>
                          <a:latin typeface="Times New Roman"/>
                        </a:rPr>
                        <a:t>0,00</a:t>
                      </a:r>
                    </a:p>
                  </a:txBody>
                  <a:tcPr marL="9525" marR="9525" marT="9525" marB="0"/>
                </a:tc>
                <a:tc>
                  <a:txBody>
                    <a:bodyPr/>
                    <a:lstStyle/>
                    <a:p>
                      <a:pPr algn="ctr" rtl="0" fontAlgn="t"/>
                      <a:r>
                        <a:rPr lang="ru-RU" sz="1200" b="0" i="0" u="none" strike="noStrike">
                          <a:solidFill>
                            <a:srgbClr val="000000"/>
                          </a:solidFill>
                          <a:effectLst/>
                          <a:latin typeface="Times New Roman"/>
                        </a:rPr>
                        <a:t> </a:t>
                      </a:r>
                    </a:p>
                  </a:txBody>
                  <a:tcPr marL="9525" marR="9525" marT="9525" marB="0"/>
                </a:tc>
                <a:extLst>
                  <a:ext uri="{0D108BD9-81ED-4DB2-BD59-A6C34878D82A}">
                    <a16:rowId xmlns="" xmlns:a16="http://schemas.microsoft.com/office/drawing/2014/main" val="10012"/>
                  </a:ext>
                </a:extLst>
              </a:tr>
              <a:tr h="253613">
                <a:tc>
                  <a:txBody>
                    <a:bodyPr/>
                    <a:lstStyle/>
                    <a:p>
                      <a:r>
                        <a:rPr lang="ru-RU" sz="1400" b="1" dirty="0" smtClean="0">
                          <a:latin typeface="Times New Roman" pitchFamily="18" charset="0"/>
                          <a:cs typeface="Times New Roman" pitchFamily="18" charset="0"/>
                        </a:rPr>
                        <a:t>Всего</a:t>
                      </a:r>
                      <a:r>
                        <a:rPr lang="ru-RU" sz="1400" b="1" baseline="0" dirty="0" smtClean="0">
                          <a:latin typeface="Times New Roman" pitchFamily="18" charset="0"/>
                          <a:cs typeface="Times New Roman" pitchFamily="18" charset="0"/>
                        </a:rPr>
                        <a:t> расходы</a:t>
                      </a:r>
                      <a:endParaRPr lang="ru-RU" sz="1400" b="1" dirty="0">
                        <a:latin typeface="Times New Roman" pitchFamily="18" charset="0"/>
                        <a:cs typeface="Times New Roman" pitchFamily="18" charset="0"/>
                      </a:endParaRPr>
                    </a:p>
                  </a:txBody>
                  <a:tcPr marL="9525" marR="9525" marT="9525" marB="0" anchor="b"/>
                </a:tc>
                <a:tc>
                  <a:txBody>
                    <a:bodyPr/>
                    <a:lstStyle/>
                    <a:p>
                      <a:pPr algn="ctr" rtl="0" fontAlgn="b"/>
                      <a:r>
                        <a:rPr lang="ru-RU" sz="1200" b="1" i="0" u="none" strike="noStrike">
                          <a:solidFill>
                            <a:srgbClr val="000000"/>
                          </a:solidFill>
                          <a:effectLst/>
                          <a:latin typeface="Times New Roman"/>
                        </a:rPr>
                        <a:t>486 787,32</a:t>
                      </a:r>
                    </a:p>
                  </a:txBody>
                  <a:tcPr marL="9525" marR="9525" marT="9525" marB="0" anchor="b"/>
                </a:tc>
                <a:tc>
                  <a:txBody>
                    <a:bodyPr/>
                    <a:lstStyle/>
                    <a:p>
                      <a:pPr algn="ctr" rtl="0" fontAlgn="b"/>
                      <a:r>
                        <a:rPr lang="ru-RU" sz="1200" b="1" i="0" u="none" strike="noStrike" dirty="0">
                          <a:solidFill>
                            <a:srgbClr val="000000"/>
                          </a:solidFill>
                          <a:effectLst/>
                          <a:latin typeface="Times New Roman"/>
                        </a:rPr>
                        <a:t>568 663,64</a:t>
                      </a:r>
                    </a:p>
                  </a:txBody>
                  <a:tcPr marL="9525" marR="9525" marT="9525" marB="0" anchor="b"/>
                </a:tc>
                <a:tc>
                  <a:txBody>
                    <a:bodyPr/>
                    <a:lstStyle/>
                    <a:p>
                      <a:pPr algn="ctr" rtl="0" fontAlgn="t"/>
                      <a:r>
                        <a:rPr lang="ru-RU" sz="1200" b="0" i="0" u="none" strike="noStrike">
                          <a:solidFill>
                            <a:srgbClr val="000000"/>
                          </a:solidFill>
                          <a:effectLst/>
                          <a:latin typeface="Times New Roman"/>
                        </a:rPr>
                        <a:t>1,17</a:t>
                      </a:r>
                    </a:p>
                  </a:txBody>
                  <a:tcPr marL="9525" marR="9525" marT="9525" marB="0"/>
                </a:tc>
                <a:tc>
                  <a:txBody>
                    <a:bodyPr/>
                    <a:lstStyle/>
                    <a:p>
                      <a:pPr algn="ctr" rtl="0" fontAlgn="b"/>
                      <a:r>
                        <a:rPr lang="ru-RU" sz="1200" b="1" i="0" u="none" strike="noStrike">
                          <a:solidFill>
                            <a:srgbClr val="000000"/>
                          </a:solidFill>
                          <a:effectLst/>
                          <a:latin typeface="Times New Roman"/>
                        </a:rPr>
                        <a:t>613 040,10</a:t>
                      </a:r>
                    </a:p>
                  </a:txBody>
                  <a:tcPr marL="9525" marR="9525" marT="9525" marB="0" anchor="b"/>
                </a:tc>
                <a:tc>
                  <a:txBody>
                    <a:bodyPr/>
                    <a:lstStyle/>
                    <a:p>
                      <a:pPr algn="ctr" rtl="0" fontAlgn="t"/>
                      <a:r>
                        <a:rPr lang="ru-RU" sz="1200" b="0" i="0" u="none" strike="noStrike" dirty="0">
                          <a:solidFill>
                            <a:srgbClr val="000000"/>
                          </a:solidFill>
                          <a:effectLst/>
                          <a:latin typeface="Times New Roman"/>
                        </a:rPr>
                        <a:t>1,08</a:t>
                      </a:r>
                    </a:p>
                  </a:txBody>
                  <a:tcPr marL="9525" marR="9525" marT="9525" marB="0"/>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xmlns="" val="334807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683568" y="1484784"/>
            <a:ext cx="7920880" cy="2246769"/>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Деятельность в сфере инвестиций курирует заместитель председателя администрации городского округа «Город Ак-Довурак Республики Тыва» </a:t>
            </a:r>
            <a:r>
              <a:rPr lang="ru-RU" sz="2000" dirty="0" err="1">
                <a:latin typeface="Times New Roman" panose="02020603050405020304" pitchFamily="18" charset="0"/>
                <a:cs typeface="Times New Roman" panose="02020603050405020304" pitchFamily="18" charset="0"/>
              </a:rPr>
              <a:t>Ооржак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Чодураа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Оолаковна</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solidFill>
                  <a:srgbClr val="FF0000"/>
                </a:solidFill>
                <a:latin typeface="Times New Roman" panose="02020603050405020304" pitchFamily="18" charset="0"/>
                <a:cs typeface="Times New Roman" panose="02020603050405020304" pitchFamily="18" charset="0"/>
              </a:rPr>
              <a:t>Адрес:</a:t>
            </a:r>
            <a:r>
              <a:rPr lang="ru-RU" sz="2000" dirty="0">
                <a:latin typeface="Times New Roman" panose="02020603050405020304" pitchFamily="18" charset="0"/>
                <a:cs typeface="Times New Roman" panose="02020603050405020304" pitchFamily="18" charset="0"/>
              </a:rPr>
              <a:t> 668051, </a:t>
            </a:r>
            <a:r>
              <a:rPr lang="ru-RU" sz="2000" dirty="0" err="1">
                <a:latin typeface="Times New Roman" panose="02020603050405020304" pitchFamily="18" charset="0"/>
                <a:cs typeface="Times New Roman" panose="02020603050405020304" pitchFamily="18" charset="0"/>
              </a:rPr>
              <a:t>г.Ак-Довурак</a:t>
            </a:r>
            <a:r>
              <a:rPr lang="ru-RU" sz="2000" dirty="0">
                <a:latin typeface="Times New Roman" panose="02020603050405020304" pitchFamily="18" charset="0"/>
                <a:cs typeface="Times New Roman" panose="02020603050405020304" pitchFamily="18" charset="0"/>
              </a:rPr>
              <a:t>,  ул. Комсомольская 3а, </a:t>
            </a:r>
            <a:r>
              <a:rPr lang="ru-RU" sz="2000" dirty="0">
                <a:solidFill>
                  <a:srgbClr val="FF0000"/>
                </a:solidFill>
                <a:latin typeface="Times New Roman" panose="02020603050405020304" pitchFamily="18" charset="0"/>
                <a:cs typeface="Times New Roman" panose="02020603050405020304" pitchFamily="18" charset="0"/>
              </a:rPr>
              <a:t>тел.</a:t>
            </a:r>
            <a:r>
              <a:rPr lang="ru-RU" sz="2000" dirty="0">
                <a:latin typeface="Times New Roman" panose="02020603050405020304" pitchFamily="18" charset="0"/>
                <a:cs typeface="Times New Roman" panose="02020603050405020304" pitchFamily="18" charset="0"/>
              </a:rPr>
              <a:t> (39433) 21334,                    </a:t>
            </a:r>
            <a:endParaRPr lang="en-US"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cs typeface="Times New Roman" panose="02020603050405020304" pitchFamily="18" charset="0"/>
              </a:rPr>
              <a:t>e-</a:t>
            </a:r>
            <a:r>
              <a:rPr lang="ru-RU" sz="2000" dirty="0" err="1">
                <a:solidFill>
                  <a:srgbClr val="FF0000"/>
                </a:solidFill>
                <a:latin typeface="Times New Roman" panose="02020603050405020304" pitchFamily="18" charset="0"/>
                <a:cs typeface="Times New Roman" panose="02020603050405020304" pitchFamily="18" charset="0"/>
              </a:rPr>
              <a:t>mail</a:t>
            </a:r>
            <a:r>
              <a:rPr lang="ru-RU" sz="2000" dirty="0">
                <a:solidFill>
                  <a:srgbClr val="FF00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ak-dovurak.adm@mail.ru</a:t>
            </a:r>
          </a:p>
        </p:txBody>
      </p:sp>
    </p:spTree>
    <p:extLst>
      <p:ext uri="{BB962C8B-B14F-4D97-AF65-F5344CB8AC3E}">
        <p14:creationId xmlns:p14="http://schemas.microsoft.com/office/powerpoint/2010/main" xmlns="" val="1153562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403648" y="764704"/>
            <a:ext cx="6624736" cy="609248"/>
          </a:xfrm>
        </p:spPr>
        <p:txBody>
          <a:bodyPr>
            <a:normAutofit/>
          </a:bodyPr>
          <a:lstStyle/>
          <a:p>
            <a:pPr marL="45720" indent="0" algn="ctr">
              <a:buNone/>
            </a:pPr>
            <a:r>
              <a:rPr lang="ru-RU" sz="2000" b="1" i="1" dirty="0">
                <a:solidFill>
                  <a:srgbClr val="C00000"/>
                </a:solidFill>
                <a:latin typeface="Times New Roman" panose="02020603050405020304" pitchFamily="18" charset="0"/>
                <a:cs typeface="Times New Roman" panose="02020603050405020304" pitchFamily="18" charset="0"/>
              </a:rPr>
              <a:t>7</a:t>
            </a:r>
            <a:r>
              <a:rPr lang="ru-RU" sz="2000" b="1" i="1" dirty="0" smtClean="0">
                <a:solidFill>
                  <a:srgbClr val="C00000"/>
                </a:solidFill>
                <a:latin typeface="Times New Roman" panose="02020603050405020304" pitchFamily="18" charset="0"/>
                <a:cs typeface="Times New Roman" panose="02020603050405020304" pitchFamily="18" charset="0"/>
              </a:rPr>
              <a:t>. </a:t>
            </a:r>
            <a:r>
              <a:rPr lang="ru-RU" sz="2000" b="1" i="1" dirty="0" smtClean="0">
                <a:solidFill>
                  <a:srgbClr val="C00000"/>
                </a:solidFill>
                <a:latin typeface="Times New Roman" panose="02020603050405020304" pitchFamily="18" charset="0"/>
                <a:cs typeface="Times New Roman" panose="02020603050405020304" pitchFamily="18" charset="0"/>
              </a:rPr>
              <a:t>Инвестиционные </a:t>
            </a:r>
            <a:r>
              <a:rPr lang="ru-RU" sz="2000" b="1" i="1" dirty="0" smtClean="0">
                <a:solidFill>
                  <a:srgbClr val="C00000"/>
                </a:solidFill>
                <a:latin typeface="Times New Roman" panose="02020603050405020304" pitchFamily="18" charset="0"/>
                <a:cs typeface="Times New Roman" panose="02020603050405020304" pitchFamily="18" charset="0"/>
              </a:rPr>
              <a:t>проекты </a:t>
            </a:r>
            <a:endParaRPr lang="ru-RU" sz="2000" b="1" i="1" dirty="0">
              <a:solidFill>
                <a:srgbClr val="C0000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2267906813"/>
              </p:ext>
            </p:extLst>
          </p:nvPr>
        </p:nvGraphicFramePr>
        <p:xfrm>
          <a:off x="827584" y="1340768"/>
          <a:ext cx="7920880" cy="5048594"/>
        </p:xfrm>
        <a:graphic>
          <a:graphicData uri="http://schemas.openxmlformats.org/drawingml/2006/table">
            <a:tbl>
              <a:tblPr firstRow="1" firstCol="1" lastRow="1" lastCol="1" bandRow="1" bandCol="1"/>
              <a:tblGrid>
                <a:gridCol w="1821402">
                  <a:extLst>
                    <a:ext uri="{9D8B030D-6E8A-4147-A177-3AD203B41FA5}">
                      <a16:colId xmlns="" xmlns:a16="http://schemas.microsoft.com/office/drawing/2014/main" val="20000"/>
                    </a:ext>
                  </a:extLst>
                </a:gridCol>
                <a:gridCol w="6099478">
                  <a:extLst>
                    <a:ext uri="{9D8B030D-6E8A-4147-A177-3AD203B41FA5}">
                      <a16:colId xmlns="" xmlns:a16="http://schemas.microsoft.com/office/drawing/2014/main" val="20001"/>
                    </a:ext>
                  </a:extLst>
                </a:gridCol>
              </a:tblGrid>
              <a:tr h="678132">
                <a:tc>
                  <a:txBody>
                    <a:bodyPr/>
                    <a:lstStyle/>
                    <a:p>
                      <a:pPr>
                        <a:spcAft>
                          <a:spcPts val="0"/>
                        </a:spcAft>
                      </a:pPr>
                      <a:r>
                        <a:rPr lang="ru-RU" sz="1200" b="1" i="1" dirty="0">
                          <a:effectLst/>
                          <a:latin typeface="Times New Roman"/>
                          <a:ea typeface="Times New Roman"/>
                        </a:rPr>
                        <a:t>Наименование проекта, краткая характеристика</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Строительство комплексной  малоэтажной застройки эконом класса в г. Ак-Довурак</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24068">
                <a:tc>
                  <a:txBody>
                    <a:bodyPr/>
                    <a:lstStyle/>
                    <a:p>
                      <a:pPr>
                        <a:spcAft>
                          <a:spcPts val="0"/>
                        </a:spcAft>
                      </a:pPr>
                      <a:r>
                        <a:rPr lang="ru-RU" sz="1200" b="1" i="1" dirty="0">
                          <a:effectLst/>
                          <a:latin typeface="Times New Roman"/>
                          <a:ea typeface="Times New Roman"/>
                        </a:rPr>
                        <a:t>Оценка ресурсов</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Численность населения города составляет </a:t>
                      </a:r>
                      <a:r>
                        <a:rPr lang="ru-RU" sz="1200" i="1" dirty="0" smtClean="0">
                          <a:effectLst/>
                          <a:latin typeface="Times New Roman"/>
                          <a:ea typeface="Times New Roman"/>
                        </a:rPr>
                        <a:t>13630</a:t>
                      </a:r>
                      <a:r>
                        <a:rPr lang="ru-RU" sz="1200" i="1" baseline="0" dirty="0" smtClean="0">
                          <a:effectLst/>
                          <a:latin typeface="Times New Roman"/>
                          <a:ea typeface="Times New Roman"/>
                        </a:rPr>
                        <a:t> </a:t>
                      </a:r>
                      <a:r>
                        <a:rPr lang="ru-RU" sz="1200" i="1" dirty="0" smtClean="0">
                          <a:effectLst/>
                          <a:latin typeface="Times New Roman"/>
                          <a:ea typeface="Times New Roman"/>
                        </a:rPr>
                        <a:t>человек</a:t>
                      </a:r>
                      <a:r>
                        <a:rPr lang="ru-RU" sz="1200" i="1" dirty="0">
                          <a:effectLst/>
                          <a:latin typeface="Times New Roman"/>
                          <a:ea typeface="Times New Roman"/>
                        </a:rPr>
                        <a:t>. На сегодняшний день на улучшение жилищных условий в очереди  состоят 298 семей</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82714">
                <a:tc>
                  <a:txBody>
                    <a:bodyPr/>
                    <a:lstStyle/>
                    <a:p>
                      <a:pPr>
                        <a:spcAft>
                          <a:spcPts val="0"/>
                        </a:spcAft>
                      </a:pPr>
                      <a:r>
                        <a:rPr lang="ru-RU" sz="1200" b="1" i="1" dirty="0">
                          <a:effectLst/>
                          <a:latin typeface="Times New Roman"/>
                          <a:ea typeface="Times New Roman"/>
                        </a:rPr>
                        <a:t>Мощность проекта</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 </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82714">
                <a:tc>
                  <a:txBody>
                    <a:bodyPr/>
                    <a:lstStyle/>
                    <a:p>
                      <a:pPr>
                        <a:spcAft>
                          <a:spcPts val="0"/>
                        </a:spcAft>
                      </a:pPr>
                      <a:r>
                        <a:rPr lang="ru-RU" sz="1200" b="1" i="1" dirty="0">
                          <a:effectLst/>
                          <a:latin typeface="Times New Roman"/>
                          <a:ea typeface="Times New Roman"/>
                        </a:rPr>
                        <a:t>Наличие рынков сбыта</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Население города нуждающееся в улучшении жилищных условий</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24068">
                <a:tc>
                  <a:txBody>
                    <a:bodyPr/>
                    <a:lstStyle/>
                    <a:p>
                      <a:pPr>
                        <a:spcAft>
                          <a:spcPts val="0"/>
                        </a:spcAft>
                      </a:pPr>
                      <a:r>
                        <a:rPr lang="ru-RU" sz="1200" b="1" i="1">
                          <a:effectLst/>
                          <a:latin typeface="Times New Roman"/>
                          <a:ea typeface="Times New Roman"/>
                        </a:rPr>
                        <a:t>Объем требуемых инвестиций</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 </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06782">
                <a:tc>
                  <a:txBody>
                    <a:bodyPr/>
                    <a:lstStyle/>
                    <a:p>
                      <a:pPr>
                        <a:spcAft>
                          <a:spcPts val="0"/>
                        </a:spcAft>
                      </a:pPr>
                      <a:r>
                        <a:rPr lang="ru-RU" sz="1200" b="1" i="1">
                          <a:effectLst/>
                          <a:latin typeface="Times New Roman"/>
                          <a:ea typeface="Times New Roman"/>
                        </a:rPr>
                        <a:t>Срок реализации/период окупаемости/</a:t>
                      </a:r>
                      <a:r>
                        <a:rPr lang="en-US" sz="1200" b="1" i="1">
                          <a:effectLst/>
                          <a:latin typeface="Times New Roman"/>
                          <a:ea typeface="Times New Roman"/>
                        </a:rPr>
                        <a:t>ROI</a:t>
                      </a:r>
                      <a:endParaRPr lang="ru-RU" sz="1200" b="1" i="1">
                        <a:effectLst/>
                        <a:latin typeface="Times New Roman"/>
                        <a:ea typeface="Times New Roman"/>
                      </a:endParaRP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1/5</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24068">
                <a:tc>
                  <a:txBody>
                    <a:bodyPr/>
                    <a:lstStyle/>
                    <a:p>
                      <a:pPr>
                        <a:spcAft>
                          <a:spcPts val="0"/>
                        </a:spcAft>
                      </a:pPr>
                      <a:r>
                        <a:rPr lang="ru-RU" sz="1200" b="1" i="1">
                          <a:effectLst/>
                          <a:latin typeface="Times New Roman"/>
                          <a:ea typeface="Times New Roman"/>
                        </a:rPr>
                        <a:t>Количество создаваемых мест</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 </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53841">
                <a:tc>
                  <a:txBody>
                    <a:bodyPr/>
                    <a:lstStyle/>
                    <a:p>
                      <a:pPr>
                        <a:spcAft>
                          <a:spcPts val="0"/>
                        </a:spcAft>
                      </a:pPr>
                      <a:r>
                        <a:rPr lang="ru-RU" sz="1200" b="1" i="1">
                          <a:effectLst/>
                          <a:latin typeface="Times New Roman"/>
                          <a:ea typeface="Times New Roman"/>
                        </a:rPr>
                        <a:t>Степень проработанности проекта</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Земельный участок </a:t>
                      </a:r>
                      <a:r>
                        <a:rPr lang="en-US" sz="1200" i="1" dirty="0">
                          <a:effectLst/>
                          <a:latin typeface="Times New Roman"/>
                          <a:ea typeface="Times New Roman"/>
                        </a:rPr>
                        <a:t>S</a:t>
                      </a:r>
                      <a:r>
                        <a:rPr lang="ru-RU" sz="1200" i="1" dirty="0">
                          <a:effectLst/>
                          <a:latin typeface="Times New Roman"/>
                          <a:ea typeface="Times New Roman"/>
                        </a:rPr>
                        <a:t> = 60 000 кв. метров </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706782">
                <a:tc>
                  <a:txBody>
                    <a:bodyPr/>
                    <a:lstStyle/>
                    <a:p>
                      <a:pPr>
                        <a:spcAft>
                          <a:spcPts val="0"/>
                        </a:spcAft>
                      </a:pPr>
                      <a:r>
                        <a:rPr lang="ru-RU" sz="1200" b="1" i="1">
                          <a:effectLst/>
                          <a:latin typeface="Times New Roman"/>
                          <a:ea typeface="Times New Roman"/>
                        </a:rPr>
                        <a:t>Возможные поддержки со стороны администрации города</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Оформление земельного участка, предоставление мер поддержки инвестиционной деятельности, </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65425">
                <a:tc>
                  <a:txBody>
                    <a:bodyPr/>
                    <a:lstStyle/>
                    <a:p>
                      <a:pPr>
                        <a:spcAft>
                          <a:spcPts val="0"/>
                        </a:spcAft>
                      </a:pPr>
                      <a:r>
                        <a:rPr lang="ru-RU" sz="1200" b="1" i="1" dirty="0">
                          <a:effectLst/>
                          <a:latin typeface="Times New Roman"/>
                          <a:ea typeface="Times New Roman"/>
                        </a:rPr>
                        <a:t>Сведения о инициаторе проекта. Контакты</a:t>
                      </a: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i="1" dirty="0">
                          <a:effectLst/>
                          <a:latin typeface="Times New Roman"/>
                          <a:ea typeface="Times New Roman"/>
                        </a:rPr>
                        <a:t>Администрация г. Ак-Довурак Республики Тыва</a:t>
                      </a:r>
                    </a:p>
                    <a:p>
                      <a:pPr>
                        <a:spcAft>
                          <a:spcPts val="0"/>
                        </a:spcAft>
                      </a:pPr>
                      <a:r>
                        <a:rPr lang="ru-RU" sz="1200" i="1" dirty="0">
                          <a:effectLst/>
                          <a:latin typeface="Times New Roman"/>
                          <a:ea typeface="Times New Roman"/>
                        </a:rPr>
                        <a:t>668050, Республика Тыва, г. Ак-Довурак, ул. Комсомольская 3 а, 8(39433) 2-13-34, </a:t>
                      </a:r>
                      <a:r>
                        <a:rPr lang="en-US" sz="1200" i="1" dirty="0" err="1">
                          <a:effectLst/>
                          <a:latin typeface="Times New Roman"/>
                          <a:ea typeface="Times New Roman"/>
                        </a:rPr>
                        <a:t>ak</a:t>
                      </a:r>
                      <a:r>
                        <a:rPr lang="ru-RU" sz="1200" i="1" dirty="0">
                          <a:effectLst/>
                          <a:latin typeface="Times New Roman"/>
                          <a:ea typeface="Times New Roman"/>
                        </a:rPr>
                        <a:t>-</a:t>
                      </a:r>
                      <a:r>
                        <a:rPr lang="en-US" sz="1200" i="1" dirty="0" err="1">
                          <a:effectLst/>
                          <a:latin typeface="Times New Roman"/>
                          <a:ea typeface="Times New Roman"/>
                        </a:rPr>
                        <a:t>dovurak</a:t>
                      </a:r>
                      <a:r>
                        <a:rPr lang="ru-RU" sz="1200" i="1" dirty="0">
                          <a:effectLst/>
                          <a:latin typeface="Times New Roman"/>
                          <a:ea typeface="Times New Roman"/>
                        </a:rPr>
                        <a:t>. </a:t>
                      </a:r>
                      <a:r>
                        <a:rPr lang="en-US" sz="1200" i="1" dirty="0" err="1">
                          <a:effectLst/>
                          <a:latin typeface="Times New Roman"/>
                          <a:ea typeface="Times New Roman"/>
                        </a:rPr>
                        <a:t>adm</a:t>
                      </a:r>
                      <a:r>
                        <a:rPr lang="ru-RU" sz="1200" i="1" dirty="0">
                          <a:effectLst/>
                          <a:latin typeface="Times New Roman"/>
                          <a:ea typeface="Times New Roman"/>
                        </a:rPr>
                        <a:t>@</a:t>
                      </a:r>
                      <a:r>
                        <a:rPr lang="en-US" sz="1200" i="1" dirty="0">
                          <a:effectLst/>
                          <a:latin typeface="Times New Roman"/>
                          <a:ea typeface="Times New Roman"/>
                        </a:rPr>
                        <a:t>mail</a:t>
                      </a:r>
                      <a:r>
                        <a:rPr lang="ru-RU" sz="1200" i="1" dirty="0">
                          <a:effectLst/>
                          <a:latin typeface="Times New Roman"/>
                          <a:ea typeface="Times New Roman"/>
                        </a:rPr>
                        <a:t>.</a:t>
                      </a:r>
                      <a:r>
                        <a:rPr lang="en-US" sz="1200" i="1" dirty="0" err="1">
                          <a:effectLst/>
                          <a:latin typeface="Times New Roman"/>
                          <a:ea typeface="Times New Roman"/>
                        </a:rPr>
                        <a:t>ru</a:t>
                      </a:r>
                      <a:endParaRPr lang="ru-RU" sz="1200" i="1" dirty="0">
                        <a:effectLst/>
                        <a:latin typeface="Times New Roman"/>
                        <a:ea typeface="Times New Roman"/>
                      </a:endParaRPr>
                    </a:p>
                  </a:txBody>
                  <a:tcPr marL="33848" marR="3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xmlns="" val="196356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00_F_77679307_RY3sOeGKfvA7wjuv48MKlbDoPVyiihBz.jpg"/>
          <p:cNvPicPr>
            <a:picLocks noGrp="1" noChangeAspect="1"/>
          </p:cNvPicPr>
          <p:nvPr>
            <p:ph sz="quarter" idx="13"/>
          </p:nvPr>
        </p:nvPicPr>
        <p:blipFill>
          <a:blip r:embed="rId2" cstate="print"/>
          <a:stretch>
            <a:fillRect/>
          </a:stretch>
        </p:blipFill>
        <p:spPr>
          <a:xfrm>
            <a:off x="0" y="0"/>
            <a:ext cx="9144000" cy="6858000"/>
          </a:xfrm>
        </p:spPr>
      </p:pic>
      <p:pic>
        <p:nvPicPr>
          <p:cNvPr id="6" name="Рисунок 5" descr="img1.jpg"/>
          <p:cNvPicPr>
            <a:picLocks noChangeAspect="1"/>
          </p:cNvPicPr>
          <p:nvPr/>
        </p:nvPicPr>
        <p:blipFill>
          <a:blip r:embed="rId3" cstate="print"/>
          <a:srcRect l="1111" t="3704" r="1111" b="3704"/>
          <a:stretch>
            <a:fillRect/>
          </a:stretch>
        </p:blipFill>
        <p:spPr>
          <a:xfrm>
            <a:off x="755576" y="1196752"/>
            <a:ext cx="7848872" cy="4608512"/>
          </a:xfrm>
          <a:prstGeom prst="rect">
            <a:avLst/>
          </a:prstGeom>
        </p:spPr>
      </p:pic>
      <p:pic>
        <p:nvPicPr>
          <p:cNvPr id="7" name="Рисунок 6" descr="0_886fd_dea7db12_orig.jpg"/>
          <p:cNvPicPr>
            <a:picLocks noChangeAspect="1"/>
          </p:cNvPicPr>
          <p:nvPr/>
        </p:nvPicPr>
        <p:blipFill>
          <a:blip r:embed="rId4" cstate="print"/>
          <a:srcRect b="14814"/>
          <a:stretch>
            <a:fillRect/>
          </a:stretch>
        </p:blipFill>
        <p:spPr>
          <a:xfrm>
            <a:off x="1331640" y="1556792"/>
            <a:ext cx="6696744" cy="38164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500_F_77679307_RY3sOeGKfvA7wjuv48MKlbDoPVyiihBz.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817581" y="692696"/>
            <a:ext cx="7066787" cy="5328592"/>
          </a:xfrm>
        </p:spPr>
        <p:txBody>
          <a:bodyPr/>
          <a:lstStyle/>
          <a:p>
            <a:pPr marL="182880" indent="0" algn="ctr">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2000" dirty="0" smtClean="0">
                <a:solidFill>
                  <a:srgbClr val="C00000"/>
                </a:solidFill>
                <a:effectLst/>
                <a:latin typeface="Times New Roman" pitchFamily="18" charset="0"/>
                <a:cs typeface="Times New Roman" pitchFamily="18" charset="0"/>
              </a:rPr>
              <a:t> </a:t>
            </a:r>
            <a:r>
              <a:rPr lang="ru-RU" sz="2000" dirty="0">
                <a:solidFill>
                  <a:srgbClr val="C00000"/>
                </a:solidFill>
                <a:effectLst/>
                <a:latin typeface="Times New Roman" pitchFamily="18" charset="0"/>
                <a:cs typeface="Times New Roman" pitchFamily="18" charset="0"/>
              </a:rPr>
              <a:t>ИНВЕСТИЦИОННЫЙ </a:t>
            </a:r>
            <a:r>
              <a:rPr lang="ru-RU" sz="2000" dirty="0" smtClean="0">
                <a:solidFill>
                  <a:srgbClr val="C00000"/>
                </a:solidFill>
                <a:effectLst/>
                <a:latin typeface="Times New Roman" pitchFamily="18" charset="0"/>
                <a:cs typeface="Times New Roman" pitchFamily="18" charset="0"/>
              </a:rPr>
              <a:t>ПАСПОРТ</a:t>
            </a:r>
            <a:r>
              <a:rPr lang="en-US" sz="2000" dirty="0" smtClean="0">
                <a:solidFill>
                  <a:srgbClr val="C00000"/>
                </a:solidFill>
                <a:effectLst/>
                <a:latin typeface="Times New Roman" pitchFamily="18" charset="0"/>
                <a:cs typeface="Times New Roman" pitchFamily="18" charset="0"/>
              </a:rPr>
              <a:t/>
            </a:r>
            <a:br>
              <a:rPr lang="en-US" sz="2000" dirty="0" smtClean="0">
                <a:solidFill>
                  <a:srgbClr val="C00000"/>
                </a:solidFill>
                <a:effectLst/>
                <a:latin typeface="Times New Roman" pitchFamily="18" charset="0"/>
                <a:cs typeface="Times New Roman" pitchFamily="18" charset="0"/>
              </a:rPr>
            </a:br>
            <a:r>
              <a:rPr lang="ru-RU" sz="2000" dirty="0" smtClean="0">
                <a:solidFill>
                  <a:srgbClr val="C00000"/>
                </a:solidFill>
                <a:effectLst/>
                <a:latin typeface="Times New Roman" pitchFamily="18" charset="0"/>
                <a:cs typeface="Times New Roman" pitchFamily="18" charset="0"/>
              </a:rPr>
              <a:t>ГОРОДСКОГО </a:t>
            </a:r>
            <a:r>
              <a:rPr lang="ru-RU" sz="2000" dirty="0">
                <a:solidFill>
                  <a:srgbClr val="C00000"/>
                </a:solidFill>
                <a:effectLst/>
                <a:latin typeface="Times New Roman" pitchFamily="18" charset="0"/>
                <a:cs typeface="Times New Roman" pitchFamily="18" charset="0"/>
              </a:rPr>
              <a:t>ОКРУГА</a:t>
            </a:r>
            <a:br>
              <a:rPr lang="ru-RU" sz="2000" dirty="0">
                <a:solidFill>
                  <a:srgbClr val="C00000"/>
                </a:solidFill>
                <a:effectLst/>
                <a:latin typeface="Times New Roman" pitchFamily="18" charset="0"/>
                <a:cs typeface="Times New Roman" pitchFamily="18" charset="0"/>
              </a:rPr>
            </a:br>
            <a:r>
              <a:rPr lang="ru-RU" sz="2000" dirty="0" smtClean="0">
                <a:solidFill>
                  <a:srgbClr val="C00000"/>
                </a:solidFill>
                <a:effectLst/>
                <a:latin typeface="Times New Roman" pitchFamily="18" charset="0"/>
                <a:cs typeface="Times New Roman" pitchFamily="18" charset="0"/>
              </a:rPr>
              <a:t>ГОРОДА АК-ДОВУРАКА</a:t>
            </a:r>
            <a:r>
              <a:rPr lang="en-US" sz="1800" dirty="0">
                <a:solidFill>
                  <a:schemeClr val="accent1">
                    <a:lumMod val="75000"/>
                  </a:schemeClr>
                </a:solidFill>
                <a:effectLst/>
                <a:latin typeface="Times New Roman" pitchFamily="18" charset="0"/>
                <a:cs typeface="Times New Roman" pitchFamily="18" charset="0"/>
              </a:rPr>
              <a:t/>
            </a:r>
            <a:br>
              <a:rPr lang="en-US" sz="1800" dirty="0">
                <a:solidFill>
                  <a:schemeClr val="accent1">
                    <a:lumMod val="75000"/>
                  </a:schemeClr>
                </a:solidFill>
                <a:effectLst/>
                <a:latin typeface="Times New Roman" pitchFamily="18" charset="0"/>
                <a:cs typeface="Times New Roman" pitchFamily="18" charset="0"/>
              </a:rPr>
            </a:br>
            <a:endParaRPr lang="ru-RU" sz="1800" dirty="0">
              <a:solidFill>
                <a:schemeClr val="accent1">
                  <a:lumMod val="75000"/>
                </a:schemeClr>
              </a:solidFill>
              <a:latin typeface="Times New Roman" pitchFamily="18" charset="0"/>
              <a:cs typeface="Times New Roman" pitchFamily="18" charset="0"/>
            </a:endParaRPr>
          </a:p>
        </p:txBody>
      </p:sp>
      <p:sp>
        <p:nvSpPr>
          <p:cNvPr id="3" name="TextBox 2"/>
          <p:cNvSpPr txBox="1"/>
          <p:nvPr/>
        </p:nvSpPr>
        <p:spPr>
          <a:xfrm>
            <a:off x="3563888" y="6433591"/>
            <a:ext cx="2520280" cy="307777"/>
          </a:xfrm>
          <a:prstGeom prst="rect">
            <a:avLst/>
          </a:prstGeom>
          <a:noFill/>
        </p:spPr>
        <p:txBody>
          <a:bodyPr wrap="square" rtlCol="0">
            <a:spAutoFit/>
          </a:bodyPr>
          <a:lstStyle/>
          <a:p>
            <a:r>
              <a:rPr lang="ru-RU" sz="1400" b="1" dirty="0" smtClean="0">
                <a:solidFill>
                  <a:schemeClr val="bg2">
                    <a:lumMod val="50000"/>
                  </a:schemeClr>
                </a:solidFill>
                <a:latin typeface="Times New Roman" panose="02020603050405020304" pitchFamily="18" charset="0"/>
                <a:cs typeface="Times New Roman" panose="02020603050405020304" pitchFamily="18" charset="0"/>
              </a:rPr>
              <a:t>Ак-Довурак – </a:t>
            </a:r>
            <a:r>
              <a:rPr lang="ru-RU" sz="1400" b="1" dirty="0" smtClean="0">
                <a:solidFill>
                  <a:schemeClr val="bg2">
                    <a:lumMod val="50000"/>
                  </a:schemeClr>
                </a:solidFill>
                <a:latin typeface="Times New Roman" panose="02020603050405020304" pitchFamily="18" charset="0"/>
                <a:cs typeface="Times New Roman" panose="02020603050405020304" pitchFamily="18" charset="0"/>
              </a:rPr>
              <a:t>2020 </a:t>
            </a:r>
            <a:endParaRPr lang="ru-RU" sz="1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8" name="Рисунок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268760"/>
            <a:ext cx="7128792" cy="18002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1340768"/>
            <a:ext cx="1728192"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580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00_F_77679307_RY3sOeGKfvA7wjuv48MKlbDoPVyiihBz.jpg"/>
          <p:cNvPicPr>
            <a:picLocks noGrp="1" noChangeAspect="1"/>
          </p:cNvPicPr>
          <p:nvPr>
            <p:ph sz="quarter" idx="13"/>
          </p:nvPr>
        </p:nvPicPr>
        <p:blipFill>
          <a:blip r:embed="rId2" cstate="print"/>
          <a:stretch>
            <a:fillRect/>
          </a:stretch>
        </p:blipFill>
        <p:spPr>
          <a:xfrm>
            <a:off x="0" y="0"/>
            <a:ext cx="9144000" cy="6858000"/>
          </a:xfrm>
        </p:spPr>
      </p:pic>
      <p:pic>
        <p:nvPicPr>
          <p:cNvPr id="6" name="Рисунок 5" descr="img1.jpg"/>
          <p:cNvPicPr>
            <a:picLocks noChangeAspect="1"/>
          </p:cNvPicPr>
          <p:nvPr/>
        </p:nvPicPr>
        <p:blipFill>
          <a:blip r:embed="rId3" cstate="print"/>
          <a:srcRect l="1111" t="3704" r="1111" b="3704"/>
          <a:stretch>
            <a:fillRect/>
          </a:stretch>
        </p:blipFill>
        <p:spPr>
          <a:xfrm>
            <a:off x="755576" y="1196752"/>
            <a:ext cx="7848872" cy="4608512"/>
          </a:xfrm>
          <a:prstGeom prst="rect">
            <a:avLst/>
          </a:prstGeom>
        </p:spPr>
      </p:pic>
      <p:pic>
        <p:nvPicPr>
          <p:cNvPr id="8" name="Рисунок 7" descr="K7hB37x6LJM.jpg"/>
          <p:cNvPicPr>
            <a:picLocks noChangeAspect="1"/>
          </p:cNvPicPr>
          <p:nvPr/>
        </p:nvPicPr>
        <p:blipFill>
          <a:blip r:embed="rId4" cstate="print"/>
          <a:stretch>
            <a:fillRect/>
          </a:stretch>
        </p:blipFill>
        <p:spPr>
          <a:xfrm>
            <a:off x="1331640" y="1556792"/>
            <a:ext cx="6696744" cy="38164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1196752"/>
            <a:ext cx="1944216"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395536" y="764704"/>
            <a:ext cx="5904656" cy="3108543"/>
          </a:xfrm>
          <a:prstGeom prst="rect">
            <a:avLst/>
          </a:prstGeom>
        </p:spPr>
        <p:txBody>
          <a:bodyPr wrap="squar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УВАЖАЕМЫЕ ДАМЫ И ГОСПОДА!</a:t>
            </a:r>
            <a:endParaRPr lang="ru-RU" sz="1400" dirty="0" smtClean="0">
              <a:solidFill>
                <a:srgbClr val="C00000"/>
              </a:solidFill>
              <a:latin typeface="Times New Roman" panose="02020603050405020304" pitchFamily="18" charset="0"/>
              <a:cs typeface="Times New Roman" panose="02020603050405020304" pitchFamily="18" charset="0"/>
            </a:endParaRPr>
          </a:p>
          <a:p>
            <a:pPr algn="ctr"/>
            <a:r>
              <a:rPr lang="ru-RU" sz="1400" dirty="0">
                <a:solidFill>
                  <a:srgbClr val="C00000"/>
                </a:solidFill>
                <a:latin typeface="Times New Roman" panose="02020603050405020304" pitchFamily="18" charset="0"/>
                <a:cs typeface="Times New Roman" panose="02020603050405020304" pitchFamily="18" charset="0"/>
              </a:rPr>
              <a:t> </a:t>
            </a:r>
            <a:endParaRPr lang="ru-RU" sz="1400" dirty="0" smtClean="0">
              <a:solidFill>
                <a:srgbClr val="C00000"/>
              </a:solidFill>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Представляем Вашему вниманию инвестиционный паспорт городского округа «Город Ак-Довурак». В нем собрана полная информация о нашей территории, достижениях округа, его потенциальных возможностях, перспективах развития. Предназначение инвестиционного паспорта- способствовать повышению уровня деловой активности предприятий и предпринимателей. Город Ак-Довурак является вторым по величине городом в республике, имеет богатую историю, славные культурные и духовные традиции и богат природными ресурсами.</a:t>
            </a:r>
          </a:p>
          <a:p>
            <a:pPr algn="just"/>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Город </a:t>
            </a:r>
            <a:r>
              <a:rPr lang="ru-RU" sz="1400" dirty="0">
                <a:latin typeface="Times New Roman" panose="02020603050405020304" pitchFamily="18" charset="0"/>
                <a:cs typeface="Times New Roman" panose="02020603050405020304" pitchFamily="18" charset="0"/>
              </a:rPr>
              <a:t>аграрно-индустриальный, имеет выгодное экономико-географическое положение, обусловленное местоположением и транспортной  доступностью до столицы </a:t>
            </a:r>
            <a:r>
              <a:rPr lang="ru-RU" sz="1400" dirty="0" smtClean="0">
                <a:latin typeface="Times New Roman" panose="02020603050405020304" pitchFamily="18" charset="0"/>
                <a:cs typeface="Times New Roman" panose="02020603050405020304" pitchFamily="18" charset="0"/>
              </a:rPr>
              <a:t>Республики  </a:t>
            </a:r>
            <a:r>
              <a:rPr lang="ru-RU" sz="1400" dirty="0">
                <a:latin typeface="Times New Roman" panose="02020603050405020304" pitchFamily="18" charset="0"/>
                <a:cs typeface="Times New Roman" panose="02020603050405020304" pitchFamily="18" charset="0"/>
              </a:rPr>
              <a:t>Хакасии, Красноярского края и других городов страны.  </a:t>
            </a:r>
          </a:p>
        </p:txBody>
      </p:sp>
      <p:sp>
        <p:nvSpPr>
          <p:cNvPr id="5" name="TextBox 4"/>
          <p:cNvSpPr txBox="1"/>
          <p:nvPr/>
        </p:nvSpPr>
        <p:spPr>
          <a:xfrm>
            <a:off x="395536" y="3789040"/>
            <a:ext cx="8496944" cy="2677656"/>
          </a:xfrm>
          <a:prstGeom prst="rect">
            <a:avLst/>
          </a:prstGeom>
          <a:noFill/>
        </p:spPr>
        <p:txBody>
          <a:bodyPr wrap="square" rtlCol="0">
            <a:spAutoFit/>
          </a:bodyPr>
          <a:lstStyle/>
          <a:p>
            <a:pPr lvl="0" algn="just"/>
            <a:r>
              <a:rPr lang="en-US" sz="1400"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На </a:t>
            </a:r>
            <a:r>
              <a:rPr lang="ru-RU" sz="1400" dirty="0">
                <a:solidFill>
                  <a:prstClr val="black"/>
                </a:solidFill>
                <a:latin typeface="Times New Roman" panose="02020603050405020304" pitchFamily="18" charset="0"/>
                <a:cs typeface="Times New Roman" panose="02020603050405020304" pitchFamily="18" charset="0"/>
              </a:rPr>
              <a:t>территории города имеется месторождение хризотил-асбеста, добычей </a:t>
            </a:r>
            <a:r>
              <a:rPr lang="ru-RU" sz="1400" dirty="0" smtClean="0">
                <a:solidFill>
                  <a:prstClr val="black"/>
                </a:solidFill>
                <a:latin typeface="Times New Roman" panose="02020603050405020304" pitchFamily="18" charset="0"/>
                <a:cs typeface="Times New Roman" panose="02020603050405020304" pitchFamily="18" charset="0"/>
              </a:rPr>
              <a:t>которого </a:t>
            </a:r>
            <a:r>
              <a:rPr lang="ru-RU" sz="1400" dirty="0">
                <a:solidFill>
                  <a:prstClr val="black"/>
                </a:solidFill>
                <a:latin typeface="Times New Roman" panose="02020603050405020304" pitchFamily="18" charset="0"/>
                <a:cs typeface="Times New Roman" panose="02020603050405020304" pitchFamily="18" charset="0"/>
              </a:rPr>
              <a:t>занимается предприятие ООО ГОК «Тувинские минералы».  Администрация города делает все, чтобы создать условия для начинающих бизнесменов, убрать бюрократические преграды с путей деловой инициативы. </a:t>
            </a:r>
          </a:p>
          <a:p>
            <a:pPr lvl="0" algn="just"/>
            <a:r>
              <a:rPr lang="en-US" sz="1400"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Нам </a:t>
            </a:r>
            <a:r>
              <a:rPr lang="ru-RU" sz="1400" dirty="0">
                <a:solidFill>
                  <a:prstClr val="black"/>
                </a:solidFill>
                <a:latin typeface="Times New Roman" panose="02020603050405020304" pitchFamily="18" charset="0"/>
                <a:cs typeface="Times New Roman" panose="02020603050405020304" pitchFamily="18" charset="0"/>
              </a:rPr>
              <a:t>интересны любые предложения потенциальных партнеров, любые инвестиционные проекты, отвечающие установленным законодательством критериям и требованиям. Приоритетным  в нашей работе является индивидуальный подход к каждому клиенту.</a:t>
            </a:r>
          </a:p>
          <a:p>
            <a:pPr lvl="0"/>
            <a:r>
              <a:rPr lang="en-US" sz="1400"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Убежден</a:t>
            </a:r>
            <a:r>
              <a:rPr lang="ru-RU" sz="1400" dirty="0">
                <a:solidFill>
                  <a:prstClr val="black"/>
                </a:solidFill>
                <a:latin typeface="Times New Roman" panose="02020603050405020304" pitchFamily="18" charset="0"/>
                <a:cs typeface="Times New Roman" panose="02020603050405020304" pitchFamily="18" charset="0"/>
              </a:rPr>
              <a:t>, что подробное знакомство с потенциалом города, безусловно, будет полезно </a:t>
            </a:r>
            <a:r>
              <a:rPr lang="ru-RU" sz="1400" dirty="0" smtClean="0">
                <a:solidFill>
                  <a:prstClr val="black"/>
                </a:solidFill>
                <a:latin typeface="Times New Roman" panose="02020603050405020304" pitchFamily="18" charset="0"/>
                <a:cs typeface="Times New Roman" panose="02020603050405020304" pitchFamily="18" charset="0"/>
              </a:rPr>
              <a:t>потенциальным инвесторам.</a:t>
            </a:r>
            <a:r>
              <a:rPr lang="ru-RU" sz="1400" i="1" dirty="0">
                <a:solidFill>
                  <a:prstClr val="black"/>
                </a:solidFill>
                <a:latin typeface="Times New Roman" panose="02020603050405020304" pitchFamily="18" charset="0"/>
                <a:cs typeface="Times New Roman" panose="02020603050405020304" pitchFamily="18" charset="0"/>
              </a:rPr>
              <a:t/>
            </a:r>
            <a:br>
              <a:rPr lang="ru-RU" sz="1400" i="1" dirty="0">
                <a:solidFill>
                  <a:prstClr val="black"/>
                </a:solidFill>
                <a:latin typeface="Times New Roman" panose="02020603050405020304" pitchFamily="18" charset="0"/>
                <a:cs typeface="Times New Roman" panose="02020603050405020304" pitchFamily="18" charset="0"/>
              </a:rPr>
            </a:br>
            <a:r>
              <a:rPr lang="en-US" sz="1400"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Приглашаем </a:t>
            </a:r>
            <a:r>
              <a:rPr lang="ru-RU" sz="1400" dirty="0">
                <a:solidFill>
                  <a:prstClr val="black"/>
                </a:solidFill>
                <a:latin typeface="Times New Roman" panose="02020603050405020304" pitchFamily="18" charset="0"/>
                <a:cs typeface="Times New Roman" panose="02020603050405020304" pitchFamily="18" charset="0"/>
              </a:rPr>
              <a:t>Вас к долгосрочному и взаимовыгодному сотрудничеству</a:t>
            </a:r>
            <a:r>
              <a:rPr lang="ru-RU" sz="1400" dirty="0" smtClean="0">
                <a:solidFill>
                  <a:prstClr val="black"/>
                </a:solidFill>
                <a:latin typeface="Times New Roman" panose="02020603050405020304" pitchFamily="18" charset="0"/>
                <a:cs typeface="Times New Roman" panose="02020603050405020304" pitchFamily="18" charset="0"/>
              </a:rPr>
              <a:t>!</a:t>
            </a:r>
            <a:endParaRPr lang="en-US" sz="1400" dirty="0" smtClean="0">
              <a:solidFill>
                <a:prstClr val="black"/>
              </a:solidFill>
              <a:latin typeface="Times New Roman" panose="02020603050405020304" pitchFamily="18" charset="0"/>
              <a:cs typeface="Times New Roman" panose="02020603050405020304" pitchFamily="18" charset="0"/>
            </a:endParaRPr>
          </a:p>
          <a:p>
            <a:pPr algn="r"/>
            <a:r>
              <a:rPr lang="ru-RU" sz="1400" b="1" dirty="0" smtClean="0">
                <a:latin typeface="Times New Roman" panose="02020603050405020304" pitchFamily="18" charset="0"/>
                <a:cs typeface="Times New Roman" panose="02020603050405020304" pitchFamily="18" charset="0"/>
              </a:rPr>
              <a:t>С </a:t>
            </a:r>
            <a:r>
              <a:rPr lang="ru-RU" sz="1400" b="1" dirty="0">
                <a:latin typeface="Times New Roman" panose="02020603050405020304" pitchFamily="18" charset="0"/>
                <a:cs typeface="Times New Roman" panose="02020603050405020304" pitchFamily="18" charset="0"/>
              </a:rPr>
              <a:t>уважением,</a:t>
            </a:r>
          </a:p>
          <a:p>
            <a:pPr algn="r"/>
            <a:r>
              <a:rPr lang="ru-RU" sz="1400" b="1" dirty="0">
                <a:latin typeface="Times New Roman" panose="02020603050405020304" pitchFamily="18" charset="0"/>
                <a:cs typeface="Times New Roman" panose="02020603050405020304" pitchFamily="18" charset="0"/>
              </a:rPr>
              <a:t>Председатель Администрации города Ак-Довурак</a:t>
            </a:r>
          </a:p>
          <a:p>
            <a:pPr algn="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Ооржак</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Шолбан</a:t>
            </a:r>
            <a:r>
              <a:rPr lang="ru-RU" sz="1400" b="1" dirty="0">
                <a:latin typeface="Times New Roman" panose="02020603050405020304" pitchFamily="18" charset="0"/>
                <a:cs typeface="Times New Roman" panose="02020603050405020304" pitchFamily="18" charset="0"/>
              </a:rPr>
              <a:t> Александрович</a:t>
            </a:r>
            <a:endParaRPr lang="ru-RU"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9330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500_F_77679307_RY3sOeGKfvA7wjuv48MKlbDoPVyiihBz - копия.jpg"/>
          <p:cNvPicPr>
            <a:picLocks noChangeAspect="1"/>
          </p:cNvPicPr>
          <p:nvPr/>
        </p:nvPicPr>
        <p:blipFill>
          <a:blip r:embed="rId3"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763688" y="908720"/>
            <a:ext cx="5904656" cy="720080"/>
          </a:xfrm>
        </p:spPr>
        <p:txBody>
          <a:bodyPr>
            <a:noAutofit/>
          </a:bodyPr>
          <a:lstStyle/>
          <a:p>
            <a:pPr marL="45720" indent="0" algn="ctr">
              <a:buNone/>
            </a:pPr>
            <a:r>
              <a:rPr lang="ru-RU" sz="1800" b="1" i="1" dirty="0" smtClean="0">
                <a:solidFill>
                  <a:srgbClr val="C00000"/>
                </a:solidFill>
                <a:latin typeface="Times New Roman" pitchFamily="18" charset="0"/>
                <a:cs typeface="Times New Roman" pitchFamily="18" charset="0"/>
              </a:rPr>
              <a:t>Содержание инвестиционного паспорта </a:t>
            </a:r>
          </a:p>
          <a:p>
            <a:pPr marL="45720" indent="0" algn="ctr">
              <a:buNone/>
            </a:pPr>
            <a:r>
              <a:rPr lang="ru-RU" sz="1800" b="1" i="1" dirty="0" smtClean="0">
                <a:solidFill>
                  <a:srgbClr val="C00000"/>
                </a:solidFill>
                <a:latin typeface="Times New Roman" pitchFamily="18" charset="0"/>
                <a:cs typeface="Times New Roman" pitchFamily="18" charset="0"/>
              </a:rPr>
              <a:t>городского округа города Ак-Довурак:</a:t>
            </a:r>
            <a:endParaRPr lang="ru-RU" sz="1800" b="1" i="1" dirty="0">
              <a:solidFill>
                <a:srgbClr val="C00000"/>
              </a:solidFill>
              <a:latin typeface="Times New Roman" pitchFamily="18" charset="0"/>
              <a:cs typeface="Times New Roman" pitchFamily="18" charset="0"/>
            </a:endParaRPr>
          </a:p>
        </p:txBody>
      </p:sp>
      <p:sp>
        <p:nvSpPr>
          <p:cNvPr id="5" name="TextBox 4"/>
          <p:cNvSpPr txBox="1"/>
          <p:nvPr/>
        </p:nvSpPr>
        <p:spPr>
          <a:xfrm>
            <a:off x="611560" y="1628801"/>
            <a:ext cx="6696744" cy="4001095"/>
          </a:xfrm>
          <a:prstGeom prst="rect">
            <a:avLst/>
          </a:prstGeom>
          <a:noFill/>
        </p:spPr>
        <p:txBody>
          <a:bodyPr wrap="square" rtlCol="0">
            <a:spAutoFit/>
          </a:bodyPr>
          <a:lstStyle/>
          <a:p>
            <a:pPr marL="342900" indent="-342900">
              <a:buAutoNum type="arabicPeriod"/>
            </a:pPr>
            <a:r>
              <a:rPr lang="ru-RU" sz="1400" b="1" i="1" dirty="0" smtClean="0">
                <a:latin typeface="Times New Roman" panose="02020603050405020304" pitchFamily="18" charset="0"/>
                <a:cs typeface="Times New Roman" panose="02020603050405020304" pitchFamily="18" charset="0"/>
              </a:rPr>
              <a:t>История городского округа</a:t>
            </a:r>
            <a:endParaRPr lang="en-US" sz="14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ru-RU" sz="1400" b="1" i="1" dirty="0" smtClean="0">
              <a:latin typeface="Times New Roman" panose="02020603050405020304" pitchFamily="18" charset="0"/>
              <a:cs typeface="Times New Roman" panose="02020603050405020304" pitchFamily="18" charset="0"/>
            </a:endParaRPr>
          </a:p>
          <a:p>
            <a:pPr marL="342900" indent="-342900">
              <a:buAutoNum type="arabicPeriod"/>
            </a:pPr>
            <a:r>
              <a:rPr lang="ru-RU" sz="1400" b="1" i="1" dirty="0" smtClean="0">
                <a:latin typeface="Times New Roman" panose="02020603050405020304" pitchFamily="18" charset="0"/>
                <a:cs typeface="Times New Roman" panose="02020603050405020304" pitchFamily="18" charset="0"/>
              </a:rPr>
              <a:t> Органы власти и управления</a:t>
            </a:r>
            <a:endParaRPr lang="en-US" sz="14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ru-RU" sz="1400" b="1" i="1" dirty="0" smtClean="0">
              <a:latin typeface="Times New Roman" panose="02020603050405020304" pitchFamily="18" charset="0"/>
              <a:cs typeface="Times New Roman" panose="02020603050405020304" pitchFamily="18" charset="0"/>
            </a:endParaRPr>
          </a:p>
          <a:p>
            <a:pPr marL="342900" indent="-342900">
              <a:buAutoNum type="arabicPeriod"/>
            </a:pPr>
            <a:r>
              <a:rPr lang="ru-RU" sz="1400" b="1" i="1" dirty="0" smtClean="0">
                <a:latin typeface="Times New Roman" panose="02020603050405020304" pitchFamily="18" charset="0"/>
                <a:cs typeface="Times New Roman" panose="02020603050405020304" pitchFamily="18" charset="0"/>
              </a:rPr>
              <a:t>Географическое местоположение</a:t>
            </a:r>
            <a:endParaRPr lang="en-US" sz="14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ru-RU" sz="1400" b="1" i="1" dirty="0" smtClean="0">
              <a:latin typeface="Times New Roman" panose="02020603050405020304" pitchFamily="18" charset="0"/>
              <a:cs typeface="Times New Roman" panose="02020603050405020304" pitchFamily="18" charset="0"/>
            </a:endParaRPr>
          </a:p>
          <a:p>
            <a:pPr marL="342900" indent="-342900">
              <a:buAutoNum type="arabicPeriod"/>
            </a:pPr>
            <a:r>
              <a:rPr lang="ru-RU" sz="1400" b="1" i="1" dirty="0" smtClean="0">
                <a:latin typeface="Times New Roman" panose="02020603050405020304" pitchFamily="18" charset="0"/>
                <a:cs typeface="Times New Roman" panose="02020603050405020304" pitchFamily="18" charset="0"/>
              </a:rPr>
              <a:t>Демографическая ситуация</a:t>
            </a:r>
            <a:endParaRPr lang="en-US" sz="14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ru-RU" sz="1400" b="1" i="1" dirty="0" smtClean="0">
              <a:latin typeface="Times New Roman" panose="02020603050405020304" pitchFamily="18" charset="0"/>
              <a:cs typeface="Times New Roman" panose="02020603050405020304" pitchFamily="18" charset="0"/>
            </a:endParaRPr>
          </a:p>
          <a:p>
            <a:pPr marL="342900" indent="-342900">
              <a:buAutoNum type="arabicPeriod"/>
            </a:pPr>
            <a:r>
              <a:rPr lang="ru-RU" sz="1400" b="1" i="1" dirty="0" smtClean="0">
                <a:latin typeface="Times New Roman" panose="02020603050405020304" pitchFamily="18" charset="0"/>
                <a:cs typeface="Times New Roman" panose="02020603050405020304" pitchFamily="18" charset="0"/>
              </a:rPr>
              <a:t>Параметры социально-экономического развития</a:t>
            </a:r>
            <a:endParaRPr lang="en-US" sz="14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ru-RU" sz="1400" b="1" i="1" dirty="0" smtClean="0">
              <a:latin typeface="Times New Roman" panose="02020603050405020304" pitchFamily="18" charset="0"/>
              <a:cs typeface="Times New Roman" panose="02020603050405020304" pitchFamily="18" charset="0"/>
            </a:endParaRPr>
          </a:p>
          <a:p>
            <a:pPr marL="342900" indent="-342900">
              <a:buAutoNum type="arabicPeriod"/>
            </a:pPr>
            <a:r>
              <a:rPr lang="ru-RU" sz="1400" b="1" i="1" dirty="0" smtClean="0">
                <a:latin typeface="Times New Roman" panose="02020603050405020304" pitchFamily="18" charset="0"/>
                <a:cs typeface="Times New Roman" panose="02020603050405020304" pitchFamily="18" charset="0"/>
              </a:rPr>
              <a:t> Местный бюджет</a:t>
            </a:r>
          </a:p>
          <a:p>
            <a:pPr marL="342900" indent="-342900">
              <a:buAutoNum type="arabicPeriod"/>
            </a:pPr>
            <a:endParaRPr lang="ru-RU" sz="1400" b="1" i="1" dirty="0" smtClean="0">
              <a:latin typeface="Times New Roman" panose="02020603050405020304" pitchFamily="18" charset="0"/>
              <a:cs typeface="Times New Roman" panose="02020603050405020304" pitchFamily="18" charset="0"/>
            </a:endParaRPr>
          </a:p>
          <a:p>
            <a:pPr marL="342900" indent="-342900">
              <a:buAutoNum type="arabicPeriod"/>
            </a:pPr>
            <a:r>
              <a:rPr lang="ru-RU" sz="1400" b="1" i="1" dirty="0" smtClean="0">
                <a:latin typeface="Times New Roman" panose="02020603050405020304" pitchFamily="18" charset="0"/>
                <a:cs typeface="Times New Roman" panose="02020603050405020304" pitchFamily="18" charset="0"/>
              </a:rPr>
              <a:t>Инвестиционные проекты</a:t>
            </a:r>
            <a:endParaRPr lang="ru-RU" b="1" i="1" dirty="0" smtClean="0">
              <a:latin typeface="Times New Roman" panose="02020603050405020304" pitchFamily="18" charset="0"/>
              <a:cs typeface="Times New Roman" panose="02020603050405020304" pitchFamily="18" charset="0"/>
            </a:endParaRPr>
          </a:p>
          <a:p>
            <a:pPr marL="342900" indent="-342900">
              <a:buAutoNum type="arabicPeriod"/>
            </a:pPr>
            <a:endParaRPr lang="ru-RU" dirty="0" smtClean="0"/>
          </a:p>
          <a:p>
            <a:pPr marL="342900" indent="-342900">
              <a:buAutoNum type="arabicPeriod"/>
            </a:pPr>
            <a:endParaRPr lang="ru-RU" dirty="0" smtClean="0"/>
          </a:p>
          <a:p>
            <a:pPr marL="342900" indent="-342900">
              <a:buAutoNum type="arabicPeriod"/>
            </a:pPr>
            <a:endParaRPr lang="ru-RU" dirty="0" smtClean="0"/>
          </a:p>
          <a:p>
            <a:pPr marL="342900" indent="-342900">
              <a:buAutoNum type="arabicPeriod"/>
            </a:pPr>
            <a:endParaRPr lang="ru-RU" dirty="0"/>
          </a:p>
        </p:txBody>
      </p:sp>
    </p:spTree>
    <p:extLst>
      <p:ext uri="{BB962C8B-B14F-4D97-AF65-F5344CB8AC3E}">
        <p14:creationId xmlns:p14="http://schemas.microsoft.com/office/powerpoint/2010/main" xmlns="" val="346066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857220" y="692696"/>
            <a:ext cx="7560840" cy="5955476"/>
          </a:xfrm>
          <a:prstGeom prst="rect">
            <a:avLst/>
          </a:prstGeom>
        </p:spPr>
        <p:txBody>
          <a:bodyPr wrap="square">
            <a:spAutoFit/>
          </a:bodyPr>
          <a:lstStyle/>
          <a:p>
            <a:pPr algn="just">
              <a:spcAft>
                <a:spcPts val="0"/>
              </a:spcAft>
            </a:pPr>
            <a:r>
              <a:rPr lang="en-US" sz="1300" dirty="0">
                <a:latin typeface="Times New Roman"/>
                <a:ea typeface="Times New Roman"/>
              </a:rPr>
              <a:t> </a:t>
            </a:r>
            <a:r>
              <a:rPr lang="en-US" sz="1300" dirty="0" smtClean="0">
                <a:latin typeface="Times New Roman"/>
                <a:ea typeface="Times New Roman"/>
              </a:rPr>
              <a:t>          </a:t>
            </a:r>
            <a:endParaRPr lang="ru-RU" sz="1300" dirty="0" smtClean="0">
              <a:latin typeface="Times New Roman"/>
              <a:ea typeface="Times New Roman"/>
            </a:endParaRPr>
          </a:p>
          <a:p>
            <a:pPr algn="ctr"/>
            <a:r>
              <a:rPr lang="ru-RU" b="1" i="1" dirty="0" smtClean="0">
                <a:solidFill>
                  <a:srgbClr val="C00000"/>
                </a:solidFill>
                <a:latin typeface="Times New Roman" pitchFamily="18" charset="0"/>
                <a:cs typeface="Times New Roman" pitchFamily="18" charset="0"/>
              </a:rPr>
              <a:t>1. История городского округа</a:t>
            </a:r>
            <a:endParaRPr lang="ru-RU" i="1" dirty="0" smtClean="0">
              <a:solidFill>
                <a:srgbClr val="C00000"/>
              </a:solidFill>
              <a:latin typeface="Times New Roman" pitchFamily="18" charset="0"/>
              <a:cs typeface="Times New Roman" pitchFamily="18" charset="0"/>
            </a:endParaRPr>
          </a:p>
          <a:p>
            <a:pPr algn="just">
              <a:spcAft>
                <a:spcPts val="0"/>
              </a:spcAft>
            </a:pPr>
            <a:endParaRPr lang="ru-RU" sz="800" dirty="0" smtClean="0">
              <a:latin typeface="Times New Roman"/>
              <a:ea typeface="Times New Roman"/>
            </a:endParaRPr>
          </a:p>
          <a:p>
            <a:pPr algn="just">
              <a:spcAft>
                <a:spcPts val="0"/>
              </a:spcAft>
            </a:pPr>
            <a:r>
              <a:rPr lang="ru-RU" sz="1400" dirty="0" smtClean="0">
                <a:latin typeface="Times New Roman"/>
                <a:ea typeface="Times New Roman"/>
              </a:rPr>
              <a:t>          Название </a:t>
            </a:r>
            <a:r>
              <a:rPr lang="ru-RU" sz="1400" dirty="0">
                <a:latin typeface="Times New Roman"/>
                <a:ea typeface="Times New Roman"/>
              </a:rPr>
              <a:t>города переводится с тувинского как «белая земля». Оно связано с месторождением асбеста, которое было случайно обнаружено в конце 19 века русскими крестьянами-переселенцами Кононовым и </a:t>
            </a:r>
            <a:r>
              <a:rPr lang="ru-RU" sz="1400" dirty="0" err="1" smtClean="0">
                <a:latin typeface="Times New Roman"/>
                <a:ea typeface="Times New Roman"/>
              </a:rPr>
              <a:t>Хопровым</a:t>
            </a:r>
            <a:r>
              <a:rPr lang="ru-RU" sz="1400" dirty="0" smtClean="0">
                <a:latin typeface="Times New Roman"/>
                <a:ea typeface="Times New Roman"/>
              </a:rPr>
              <a:t>.</a:t>
            </a:r>
            <a:r>
              <a:rPr lang="en-US" sz="1400" dirty="0" smtClean="0">
                <a:latin typeface="Times New Roman"/>
                <a:ea typeface="Times New Roman"/>
              </a:rPr>
              <a:t> </a:t>
            </a:r>
            <a:r>
              <a:rPr lang="ru-RU" sz="1400" dirty="0" smtClean="0">
                <a:latin typeface="Times New Roman"/>
                <a:ea typeface="Times New Roman"/>
              </a:rPr>
              <a:t>Правда</a:t>
            </a:r>
            <a:r>
              <a:rPr lang="ru-RU" sz="1400" dirty="0">
                <a:latin typeface="Times New Roman"/>
                <a:ea typeface="Times New Roman"/>
              </a:rPr>
              <a:t>, местному населению Ак-</a:t>
            </a:r>
            <a:r>
              <a:rPr lang="ru-RU" sz="1400" dirty="0" err="1">
                <a:latin typeface="Times New Roman"/>
                <a:ea typeface="Times New Roman"/>
              </a:rPr>
              <a:t>Довуракское</a:t>
            </a:r>
            <a:r>
              <a:rPr lang="ru-RU" sz="1400" dirty="0">
                <a:latin typeface="Times New Roman"/>
                <a:ea typeface="Times New Roman"/>
              </a:rPr>
              <a:t> месторождение асбеста было известно с давних времен. Печки, слепленные аратами из глины и «горной шерсти» (так они называли асбест) служили долго, поэтому местные жители оценили исключительные свойства асбеста. Начало исследований этого месторождения было положено в 1881 году экспедицией купца </a:t>
            </a:r>
            <a:r>
              <a:rPr lang="ru-RU" sz="1400" dirty="0" err="1" smtClean="0">
                <a:latin typeface="Times New Roman"/>
                <a:ea typeface="Times New Roman"/>
              </a:rPr>
              <a:t>Андреянова</a:t>
            </a:r>
            <a:r>
              <a:rPr lang="ru-RU" sz="1400" dirty="0" smtClean="0">
                <a:latin typeface="Times New Roman"/>
                <a:ea typeface="Times New Roman"/>
              </a:rPr>
              <a:t>.</a:t>
            </a:r>
            <a:r>
              <a:rPr lang="en-US" sz="1400" dirty="0" smtClean="0">
                <a:latin typeface="Times New Roman"/>
                <a:ea typeface="Times New Roman"/>
              </a:rPr>
              <a:t> </a:t>
            </a:r>
            <a:r>
              <a:rPr lang="ru-RU" sz="1400" dirty="0" smtClean="0">
                <a:latin typeface="Times New Roman"/>
                <a:ea typeface="Times New Roman"/>
              </a:rPr>
              <a:t>Действительно</a:t>
            </a:r>
            <a:r>
              <a:rPr lang="ru-RU" sz="1400" dirty="0">
                <a:latin typeface="Times New Roman"/>
                <a:ea typeface="Times New Roman"/>
              </a:rPr>
              <a:t>, сюда приезжали со всех концов нашей необъятной Родины. В огромном строительном мероприятии участвовали представители более сорока национальностей, десятки строительных, монтажных и пусконаладочных управлений; оборудование для него поставляли заводы более двухсот городов страны. </a:t>
            </a:r>
            <a:endParaRPr lang="ru-RU" sz="1400" dirty="0" smtClean="0">
              <a:latin typeface="Times New Roman"/>
              <a:ea typeface="Times New Roman"/>
            </a:endParaRPr>
          </a:p>
          <a:p>
            <a:pPr algn="just">
              <a:spcAft>
                <a:spcPts val="0"/>
              </a:spcAft>
            </a:pPr>
            <a:r>
              <a:rPr lang="ru-RU" sz="1400" dirty="0" smtClean="0">
                <a:latin typeface="Times New Roman"/>
                <a:ea typeface="Times New Roman"/>
              </a:rPr>
              <a:t>           В </a:t>
            </a:r>
            <a:r>
              <a:rPr lang="ru-RU" sz="1400" dirty="0">
                <a:latin typeface="Times New Roman"/>
                <a:ea typeface="Times New Roman"/>
              </a:rPr>
              <a:t>первую очередь начали строить мост  через </a:t>
            </a:r>
            <a:r>
              <a:rPr lang="ru-RU" sz="1400" dirty="0" err="1">
                <a:latin typeface="Times New Roman"/>
                <a:ea typeface="Times New Roman"/>
              </a:rPr>
              <a:t>Хемчик</a:t>
            </a:r>
            <a:r>
              <a:rPr lang="ru-RU" sz="1400" dirty="0">
                <a:latin typeface="Times New Roman"/>
                <a:ea typeface="Times New Roman"/>
              </a:rPr>
              <a:t>. Этот деревянный мост сыграл огромную роль в строительстве асбестового комбината. На протяжении 13 лет по нему прошли тысячи машин с большими и малыми грузами для стройки. И лишь </a:t>
            </a:r>
            <a:r>
              <a:rPr lang="ru-RU" sz="1400" dirty="0" smtClean="0">
                <a:latin typeface="Times New Roman"/>
                <a:ea typeface="Times New Roman"/>
              </a:rPr>
              <a:t>потом, </a:t>
            </a:r>
            <a:r>
              <a:rPr lang="ru-RU" sz="1400" dirty="0">
                <a:latin typeface="Times New Roman"/>
                <a:ea typeface="Times New Roman"/>
              </a:rPr>
              <a:t>на  смену ему пришел новый железобетонный мост. </a:t>
            </a:r>
            <a:endParaRPr lang="en-US" sz="1400" dirty="0" smtClean="0">
              <a:latin typeface="Times New Roman"/>
              <a:ea typeface="Times New Roman"/>
            </a:endParaRPr>
          </a:p>
          <a:p>
            <a:pPr indent="449580" algn="just"/>
            <a:r>
              <a:rPr lang="ru-RU" sz="1400" dirty="0">
                <a:latin typeface="Times New Roman" pitchFamily="18" charset="0"/>
                <a:cs typeface="Times New Roman" pitchFamily="18" charset="0"/>
              </a:rPr>
              <a:t>В это же время начинает одновременно с комбинатом строится еще одно, довольно крупное предприятие – ТЭЦ, который начинает регулировать цехи комбината, снабжая горячим и холодным водоснабжением. Однако, к этому времени мощности ТЭЦ не успевают за быстрорастущим городом, и только открытие автотрассы Ак-Довурак – Абаза, или как тогда называли «Второе окно» решило большие трудности. Эта длинная черная полоса протяженностью около 300 км до железнодорожной станции Абаза, начинает строиться в 1961 году.</a:t>
            </a:r>
          </a:p>
          <a:p>
            <a:pPr indent="449580" algn="just">
              <a:spcAft>
                <a:spcPts val="0"/>
              </a:spcAft>
            </a:pPr>
            <a:endParaRPr lang="en-US" sz="1400" dirty="0" smtClean="0">
              <a:latin typeface="Times New Roman"/>
              <a:ea typeface="Times New Roman"/>
            </a:endParaRPr>
          </a:p>
          <a:p>
            <a:pPr indent="449580" algn="just">
              <a:spcAft>
                <a:spcPts val="0"/>
              </a:spcAft>
            </a:pPr>
            <a:endParaRPr lang="ru-RU" sz="1400" dirty="0">
              <a:effectLst/>
              <a:latin typeface="Times New Roman"/>
              <a:ea typeface="Times New Roman"/>
            </a:endParaRPr>
          </a:p>
        </p:txBody>
      </p:sp>
    </p:spTree>
    <p:extLst>
      <p:ext uri="{BB962C8B-B14F-4D97-AF65-F5344CB8AC3E}">
        <p14:creationId xmlns:p14="http://schemas.microsoft.com/office/powerpoint/2010/main" xmlns="" val="1969316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683568" y="692696"/>
            <a:ext cx="7920880" cy="4832092"/>
          </a:xfrm>
          <a:prstGeom prst="rect">
            <a:avLst/>
          </a:prstGeom>
        </p:spPr>
        <p:txBody>
          <a:bodyPr wrap="square">
            <a:spAutoFit/>
          </a:bodyPr>
          <a:lstStyle/>
          <a:p>
            <a:pPr algn="just"/>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p>
          <a:p>
            <a:pPr algn="just"/>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 </a:t>
            </a:r>
            <a:r>
              <a:rPr lang="ru-RU" sz="1400" dirty="0">
                <a:latin typeface="Times New Roman" pitchFamily="18" charset="0"/>
                <a:cs typeface="Times New Roman" pitchFamily="18" charset="0"/>
              </a:rPr>
              <a:t>феврале 1964 года были закончены бетонные работы по сооружению корпуса </a:t>
            </a:r>
            <a:r>
              <a:rPr lang="ru-RU" sz="1400" dirty="0" err="1">
                <a:latin typeface="Times New Roman" pitchFamily="18" charset="0"/>
                <a:cs typeface="Times New Roman" pitchFamily="18" charset="0"/>
              </a:rPr>
              <a:t>обеспыливания</a:t>
            </a:r>
            <a:r>
              <a:rPr lang="ru-RU" sz="1400" dirty="0">
                <a:latin typeface="Times New Roman" pitchFamily="18" charset="0"/>
                <a:cs typeface="Times New Roman" pitchFamily="18" charset="0"/>
              </a:rPr>
              <a:t>; в апреле завершен монтаж технологического оборудования, в главном корпусе фабрики заканчивалась техническая </a:t>
            </a:r>
            <a:r>
              <a:rPr lang="ru-RU" sz="1400" dirty="0" smtClean="0">
                <a:latin typeface="Times New Roman" pitchFamily="18" charset="0"/>
                <a:cs typeface="Times New Roman" pitchFamily="18" charset="0"/>
              </a:rPr>
              <a:t>наладка </a:t>
            </a:r>
            <a:r>
              <a:rPr lang="ru-RU" sz="1400" dirty="0">
                <a:latin typeface="Times New Roman" pitchFamily="18" charset="0"/>
                <a:cs typeface="Times New Roman" pitchFamily="18" charset="0"/>
              </a:rPr>
              <a:t>и залив полов на всех отметках, когда и поступила мощная отопительная система ТЭЦ в строй. А в том же 1964 году произошла церемония открытия комбината. Ленту, натянутую у входа в цех обогащения высокосортных руд разрезает первый секретарь Тувинского Обкома партии, член ЦК КПСС, депутат Верховного Совета СССР </a:t>
            </a:r>
            <a:r>
              <a:rPr lang="ru-RU" sz="1400" dirty="0" err="1">
                <a:latin typeface="Times New Roman" pitchFamily="18" charset="0"/>
                <a:cs typeface="Times New Roman" pitchFamily="18" charset="0"/>
              </a:rPr>
              <a:t>Салчак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Калбак-Хорекович</a:t>
            </a:r>
            <a:r>
              <a:rPr lang="ru-RU" sz="1400" dirty="0">
                <a:latin typeface="Times New Roman" pitchFamily="18" charset="0"/>
                <a:cs typeface="Times New Roman" pitchFamily="18" charset="0"/>
              </a:rPr>
              <a:t> Тока. Запускаются технологические цепочки цеха обогащения высокосортных руд. Из первой самой высокой в то время железобетонные трубы над Кара-</a:t>
            </a:r>
            <a:r>
              <a:rPr lang="ru-RU" sz="1400" dirty="0" err="1">
                <a:latin typeface="Times New Roman" pitchFamily="18" charset="0"/>
                <a:cs typeface="Times New Roman" pitchFamily="18" charset="0"/>
              </a:rPr>
              <a:t>Дашем</a:t>
            </a:r>
            <a:r>
              <a:rPr lang="ru-RU" sz="1400" dirty="0">
                <a:latin typeface="Times New Roman" pitchFamily="18" charset="0"/>
                <a:cs typeface="Times New Roman" pitchFamily="18" charset="0"/>
              </a:rPr>
              <a:t> устремились в небо вместе с асбестовой пылью</a:t>
            </a:r>
            <a:r>
              <a:rPr lang="ru-RU"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indent="449580" algn="just">
              <a:spcAft>
                <a:spcPts val="0"/>
              </a:spcAft>
            </a:pPr>
            <a:r>
              <a:rPr lang="ru-RU" sz="1400" dirty="0">
                <a:latin typeface="Times New Roman"/>
                <a:ea typeface="Times New Roman"/>
              </a:rPr>
              <a:t>И тогда же в 1964 году произошло знаменательное событие: поселок </a:t>
            </a:r>
            <a:r>
              <a:rPr lang="ru-RU" sz="1400" dirty="0" err="1">
                <a:latin typeface="Times New Roman"/>
                <a:ea typeface="Times New Roman"/>
              </a:rPr>
              <a:t>асбестовиков</a:t>
            </a:r>
            <a:r>
              <a:rPr lang="ru-RU" sz="1400" dirty="0">
                <a:latin typeface="Times New Roman"/>
                <a:ea typeface="Times New Roman"/>
              </a:rPr>
              <a:t> был преобразован в город Ак-Довурак.</a:t>
            </a:r>
            <a:endParaRPr lang="ru-RU" sz="1200" dirty="0">
              <a:latin typeface="Times New Roman"/>
              <a:ea typeface="Times New Roman"/>
            </a:endParaRPr>
          </a:p>
          <a:p>
            <a:pPr algn="just">
              <a:spcAft>
                <a:spcPts val="0"/>
              </a:spcAft>
            </a:pPr>
            <a:r>
              <a:rPr lang="ru-RU" sz="1400" dirty="0">
                <a:latin typeface="Times New Roman"/>
                <a:ea typeface="Times New Roman"/>
              </a:rPr>
              <a:t> </a:t>
            </a:r>
            <a:r>
              <a:rPr lang="en-US" sz="1400" dirty="0">
                <a:latin typeface="Times New Roman"/>
                <a:ea typeface="Times New Roman"/>
              </a:rPr>
              <a:t> </a:t>
            </a:r>
            <a:r>
              <a:rPr lang="en-US" sz="1400" dirty="0" smtClean="0">
                <a:latin typeface="Times New Roman"/>
                <a:ea typeface="Times New Roman"/>
              </a:rPr>
              <a:t>        </a:t>
            </a:r>
            <a:r>
              <a:rPr lang="ru-RU" sz="1400" dirty="0" smtClean="0">
                <a:latin typeface="Times New Roman"/>
                <a:ea typeface="Times New Roman"/>
              </a:rPr>
              <a:t>Информационное </a:t>
            </a:r>
            <a:r>
              <a:rPr lang="ru-RU" sz="1400" dirty="0">
                <a:latin typeface="Times New Roman"/>
                <a:ea typeface="Times New Roman"/>
              </a:rPr>
              <a:t>письмо: «В 1964 г. 3 февраля указом президиума верховного Совета РСФСР, населенный пункт Ак-Довурак </a:t>
            </a:r>
            <a:r>
              <a:rPr lang="ru-RU" sz="1400" dirty="0" err="1">
                <a:latin typeface="Times New Roman"/>
                <a:ea typeface="Times New Roman"/>
              </a:rPr>
              <a:t>Барун-Хемчикского</a:t>
            </a:r>
            <a:r>
              <a:rPr lang="ru-RU" sz="1400" dirty="0">
                <a:latin typeface="Times New Roman"/>
                <a:ea typeface="Times New Roman"/>
              </a:rPr>
              <a:t> сельского района преобразован в город районного подчинения с сохранением за ним прежнего наименования. В центральный государственный архив Республики Тыва сданы документы Ак-</a:t>
            </a:r>
            <a:r>
              <a:rPr lang="ru-RU" sz="1400" dirty="0" err="1">
                <a:latin typeface="Times New Roman"/>
                <a:ea typeface="Times New Roman"/>
              </a:rPr>
              <a:t>Довуракского</a:t>
            </a:r>
            <a:r>
              <a:rPr lang="ru-RU" sz="1400" dirty="0">
                <a:latin typeface="Times New Roman"/>
                <a:ea typeface="Times New Roman"/>
              </a:rPr>
              <a:t> городского совета народных депутатов за 1964-1980 гг. директор ЦГА </a:t>
            </a:r>
            <a:r>
              <a:rPr lang="ru-RU" sz="1400" dirty="0" err="1">
                <a:latin typeface="Times New Roman"/>
                <a:ea typeface="Times New Roman"/>
              </a:rPr>
              <a:t>Саая</a:t>
            </a:r>
            <a:r>
              <a:rPr lang="ru-RU" sz="1400" dirty="0">
                <a:latin typeface="Times New Roman"/>
                <a:ea typeface="Times New Roman"/>
              </a:rPr>
              <a:t> Т.С., исполнитель </a:t>
            </a:r>
            <a:r>
              <a:rPr lang="ru-RU" sz="1400" dirty="0" err="1">
                <a:latin typeface="Times New Roman"/>
                <a:ea typeface="Times New Roman"/>
              </a:rPr>
              <a:t>Альшина</a:t>
            </a:r>
            <a:r>
              <a:rPr lang="ru-RU" sz="1400" dirty="0">
                <a:latin typeface="Times New Roman"/>
                <a:ea typeface="Times New Roman"/>
              </a:rPr>
              <a:t> О.В</a:t>
            </a:r>
            <a:r>
              <a:rPr lang="ru-RU" sz="1400" dirty="0" smtClean="0">
                <a:latin typeface="Times New Roman"/>
                <a:ea typeface="Times New Roman"/>
              </a:rPr>
              <a:t>.»</a:t>
            </a:r>
            <a:endParaRPr lang="ru-RU" sz="1200" dirty="0">
              <a:latin typeface="Times New Roman"/>
              <a:ea typeface="Times New Roman"/>
            </a:endParaRPr>
          </a:p>
          <a:p>
            <a:pPr algn="just">
              <a:spcAft>
                <a:spcPts val="0"/>
              </a:spcAft>
            </a:pPr>
            <a:r>
              <a:rPr lang="en-US" sz="1400" dirty="0" smtClean="0">
                <a:latin typeface="Times New Roman"/>
                <a:ea typeface="Times New Roman"/>
              </a:rPr>
              <a:t>          </a:t>
            </a:r>
            <a:r>
              <a:rPr lang="ru-RU" sz="1400" dirty="0" smtClean="0">
                <a:latin typeface="Times New Roman"/>
                <a:ea typeface="Times New Roman"/>
              </a:rPr>
              <a:t>Так </a:t>
            </a:r>
            <a:r>
              <a:rPr lang="ru-RU" sz="1400" dirty="0">
                <a:latin typeface="Times New Roman"/>
                <a:ea typeface="Times New Roman"/>
              </a:rPr>
              <a:t>появляется новый, один из самых молодых в Советском Союзе город. Его по нраву называют кузницей национальных кадров. Здесь развился и окреп неугомонный, влюбленный в свою работу и готовый преодолеть любые трудности, чтобы умножить богатство родной Отчизны, молодой рабочий класс Тувы; появилась высоко квалифицированная национальная интеллигенция.</a:t>
            </a:r>
            <a:endParaRPr lang="ru-RU" sz="1200" dirty="0">
              <a:latin typeface="Times New Roman"/>
              <a:ea typeface="Times New Roman"/>
            </a:endParaRP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8063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143000" y="875536"/>
            <a:ext cx="6597352" cy="609248"/>
          </a:xfrm>
        </p:spPr>
        <p:txBody>
          <a:bodyPr/>
          <a:lstStyle/>
          <a:p>
            <a:pPr marL="45720" indent="0" algn="ctr">
              <a:buNone/>
            </a:pPr>
            <a:r>
              <a:rPr lang="ru-RU" b="1" i="1" dirty="0">
                <a:solidFill>
                  <a:srgbClr val="C00000"/>
                </a:solidFill>
                <a:latin typeface="Times New Roman" pitchFamily="18" charset="0"/>
                <a:cs typeface="Times New Roman" pitchFamily="18" charset="0"/>
              </a:rPr>
              <a:t> </a:t>
            </a:r>
            <a:r>
              <a:rPr lang="en-US" b="1" i="1" dirty="0" smtClean="0">
                <a:solidFill>
                  <a:srgbClr val="C00000"/>
                </a:solidFill>
                <a:latin typeface="Times New Roman" pitchFamily="18" charset="0"/>
                <a:cs typeface="Times New Roman" pitchFamily="18" charset="0"/>
              </a:rPr>
              <a:t>2</a:t>
            </a:r>
            <a:r>
              <a:rPr lang="ru-RU" b="1" i="1" dirty="0" smtClean="0">
                <a:solidFill>
                  <a:srgbClr val="C00000"/>
                </a:solidFill>
                <a:latin typeface="Times New Roman" pitchFamily="18" charset="0"/>
                <a:cs typeface="Times New Roman" pitchFamily="18" charset="0"/>
              </a:rPr>
              <a:t>.</a:t>
            </a:r>
            <a:r>
              <a:rPr lang="ru-RU" b="1" i="1" dirty="0" smtClean="0">
                <a:solidFill>
                  <a:srgbClr val="C00000"/>
                </a:solidFill>
              </a:rPr>
              <a:t> </a:t>
            </a:r>
            <a:r>
              <a:rPr lang="ru-RU" sz="2000" b="1" i="1" dirty="0">
                <a:solidFill>
                  <a:srgbClr val="C00000"/>
                </a:solidFill>
                <a:latin typeface="Times New Roman" pitchFamily="18" charset="0"/>
                <a:cs typeface="Times New Roman" pitchFamily="18" charset="0"/>
              </a:rPr>
              <a:t>Органы</a:t>
            </a:r>
            <a:r>
              <a:rPr lang="ru-RU" b="1" i="1" dirty="0">
                <a:solidFill>
                  <a:srgbClr val="C00000"/>
                </a:solidFill>
              </a:rPr>
              <a:t> </a:t>
            </a:r>
            <a:r>
              <a:rPr lang="ru-RU" b="1" i="1" dirty="0">
                <a:solidFill>
                  <a:srgbClr val="C00000"/>
                </a:solidFill>
                <a:latin typeface="Times New Roman" pitchFamily="18" charset="0"/>
                <a:cs typeface="Times New Roman" pitchFamily="18" charset="0"/>
              </a:rPr>
              <a:t>власти и управления </a:t>
            </a:r>
            <a:endParaRPr lang="ru-RU" dirty="0">
              <a:solidFill>
                <a:srgbClr val="C00000"/>
              </a:solidFill>
              <a:latin typeface="Times New Roman" pitchFamily="18" charset="0"/>
              <a:cs typeface="Times New Roman" pitchFamily="18" charset="0"/>
            </a:endParaRPr>
          </a:p>
        </p:txBody>
      </p:sp>
      <p:sp>
        <p:nvSpPr>
          <p:cNvPr id="4" name="Прямоугольник 3"/>
          <p:cNvSpPr/>
          <p:nvPr/>
        </p:nvSpPr>
        <p:spPr>
          <a:xfrm>
            <a:off x="827584" y="1484784"/>
            <a:ext cx="7704856" cy="2554545"/>
          </a:xfrm>
          <a:prstGeom prst="rect">
            <a:avLst/>
          </a:prstGeom>
        </p:spPr>
        <p:txBody>
          <a:bodyPr wrap="square">
            <a:spAutoFit/>
          </a:bodyPr>
          <a:lstStyle/>
          <a:p>
            <a:pPr indent="457200" algn="just">
              <a:spcAft>
                <a:spcPts val="0"/>
              </a:spcAft>
            </a:pPr>
            <a:r>
              <a:rPr lang="ru-RU" sz="1600" dirty="0">
                <a:latin typeface="Times New Roman"/>
                <a:ea typeface="Times New Roman"/>
              </a:rPr>
              <a:t>1. Представительный орган муниципального образования – Хурал представителей городского округа город Ак-Довурак. Председатель Хурала представителей г. Ак-Довурак </a:t>
            </a:r>
            <a:r>
              <a:rPr lang="ru-RU" sz="1600" dirty="0" smtClean="0">
                <a:latin typeface="Times New Roman"/>
                <a:ea typeface="Times New Roman"/>
              </a:rPr>
              <a:t>–</a:t>
            </a:r>
            <a:r>
              <a:rPr lang="ru-RU" sz="1600" dirty="0" err="1" smtClean="0">
                <a:latin typeface="Times New Roman"/>
                <a:ea typeface="Times New Roman"/>
              </a:rPr>
              <a:t>Саая</a:t>
            </a:r>
            <a:r>
              <a:rPr lang="ru-RU" sz="1600" dirty="0" smtClean="0">
                <a:latin typeface="Times New Roman"/>
                <a:ea typeface="Times New Roman"/>
              </a:rPr>
              <a:t> Руслан Вячеславович, </a:t>
            </a:r>
            <a:r>
              <a:rPr lang="ru-RU" sz="1600" dirty="0">
                <a:latin typeface="Times New Roman"/>
                <a:ea typeface="Times New Roman"/>
              </a:rPr>
              <a:t>тел. 2 -11-36.</a:t>
            </a:r>
            <a:endParaRPr lang="ru-RU" sz="1600" dirty="0">
              <a:latin typeface="Arial"/>
              <a:ea typeface="Times New Roman"/>
            </a:endParaRPr>
          </a:p>
          <a:p>
            <a:pPr indent="457200" algn="just">
              <a:spcAft>
                <a:spcPts val="0"/>
              </a:spcAft>
            </a:pPr>
            <a:r>
              <a:rPr lang="ru-RU" sz="1600" dirty="0">
                <a:latin typeface="Times New Roman"/>
                <a:ea typeface="Times New Roman"/>
              </a:rPr>
              <a:t> </a:t>
            </a:r>
            <a:endParaRPr lang="ru-RU" sz="1600" dirty="0">
              <a:latin typeface="Arial"/>
              <a:ea typeface="Times New Roman"/>
            </a:endParaRPr>
          </a:p>
          <a:p>
            <a:pPr indent="457200" algn="just">
              <a:spcAft>
                <a:spcPts val="0"/>
              </a:spcAft>
            </a:pPr>
            <a:r>
              <a:rPr lang="ru-RU" sz="1600" dirty="0">
                <a:latin typeface="Times New Roman"/>
                <a:ea typeface="Times New Roman"/>
              </a:rPr>
              <a:t>2. Глава муниципального образования - глава городского округа город Ак-Довурак  </a:t>
            </a:r>
            <a:r>
              <a:rPr lang="ru-RU" sz="1600" dirty="0" err="1">
                <a:latin typeface="Times New Roman"/>
                <a:ea typeface="Times New Roman"/>
              </a:rPr>
              <a:t>С</a:t>
            </a:r>
            <a:r>
              <a:rPr lang="ru-RU" sz="1600" dirty="0" err="1" smtClean="0">
                <a:latin typeface="Times New Roman"/>
                <a:ea typeface="Times New Roman"/>
              </a:rPr>
              <a:t>аая</a:t>
            </a:r>
            <a:r>
              <a:rPr lang="ru-RU" sz="1600" dirty="0" smtClean="0">
                <a:latin typeface="Times New Roman"/>
                <a:ea typeface="Times New Roman"/>
              </a:rPr>
              <a:t> Руслан Вячеславович, </a:t>
            </a:r>
            <a:r>
              <a:rPr lang="ru-RU" sz="1600" dirty="0">
                <a:latin typeface="Times New Roman"/>
                <a:ea typeface="Times New Roman"/>
              </a:rPr>
              <a:t>тел. 2 -11-36.</a:t>
            </a:r>
            <a:endParaRPr lang="ru-RU" sz="1600" dirty="0">
              <a:latin typeface="Arial"/>
              <a:ea typeface="Times New Roman"/>
            </a:endParaRPr>
          </a:p>
          <a:p>
            <a:pPr indent="457200" algn="just">
              <a:spcAft>
                <a:spcPts val="0"/>
              </a:spcAft>
            </a:pPr>
            <a:r>
              <a:rPr lang="ru-RU" sz="1600" dirty="0">
                <a:latin typeface="Times New Roman"/>
                <a:ea typeface="Times New Roman"/>
              </a:rPr>
              <a:t> </a:t>
            </a:r>
            <a:endParaRPr lang="ru-RU" sz="1600" dirty="0">
              <a:latin typeface="Arial"/>
              <a:ea typeface="Times New Roman"/>
            </a:endParaRPr>
          </a:p>
          <a:p>
            <a:pPr indent="457200" algn="just">
              <a:spcAft>
                <a:spcPts val="0"/>
              </a:spcAft>
            </a:pPr>
            <a:r>
              <a:rPr lang="ru-RU" sz="1600" dirty="0">
                <a:latin typeface="Times New Roman"/>
                <a:ea typeface="Times New Roman"/>
              </a:rPr>
              <a:t>3. Исполнительно-распорядительный орган муниципального образования – администрация городского округа город Ак-Довурак. Председатель администрации г. Ак-Довурак </a:t>
            </a:r>
            <a:r>
              <a:rPr lang="ru-RU" sz="1600" dirty="0" err="1">
                <a:latin typeface="Times New Roman"/>
                <a:ea typeface="Times New Roman"/>
              </a:rPr>
              <a:t>Ооржак</a:t>
            </a:r>
            <a:r>
              <a:rPr lang="ru-RU" sz="1600" dirty="0">
                <a:latin typeface="Times New Roman"/>
                <a:ea typeface="Times New Roman"/>
              </a:rPr>
              <a:t> </a:t>
            </a:r>
            <a:r>
              <a:rPr lang="ru-RU" sz="1600" dirty="0" err="1">
                <a:latin typeface="Times New Roman"/>
                <a:ea typeface="Times New Roman"/>
              </a:rPr>
              <a:t>Шолбан</a:t>
            </a:r>
            <a:r>
              <a:rPr lang="ru-RU" sz="1600" dirty="0">
                <a:latin typeface="Times New Roman"/>
                <a:ea typeface="Times New Roman"/>
              </a:rPr>
              <a:t> Александрович, тел. 2-11-39. </a:t>
            </a:r>
            <a:endParaRPr lang="ru-RU" sz="1600" dirty="0">
              <a:effectLst/>
              <a:latin typeface="Arial"/>
              <a:ea typeface="Times New Roman"/>
            </a:endParaRPr>
          </a:p>
        </p:txBody>
      </p:sp>
    </p:spTree>
    <p:extLst>
      <p:ext uri="{BB962C8B-B14F-4D97-AF65-F5344CB8AC3E}">
        <p14:creationId xmlns:p14="http://schemas.microsoft.com/office/powerpoint/2010/main" xmlns="" val="10045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500_F_77679307_RY3sOeGKfvA7wjuv48MKlbDoPVyiihBz - копия.jpg"/>
          <p:cNvPicPr>
            <a:picLocks noChangeAspect="1"/>
          </p:cNvPicPr>
          <p:nvPr/>
        </p:nvPicPr>
        <p:blipFill>
          <a:blip r:embed="rId2" cstate="print"/>
          <a:stretch>
            <a:fillRect/>
          </a:stretch>
        </p:blipFill>
        <p:spPr>
          <a:xfrm>
            <a:off x="0" y="0"/>
            <a:ext cx="9144000" cy="6858000"/>
          </a:xfrm>
          <a:prstGeom prst="rect">
            <a:avLst/>
          </a:prstGeom>
        </p:spPr>
      </p:pic>
      <p:sp>
        <p:nvSpPr>
          <p:cNvPr id="3" name="Объект 2"/>
          <p:cNvSpPr>
            <a:spLocks noGrp="1"/>
          </p:cNvSpPr>
          <p:nvPr>
            <p:ph sz="quarter" idx="13"/>
          </p:nvPr>
        </p:nvSpPr>
        <p:spPr>
          <a:xfrm>
            <a:off x="1143000" y="731520"/>
            <a:ext cx="7029400" cy="537240"/>
          </a:xfrm>
        </p:spPr>
        <p:txBody>
          <a:bodyPr>
            <a:normAutofit/>
          </a:bodyPr>
          <a:lstStyle/>
          <a:p>
            <a:pPr marL="45720" indent="0" algn="ctr">
              <a:buNone/>
            </a:pPr>
            <a:r>
              <a:rPr lang="ru-RU" sz="2000" b="1" i="1" dirty="0">
                <a:solidFill>
                  <a:srgbClr val="C00000"/>
                </a:solidFill>
                <a:latin typeface="Times New Roman" pitchFamily="18" charset="0"/>
                <a:cs typeface="Times New Roman" pitchFamily="18" charset="0"/>
              </a:rPr>
              <a:t>3.Географическое местоположение</a:t>
            </a:r>
            <a:endParaRPr lang="ru-RU" sz="2000" dirty="0">
              <a:solidFill>
                <a:srgbClr val="C00000"/>
              </a:solidFill>
              <a:latin typeface="Times New Roman" pitchFamily="18" charset="0"/>
              <a:cs typeface="Times New Roman" pitchFamily="18" charset="0"/>
            </a:endParaRPr>
          </a:p>
          <a:p>
            <a:pPr marL="45720" indent="0" algn="ctr">
              <a:buNone/>
            </a:pPr>
            <a:endParaRPr lang="ru-RU" sz="2000" dirty="0">
              <a:solidFill>
                <a:schemeClr val="accent1">
                  <a:lumMod val="75000"/>
                </a:schemeClr>
              </a:solidFill>
              <a:latin typeface="Times New Roman" pitchFamily="18" charset="0"/>
              <a:cs typeface="Times New Roman" pitchFamily="18" charset="0"/>
            </a:endParaRPr>
          </a:p>
        </p:txBody>
      </p:sp>
      <p:sp>
        <p:nvSpPr>
          <p:cNvPr id="5" name="Прямоугольник 4"/>
          <p:cNvSpPr/>
          <p:nvPr/>
        </p:nvSpPr>
        <p:spPr>
          <a:xfrm>
            <a:off x="755576" y="1340768"/>
            <a:ext cx="7920880" cy="4668331"/>
          </a:xfrm>
          <a:prstGeom prst="rect">
            <a:avLst/>
          </a:prstGeom>
        </p:spPr>
        <p:txBody>
          <a:bodyPr wrap="square">
            <a:spAutoFit/>
          </a:bodyPr>
          <a:lstStyle/>
          <a:p>
            <a:pPr algn="just"/>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Город </a:t>
            </a:r>
            <a:r>
              <a:rPr lang="ru-RU" sz="1600" dirty="0">
                <a:latin typeface="Times New Roman" pitchFamily="18" charset="0"/>
                <a:cs typeface="Times New Roman" pitchFamily="18" charset="0"/>
              </a:rPr>
              <a:t>Ак-Довурак является вторым по величине городом в республике. Это самостоятельное муниципальное образование имеющее статус городского округа с населением в 13570 человек и общей площадью   0,1 тыс. кв. км, т.е. 4869 га. Городской округ город Ак-Довурак создан 18 января 1994 г. постановлением  Правительства  Республики  Тыва  №  2.  </a:t>
            </a:r>
          </a:p>
          <a:p>
            <a:pPr algn="just"/>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Город </a:t>
            </a:r>
            <a:r>
              <a:rPr lang="ru-RU" sz="1600" dirty="0">
                <a:latin typeface="Times New Roman" pitchFamily="18" charset="0"/>
                <a:cs typeface="Times New Roman" pitchFamily="18" charset="0"/>
              </a:rPr>
              <a:t>расположен в западной части Республики Тыва в переходной зоне между сибирской тайгой и монгольскими горными пустынями. Она входит в бессточную область Центральной Азии, свойства ландшафтов которой формируются в условиях господства зимнего антициклона и минимума осадков в это время. Южная  часть  границы  городского  округа  проходит  вдоль  реки  </a:t>
            </a:r>
            <a:r>
              <a:rPr lang="ru-RU" sz="1600" dirty="0" err="1">
                <a:latin typeface="Times New Roman" pitchFamily="18" charset="0"/>
                <a:cs typeface="Times New Roman" pitchFamily="18" charset="0"/>
              </a:rPr>
              <a:t>Хемчик</a:t>
            </a:r>
            <a:r>
              <a:rPr lang="ru-RU" sz="1600" dirty="0">
                <a:latin typeface="Times New Roman" pitchFamily="18" charset="0"/>
                <a:cs typeface="Times New Roman" pitchFamily="18" charset="0"/>
              </a:rPr>
              <a:t>,  впадающего  в  реку  Енисей.  </a:t>
            </a:r>
          </a:p>
          <a:p>
            <a:pPr algn="just"/>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Климат </a:t>
            </a:r>
            <a:r>
              <a:rPr lang="ru-RU" sz="1600" dirty="0">
                <a:latin typeface="Times New Roman" pitchFamily="18" charset="0"/>
                <a:cs typeface="Times New Roman" pitchFamily="18" charset="0"/>
              </a:rPr>
              <a:t>резко-континентальный с холодной продолжительной температурой зимой и жарким летом. Абсолютная минимальная температура воздуха в январе отмечалась – 48,6 С. Абсолютная максимальная температура в июле составила - + 38 С. Большая часть осадков выпадает с июня по сентябрь. </a:t>
            </a:r>
          </a:p>
          <a:p>
            <a:pPr algn="just"/>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Расстояние </a:t>
            </a:r>
            <a:r>
              <a:rPr lang="ru-RU" sz="1600" dirty="0">
                <a:latin typeface="Times New Roman" pitchFamily="18" charset="0"/>
                <a:cs typeface="Times New Roman" pitchFamily="18" charset="0"/>
              </a:rPr>
              <a:t>от города до столицы Республики Тыва – г. Кызыла составляет 304 км (А-162), а до ближайших  железнодорожных станций проходит автомобильная трасса федерального значения А-161– соответственно: 248 км (Абаза) и 416 км (Абакан).</a:t>
            </a:r>
          </a:p>
        </p:txBody>
      </p:sp>
    </p:spTree>
    <p:extLst>
      <p:ext uri="{BB962C8B-B14F-4D97-AF65-F5344CB8AC3E}">
        <p14:creationId xmlns:p14="http://schemas.microsoft.com/office/powerpoint/2010/main" xmlns="" val="253770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771</TotalTime>
  <Words>1656</Words>
  <Application>Microsoft Office PowerPoint</Application>
  <PresentationFormat>Экран (4:3)</PresentationFormat>
  <Paragraphs>257</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Воздушный поток</vt:lpstr>
      <vt:lpstr>          ИНВЕСТИЦИОННЫЙ ПАСПОРТ ГОРОДСКОГО ОКРУГА ГОРОДА АК-ДОВУРАКА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ИНВЕСТИЦИОННЫЙ ПАСПОРТ ГОРОДСКОГО ОКРУГА ГОРОДА АК-ДОВУРАКА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Уважаемые дамы и господа!   </dc:title>
  <cp:lastModifiedBy>Admin</cp:lastModifiedBy>
  <cp:revision>73</cp:revision>
  <cp:lastPrinted>2020-05-12T10:57:27Z</cp:lastPrinted>
  <dcterms:modified xsi:type="dcterms:W3CDTF">2020-05-17T10:36:32Z</dcterms:modified>
</cp:coreProperties>
</file>