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83" r:id="rId5"/>
    <p:sldId id="260" r:id="rId6"/>
    <p:sldId id="258" r:id="rId7"/>
    <p:sldId id="262" r:id="rId8"/>
    <p:sldId id="261" r:id="rId9"/>
    <p:sldId id="268" r:id="rId10"/>
    <p:sldId id="263" r:id="rId11"/>
    <p:sldId id="265" r:id="rId12"/>
    <p:sldId id="266" r:id="rId13"/>
    <p:sldId id="267" r:id="rId14"/>
    <p:sldId id="286" r:id="rId15"/>
    <p:sldId id="287" r:id="rId16"/>
    <p:sldId id="270" r:id="rId17"/>
    <p:sldId id="271" r:id="rId18"/>
    <p:sldId id="272" r:id="rId19"/>
    <p:sldId id="274" r:id="rId20"/>
    <p:sldId id="275" r:id="rId21"/>
    <p:sldId id="279" r:id="rId22"/>
    <p:sldId id="281" r:id="rId23"/>
    <p:sldId id="284" r:id="rId24"/>
    <p:sldId id="2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16" autoAdjust="0"/>
    <p:restoredTop sz="99462" autoAdjust="0"/>
  </p:normalViewPr>
  <p:slideViewPr>
    <p:cSldViewPr snapToGrid="0">
      <p:cViewPr varScale="1">
        <p:scale>
          <a:sx n="88" d="100"/>
          <a:sy n="88" d="100"/>
        </p:scale>
        <p:origin x="-23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-90"/>
      <c:rotY val="0"/>
      <c:rAngAx val="1"/>
    </c:view3D>
    <c:floor>
      <c:spPr>
        <a:solidFill>
          <a:schemeClr val="accent5">
            <a:lumMod val="40000"/>
            <a:lumOff val="60000"/>
          </a:schemeClr>
        </a:solidFill>
      </c:spPr>
    </c:floor>
    <c:sideWall>
      <c:spPr>
        <a:solidFill>
          <a:schemeClr val="accent3">
            <a:lumMod val="40000"/>
            <a:lumOff val="60000"/>
          </a:schemeClr>
        </a:solidFill>
      </c:spPr>
    </c:sideWall>
    <c:backWall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3.1165865829722715E-2"/>
          <c:y val="0"/>
          <c:w val="0.93766826834055472"/>
          <c:h val="0.79704812050428675"/>
        </c:manualLayout>
      </c:layout>
      <c:bar3DChart>
        <c:barDir val="bar"/>
        <c:grouping val="clustered"/>
        <c:ser>
          <c:idx val="0"/>
          <c:order val="0"/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F4-4094-94D6-7D42CC341D3B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13570</c:v>
                </c:pt>
                <c:pt idx="1">
                  <c:v>13700</c:v>
                </c:pt>
                <c:pt idx="2">
                  <c:v>13850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F4-4094-94D6-7D42CC341D3B}"/>
            </c:ext>
          </c:extLst>
        </c:ser>
        <c:shape val="box"/>
        <c:axId val="57195520"/>
        <c:axId val="66532096"/>
        <c:axId val="0"/>
      </c:bar3DChart>
      <c:catAx>
        <c:axId val="57195520"/>
        <c:scaling>
          <c:orientation val="minMax"/>
        </c:scaling>
        <c:delete val="1"/>
        <c:axPos val="l"/>
        <c:numFmt formatCode="General" sourceLinked="1"/>
        <c:tickLblPos val="nextTo"/>
        <c:crossAx val="66532096"/>
        <c:crosses val="autoZero"/>
        <c:auto val="1"/>
        <c:lblAlgn val="ctr"/>
        <c:lblOffset val="100"/>
      </c:catAx>
      <c:valAx>
        <c:axId val="6653209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57195520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</c:spPr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Отгружено продукции (тыс. руб.) </a:t>
            </a:r>
          </a:p>
        </c:rich>
      </c:tx>
      <c:layout>
        <c:manualLayout>
          <c:xMode val="edge"/>
          <c:yMode val="edge"/>
          <c:x val="0.12116666666666717"/>
          <c:y val="1.8518518518518583E-2"/>
        </c:manualLayout>
      </c:layout>
    </c:title>
    <c:plotArea>
      <c:layout>
        <c:manualLayout>
          <c:layoutTarget val="inner"/>
          <c:xMode val="edge"/>
          <c:yMode val="edge"/>
          <c:x val="0.18094254389785641"/>
          <c:y val="0.19916651393361728"/>
          <c:w val="0.81623522886262856"/>
          <c:h val="0.66551706243165953"/>
        </c:manualLayout>
      </c:layout>
      <c:barChart>
        <c:barDir val="col"/>
        <c:grouping val="stacked"/>
        <c:ser>
          <c:idx val="0"/>
          <c:order val="0"/>
          <c:cat>
            <c:strRef>
              <c:f>Лист1!$C$14:$E$14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Лист1!$C$15:$E$15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28-4F99-A864-A489A6857F7C}"/>
            </c:ext>
          </c:extLst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168300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4C-4A0C-BFF0-3412F287DE0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170800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4C-4A0C-BFF0-3412F287DE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173362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4C-4A0C-BFF0-3412F287D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Лист1!$C$14:$E$14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Лист1!$C$16:$E$16</c:f>
              <c:numCache>
                <c:formatCode>General</c:formatCode>
                <c:ptCount val="3"/>
                <c:pt idx="0">
                  <c:v>130880</c:v>
                </c:pt>
                <c:pt idx="1">
                  <c:v>150808</c:v>
                </c:pt>
                <c:pt idx="2">
                  <c:v>176225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28-4F99-A864-A489A6857F7C}"/>
            </c:ext>
          </c:extLst>
        </c:ser>
        <c:gapWidth val="75"/>
        <c:overlap val="100"/>
        <c:axId val="66770048"/>
        <c:axId val="66771584"/>
      </c:barChart>
      <c:catAx>
        <c:axId val="66770048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66771584"/>
        <c:crosses val="autoZero"/>
        <c:auto val="1"/>
        <c:lblAlgn val="ctr"/>
        <c:lblOffset val="100"/>
      </c:catAx>
      <c:valAx>
        <c:axId val="667715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66770048"/>
        <c:crosses val="autoZero"/>
        <c:crossBetween val="between"/>
      </c:valAx>
    </c:plotArea>
    <c:plotVisOnly val="1"/>
    <c:dispBlanksAs val="gap"/>
  </c:chart>
  <c:spPr>
    <a:solidFill>
      <a:schemeClr val="bg2">
        <a:lumMod val="75000"/>
      </a:schemeClr>
    </a:solidFill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+mj-lt"/>
              </a:rPr>
              <a:t>Ввод жилья (</a:t>
            </a:r>
            <a:r>
              <a:rPr lang="ru-RU" sz="1400" dirty="0" smtClean="0">
                <a:latin typeface="+mj-lt"/>
              </a:rPr>
              <a:t>кв.м.)</a:t>
            </a:r>
            <a:endParaRPr lang="ru-RU" sz="1400" dirty="0">
              <a:latin typeface="+mj-lt"/>
            </a:endParaRPr>
          </a:p>
        </c:rich>
      </c:tx>
      <c:layout>
        <c:manualLayout>
          <c:xMode val="edge"/>
          <c:yMode val="edge"/>
          <c:x val="0.17023239556191977"/>
          <c:y val="2.777769437029519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9118892450105118"/>
          <c:y val="0.23507187594536755"/>
          <c:w val="0.78857852272179396"/>
          <c:h val="0.46079528520688845"/>
        </c:manualLayout>
      </c:layout>
      <c:bar3DChart>
        <c:barDir val="col"/>
        <c:grouping val="stacked"/>
        <c:ser>
          <c:idx val="0"/>
          <c:order val="0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Лист1!$C$28:$E$28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3-4E6D-926B-C6252F6E1368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2100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8A-4ADB-BD10-BB2748905FE6}"/>
                </c:ext>
              </c:extLst>
            </c:dLbl>
            <c:dLbl>
              <c:idx val="1"/>
              <c:layout>
                <c:manualLayout>
                  <c:x val="6.655444992485050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2200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8A-4ADB-BD10-BB2748905FE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2354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8A-4ADB-BD10-BB2748905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Лист1!$C$29:$E$29</c:f>
              <c:numCache>
                <c:formatCode>General</c:formatCode>
                <c:ptCount val="3"/>
                <c:pt idx="0">
                  <c:v>50428</c:v>
                </c:pt>
                <c:pt idx="1">
                  <c:v>51331</c:v>
                </c:pt>
                <c:pt idx="2">
                  <c:v>54867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33-4E6D-926B-C6252F6E1368}"/>
            </c:ext>
          </c:extLst>
        </c:ser>
        <c:ser>
          <c:idx val="2"/>
          <c:order val="2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Лист1!$C$30:$E$30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33-4E6D-926B-C6252F6E1368}"/>
            </c:ext>
          </c:extLst>
        </c:ser>
        <c:gapWidth val="55"/>
        <c:gapDepth val="55"/>
        <c:shape val="box"/>
        <c:axId val="77489280"/>
        <c:axId val="77490816"/>
        <c:axId val="0"/>
      </c:bar3DChart>
      <c:catAx>
        <c:axId val="77489280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77490816"/>
        <c:crosses val="autoZero"/>
        <c:auto val="1"/>
        <c:lblAlgn val="ctr"/>
        <c:lblOffset val="100"/>
      </c:catAx>
      <c:valAx>
        <c:axId val="774908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77489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00"/>
    </a:solidFill>
  </c:sp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Фонд оплаты труда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944520</c:v>
                </c:pt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901000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3F-4715-8AD9-D5216AB3EF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944520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926000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3F-4715-8AD9-D5216AB3EF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944520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944520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3F-4715-8AD9-D5216AB3EF04}"/>
            </c:ext>
          </c:extLst>
        </c:ser>
        <c:dLbls>
          <c:showVal val="1"/>
        </c:dLbls>
        <c:shape val="cylinder"/>
        <c:axId val="79041664"/>
        <c:axId val="79043200"/>
        <c:axId val="0"/>
      </c:bar3DChart>
      <c:catAx>
        <c:axId val="79041664"/>
        <c:scaling>
          <c:orientation val="minMax"/>
        </c:scaling>
        <c:delete val="1"/>
        <c:axPos val="b"/>
        <c:numFmt formatCode="General" sourceLinked="1"/>
        <c:tickLblPos val="nextTo"/>
        <c:crossAx val="79043200"/>
        <c:crosses val="autoZero"/>
        <c:auto val="1"/>
        <c:lblAlgn val="ctr"/>
        <c:lblOffset val="100"/>
      </c:catAx>
      <c:valAx>
        <c:axId val="79043200"/>
        <c:scaling>
          <c:orientation val="minMax"/>
        </c:scaling>
        <c:delete val="1"/>
        <c:axPos val="l"/>
        <c:majorGridlines/>
        <c:numFmt formatCode="0" sourceLinked="1"/>
        <c:tickLblPos val="nextTo"/>
        <c:crossAx val="79041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75654189010002"/>
          <c:y val="0.24327807085602826"/>
          <c:w val="0.21726610128100474"/>
          <c:h val="0.4499396688403183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03699162554545E-2"/>
          <c:y val="4.7556310513059363E-2"/>
          <c:w val="0.80621590415336131"/>
          <c:h val="0.748869054445955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2815527022444242E-3"/>
                  <c:y val="-5.20209898850303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628453,3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480-4A8F-B9AC-2F2422A80B0A}"/>
                </c:ext>
              </c:extLst>
            </c:dLbl>
            <c:dLbl>
              <c:idx val="1"/>
              <c:layout>
                <c:manualLayout>
                  <c:x val="3.9441743803824E-3"/>
                  <c:y val="-4.69306381457332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609320,1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480-4A8F-B9AC-2F2422A80B0A}"/>
                </c:ext>
              </c:extLst>
            </c:dLbl>
            <c:dLbl>
              <c:idx val="2"/>
              <c:layout>
                <c:manualLayout>
                  <c:x val="6.7202424585045733E-3"/>
                  <c:y val="-4.69865518518460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606550,1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628453.30000000005</c:v>
                </c:pt>
                <c:pt idx="1">
                  <c:v>609320.1</c:v>
                </c:pt>
                <c:pt idx="2">
                  <c:v>606550.1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80-4A8F-B9AC-2F2422A80B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7499996416558913E-2"/>
                  <c:y val="-4.94199859092624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628453,3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480-4A8F-B9AC-2F2422A80B0A}"/>
                </c:ext>
              </c:extLst>
            </c:dLbl>
            <c:dLbl>
              <c:idx val="1"/>
              <c:layout>
                <c:manualLayout>
                  <c:x val="4.4114073454431073E-2"/>
                  <c:y val="-4.16168302393787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609320,1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480-4A8F-B9AC-2F2422A80B0A}"/>
                </c:ext>
              </c:extLst>
            </c:dLbl>
            <c:dLbl>
              <c:idx val="2"/>
              <c:layout>
                <c:manualLayout>
                  <c:x val="3.9062472377640052E-2"/>
                  <c:y val="-4.68189340193015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606550,1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628453.30000000005</c:v>
                </c:pt>
                <c:pt idx="1">
                  <c:v>609320.1</c:v>
                </c:pt>
                <c:pt idx="2">
                  <c:v>606550.1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80-4A8F-B9AC-2F2422A80B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44658106733281E-2"/>
                  <c:y val="-4.42178821293398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480-4A8F-B9AC-2F2422A80B0A}"/>
                </c:ext>
              </c:extLst>
            </c:dLbl>
            <c:dLbl>
              <c:idx val="1"/>
              <c:layout>
                <c:manualLayout>
                  <c:x val="1.8203881755611061E-2"/>
                  <c:y val="-5.33118149067944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480-4A8F-B9AC-2F2422A80B0A}"/>
                </c:ext>
              </c:extLst>
            </c:dLbl>
            <c:dLbl>
              <c:idx val="2"/>
              <c:layout>
                <c:manualLayout>
                  <c:x val="1.6990289638570296E-2"/>
                  <c:y val="-5.72231415791458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80-4A8F-B9AC-2F2422A80B0A}"/>
            </c:ext>
          </c:extLst>
        </c:ser>
        <c:dLbls>
          <c:showVal val="1"/>
        </c:dLbls>
        <c:shape val="box"/>
        <c:axId val="98498048"/>
        <c:axId val="98499584"/>
        <c:axId val="0"/>
      </c:bar3DChart>
      <c:catAx>
        <c:axId val="98498048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499584"/>
        <c:crosses val="autoZero"/>
        <c:auto val="1"/>
        <c:lblAlgn val="ctr"/>
        <c:lblOffset val="100"/>
      </c:catAx>
      <c:valAx>
        <c:axId val="98499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498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79-4B20-B493-B1D81DA999FB}"/>
              </c:ext>
            </c:extLst>
          </c:dPt>
          <c:dPt>
            <c:idx val="1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79-4B20-B493-B1D81DA999FB}"/>
              </c:ext>
            </c:extLst>
          </c:dPt>
          <c:dPt>
            <c:idx val="2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79-4B20-B493-B1D81DA999FB}"/>
              </c:ext>
            </c:extLst>
          </c:dPt>
          <c:dLbls>
            <c:dLbl>
              <c:idx val="0"/>
              <c:layout>
                <c:manualLayout>
                  <c:x val="-0.12812436106539049"/>
                  <c:y val="-4.48700144428399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38099</a:t>
                    </a:r>
                  </a:p>
                  <a:p>
                    <a:r>
                      <a:rPr lang="en-US" dirty="0" smtClean="0"/>
                      <a:t>6,1%     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79-4B20-B493-B1D81DA999FB}"/>
                </c:ext>
              </c:extLst>
            </c:dLbl>
            <c:dLbl>
              <c:idx val="1"/>
              <c:layout>
                <c:manualLayout>
                  <c:x val="4.0695359398144476E-2"/>
                  <c:y val="7.33911893775643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2836 </a:t>
                    </a:r>
                  </a:p>
                  <a:p>
                    <a:r>
                      <a:rPr lang="en-US" dirty="0" smtClean="0"/>
                      <a:t>0,5%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79-4B20-B493-B1D81DA999FB}"/>
                </c:ext>
              </c:extLst>
            </c:dLbl>
            <c:dLbl>
              <c:idx val="2"/>
              <c:layout>
                <c:manualLayout>
                  <c:x val="4.7886019200481134E-2"/>
                  <c:y val="-0.362908883139972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587500,3</a:t>
                    </a:r>
                  </a:p>
                  <a:p>
                    <a:r>
                      <a:rPr lang="en-US" dirty="0" smtClean="0"/>
                      <a:t>93,5%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79-4B20-B493-B1D81DA99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Лист1!$B$60:$B$62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Лист1!$C$60:$C$62</c:f>
              <c:numCache>
                <c:formatCode>0.0</c:formatCode>
                <c:ptCount val="3"/>
                <c:pt idx="0">
                  <c:v>28970</c:v>
                </c:pt>
                <c:pt idx="1">
                  <c:v>8176</c:v>
                </c:pt>
                <c:pt idx="2" formatCode="General">
                  <c:v>380004.9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879-4B20-B493-B1D81DA999FB}"/>
            </c:ext>
          </c:extLst>
        </c:ser>
      </c:pie3DChart>
    </c:plotArea>
    <c:legend>
      <c:legendPos val="r"/>
      <c:layout>
        <c:manualLayout>
          <c:xMode val="edge"/>
          <c:yMode val="edge"/>
          <c:x val="0.63325756810368061"/>
          <c:y val="0.16987186909673169"/>
          <c:w val="0.35721446869976764"/>
          <c:h val="0.57922626156550261"/>
        </c:manualLayout>
      </c:layout>
      <c:txPr>
        <a:bodyPr/>
        <a:lstStyle/>
        <a:p>
          <a:pPr>
            <a:defRPr sz="2400" b="1">
              <a:solidFill>
                <a:schemeClr val="accent1">
                  <a:lumMod val="50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 prst="angle"/>
            </a:sp3d>
          </c:spPr>
          <c:dPt>
            <c:idx val="0"/>
            <c:spPr>
              <a:solidFill>
                <a:srgbClr val="B489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9-43E6-A92E-3B28FC0C6DEB}"/>
              </c:ext>
            </c:extLst>
          </c:dPt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9-43E6-A92E-3B28FC0C6DEB}"/>
              </c:ext>
            </c:extLst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9-43E6-A92E-3B28FC0C6DEB}"/>
              </c:ext>
            </c:extLst>
          </c:dPt>
          <c:dPt>
            <c:idx val="3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9-43E6-A92E-3B28FC0C6DEB}"/>
              </c:ext>
            </c:extLst>
          </c:dPt>
          <c:dPt>
            <c:idx val="4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79-43E6-A92E-3B28FC0C6DEB}"/>
              </c:ext>
            </c:extLst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79-43E6-A92E-3B28FC0C6DEB}"/>
              </c:ext>
            </c:extLst>
          </c:dPt>
          <c:dLbls>
            <c:dLbl>
              <c:idx val="0"/>
              <c:layout>
                <c:manualLayout>
                  <c:x val="0.18926176736665121"/>
                  <c:y val="-1.7574150817336967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ФЛ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79-43E6-A92E-3B28FC0C6DEB}"/>
                </c:ext>
              </c:extLst>
            </c:dLbl>
            <c:dLbl>
              <c:idx val="1"/>
              <c:layout>
                <c:manualLayout>
                  <c:x val="0.20275933393021744"/>
                  <c:y val="0.132855291573386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79-43E6-A92E-3B28FC0C6DEB}"/>
                </c:ext>
              </c:extLst>
            </c:dLbl>
            <c:dLbl>
              <c:idx val="2"/>
              <c:layout>
                <c:manualLayout>
                  <c:x val="-0.2995587894448547"/>
                  <c:y val="8.25237454590281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79-43E6-A92E-3B28FC0C6DEB}"/>
                </c:ext>
              </c:extLst>
            </c:dLbl>
            <c:dLbl>
              <c:idx val="3"/>
              <c:layout>
                <c:manualLayout>
                  <c:x val="-0.23350734018059408"/>
                  <c:y val="-7.071322364486194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79-43E6-A92E-3B28FC0C6DEB}"/>
                </c:ext>
              </c:extLst>
            </c:dLbl>
            <c:dLbl>
              <c:idx val="4"/>
              <c:layout>
                <c:manualLayout>
                  <c:x val="-0.19292396630259473"/>
                  <c:y val="-0.120990361801504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479-43E6-A92E-3B28FC0C6DEB}"/>
                </c:ext>
              </c:extLst>
            </c:dLbl>
            <c:dLbl>
              <c:idx val="5"/>
              <c:layout>
                <c:manualLayout>
                  <c:x val="-0.22426878335357375"/>
                  <c:y val="-0.130844099514057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479-43E6-A92E-3B28FC0C6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Лист1!$B$71:$B$76</c:f>
              <c:strCache>
                <c:ptCount val="6"/>
                <c:pt idx="0">
                  <c:v>Налог на доходы 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Лист1!$C$71:$C$76</c:f>
              <c:numCache>
                <c:formatCode>0.0</c:formatCode>
                <c:ptCount val="6"/>
                <c:pt idx="0">
                  <c:v>15300</c:v>
                </c:pt>
                <c:pt idx="1">
                  <c:v>976</c:v>
                </c:pt>
                <c:pt idx="2">
                  <c:v>9199</c:v>
                </c:pt>
                <c:pt idx="3" formatCode="General">
                  <c:v>3250</c:v>
                </c:pt>
                <c:pt idx="4">
                  <c:v>245</c:v>
                </c:pt>
                <c:pt idx="5">
                  <c:v>8176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479-43E6-A92E-3B28FC0C6DEB}"/>
            </c:ext>
          </c:extLst>
        </c:ser>
        <c:dLbls>
          <c:showCatName val="1"/>
          <c:showPercent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prst="convex"/>
        </a:sp3d>
      </c:spPr>
    </c:plotArea>
    <c:plotVisOnly val="1"/>
    <c:dispBlanksAs val="zero"/>
  </c:chart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2703954071579891E-3"/>
          <c:y val="0.10185177837383159"/>
          <c:w val="0.71648753280839894"/>
          <c:h val="0.89814814814814814"/>
        </c:manualLayout>
      </c:layout>
      <c:pie3DChart>
        <c:varyColors val="1"/>
        <c:ser>
          <c:idx val="0"/>
          <c:order val="0"/>
          <c:spPr>
            <a:ln w="38100">
              <a:solidFill>
                <a:schemeClr val="bg2"/>
              </a:solidFill>
            </a:ln>
          </c:spPr>
          <c:explosion val="25"/>
          <c:dPt>
            <c:idx val="0"/>
            <c:spPr>
              <a:solidFill>
                <a:srgbClr val="FFC000"/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76-4327-85C2-31AF912449E0}"/>
              </c:ext>
            </c:extLst>
          </c:dPt>
          <c:dPt>
            <c:idx val="1"/>
            <c:spPr>
              <a:solidFill>
                <a:srgbClr val="FF99FF"/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76-4327-85C2-31AF912449E0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76-4327-85C2-31AF912449E0}"/>
              </c:ext>
            </c:extLst>
          </c:dPt>
          <c:dLbls>
            <c:dLbl>
              <c:idx val="0"/>
              <c:layout>
                <c:manualLayout>
                  <c:x val="-0.12372657786361924"/>
                  <c:y val="0.101295887758503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167914,9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76-4327-85C2-31AF912449E0}"/>
                </c:ext>
              </c:extLst>
            </c:dLbl>
            <c:dLbl>
              <c:idx val="1"/>
              <c:layout>
                <c:manualLayout>
                  <c:x val="-0.14404038202782951"/>
                  <c:y val="6.92601615693495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38745,1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76-4327-85C2-31AF912449E0}"/>
                </c:ext>
              </c:extLst>
            </c:dLbl>
            <c:dLbl>
              <c:idx val="2"/>
              <c:layout>
                <c:manualLayout>
                  <c:x val="0.11935449717362838"/>
                  <c:y val="-0.196703342485755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379829,9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776-4327-85C2-31AF912449E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9D-49AD-92E6-38F9BB651B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Лист1!$B$87:$B$90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Межюджные трансферты</c:v>
                </c:pt>
              </c:strCache>
            </c:strRef>
          </c:cat>
          <c:val>
            <c:numRef>
              <c:f>Лист1!$C$87:$C$90</c:f>
              <c:numCache>
                <c:formatCode>0.0</c:formatCode>
                <c:ptCount val="4"/>
                <c:pt idx="0">
                  <c:v>69581.8</c:v>
                </c:pt>
                <c:pt idx="1">
                  <c:v>47718.5</c:v>
                </c:pt>
                <c:pt idx="2">
                  <c:v>262701.59999999998</c:v>
                </c:pt>
                <c:pt idx="3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776-4327-85C2-31AF912449E0}"/>
            </c:ext>
          </c:extLst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165643576207063"/>
          <c:y val="0.10022299109622752"/>
          <c:w val="0.2553287775430329"/>
          <c:h val="0.77939752725888189"/>
        </c:manualLayout>
      </c:layout>
      <c:txPr>
        <a:bodyPr/>
        <a:lstStyle/>
        <a:p>
          <a:pPr>
            <a:defRPr sz="3200" b="1">
              <a:solidFill>
                <a:schemeClr val="tx2">
                  <a:lumMod val="75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0.84786</cdr:x>
      <cdr:y>0</cdr:y>
    </cdr:from>
    <cdr:to>
      <cdr:x>1</cdr:x>
      <cdr:y>0.81549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4701" y="-109411"/>
          <a:ext cx="1314636" cy="137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0.16261</cdr:x>
      <cdr:y>0.1905</cdr:y>
    </cdr:from>
    <cdr:to>
      <cdr:x>0.2518</cdr:x>
      <cdr:y>0.63146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05124" y="321662"/>
          <a:ext cx="770709" cy="74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0.00395</cdr:y>
    </cdr:from>
    <cdr:to>
      <cdr:x>0.34189</cdr:x>
      <cdr:y>0.59658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7871"/>
          <a:ext cx="1822638" cy="1180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План на 2021год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 на 2020 год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Отчет за 2019 год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0.89418</cdr:x>
      <cdr:y>0.34522</cdr:y>
    </cdr:from>
    <cdr:to>
      <cdr:x>1</cdr:x>
      <cdr:y>0.88676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975742" y="5829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0.86859</cdr:x>
      <cdr:y>0.08993</cdr:y>
    </cdr:from>
    <cdr:to>
      <cdr:x>0.99093</cdr:x>
      <cdr:y>0.66495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505451" y="151850"/>
          <a:ext cx="1057135" cy="97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13667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13670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13605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0.1682</cdr:x>
      <cdr:y>0.82006</cdr:y>
    </cdr:from>
    <cdr:to>
      <cdr:x>0.91423</cdr:x>
      <cdr:y>0.96612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879" y="1879235"/>
          <a:ext cx="3357129" cy="334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0.16272</cdr:x>
      <cdr:y>0.60097</cdr:y>
    </cdr:from>
    <cdr:to>
      <cdr:x>0.80135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2225" y="1377180"/>
          <a:ext cx="287382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0.46418</cdr:x>
      <cdr:y>0.35973</cdr:y>
    </cdr:from>
    <cdr:to>
      <cdr:x>0.74329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794" y="824345"/>
          <a:ext cx="1256005" cy="146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0.07273</cdr:x>
      <cdr:y>0.89954</cdr:y>
    </cdr:from>
    <cdr:to>
      <cdr:x>0.9581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7276" y="2061378"/>
          <a:ext cx="3984172" cy="230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             2021 год                    2022 год                  2023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0.26786</cdr:x>
      <cdr:y>0.74462</cdr:y>
    </cdr:from>
    <cdr:to>
      <cdr:x>0.86001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2284" y="1661441"/>
          <a:ext cx="2259875" cy="569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2021год      2022 год   2023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0.42241</cdr:x>
      <cdr:y>0.39726</cdr:y>
    </cdr:from>
    <cdr:to>
      <cdr:x>0.60345</cdr:x>
      <cdr:y>0.58904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088232"/>
          <a:ext cx="151216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0.35345</cdr:x>
      <cdr:y>0.36986</cdr:y>
    </cdr:from>
    <cdr:to>
      <cdr:x>0.63793</cdr:x>
      <cdr:y>0.65753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8681" y="1944216"/>
          <a:ext cx="2437719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Всего</a:t>
          </a:r>
        </a:p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 </a:t>
          </a:r>
          <a:r>
            <a:rPr lang="ru-RU" sz="3600" b="1" i="1" dirty="0" smtClean="0">
              <a:solidFill>
                <a:srgbClr val="7030A0"/>
              </a:solidFill>
              <a:latin typeface="+mj-lt"/>
            </a:rPr>
            <a:t>40935</a:t>
          </a:r>
        </a:p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 тыс. руб.</a:t>
          </a:r>
          <a:endParaRPr lang="ru-RU" sz="2800" b="1" i="1" dirty="0">
            <a:solidFill>
              <a:srgbClr val="7030A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0.79832</cdr:x>
      <cdr:y>0.45205</cdr:y>
    </cdr:from>
    <cdr:to>
      <cdr:x>0.89575</cdr:x>
      <cdr:y>0.56164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840760" y="2376264"/>
          <a:ext cx="834920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B489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0.63927</cdr:x>
      <cdr:y>0.85645</cdr:y>
    </cdr:from>
    <cdr:to>
      <cdr:x>0.7341</cdr:x>
      <cdr:y>0.96604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726553" y="4501979"/>
          <a:ext cx="997827" cy="576069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0.2437</cdr:x>
      <cdr:y>0.83562</cdr:y>
    </cdr:from>
    <cdr:to>
      <cdr:x>0.34483</cdr:x>
      <cdr:y>0.94521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088232" y="4392488"/>
          <a:ext cx="866578" cy="57606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0.12931</cdr:x>
      <cdr:y>0.52576</cdr:y>
    </cdr:from>
    <cdr:to>
      <cdr:x>0.22414</cdr:x>
      <cdr:y>0.63535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080120" y="2763688"/>
          <a:ext cx="792088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99F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0.11207</cdr:x>
      <cdr:y>0.35615</cdr:y>
    </cdr:from>
    <cdr:to>
      <cdr:x>0.20139</cdr:x>
      <cdr:y>0.45726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179231" y="1872125"/>
          <a:ext cx="939816" cy="531501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+mj-lt"/>
            </a:rPr>
            <a:t>1,2%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0.13699</cdr:y>
    </cdr:from>
    <cdr:to>
      <cdr:x>0.26724</cdr:x>
      <cdr:y>0.23288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440160" y="720080"/>
          <a:ext cx="792088" cy="50405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0.15068</cdr:y>
    </cdr:from>
    <cdr:to>
      <cdr:x>0.25862</cdr:x>
      <cdr:y>0.23288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0" y="7920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   6,9%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0.11207</cdr:x>
      <cdr:y>0.43836</cdr:y>
    </cdr:from>
    <cdr:to>
      <cdr:x>0.18966</cdr:x>
      <cdr:y>0.50685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36104" y="23042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0.14655</cdr:x>
      <cdr:y>0.55315</cdr:y>
    </cdr:from>
    <cdr:to>
      <cdr:x>0.21552</cdr:x>
      <cdr:y>0.66274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224136" y="2907704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9,2%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0.2605</cdr:x>
      <cdr:y>0.84932</cdr:y>
    </cdr:from>
    <cdr:to>
      <cdr:x>0.32773</cdr:x>
      <cdr:y>0.93151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32248" y="4464496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24,4%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0.81513</cdr:x>
      <cdr:y>0.46575</cdr:y>
    </cdr:from>
    <cdr:to>
      <cdr:x>0.88235</cdr:x>
      <cdr:y>0.57534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984776" y="2448272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54,7%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0.65546</cdr:x>
      <cdr:y>0.87671</cdr:y>
    </cdr:from>
    <cdr:to>
      <cdr:x>0.72269</cdr:x>
      <cdr:y>0.9589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616624" y="4608512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3,5%</a:t>
          </a:r>
          <a:endParaRPr lang="ru-RU" sz="1600" b="1" dirty="0">
            <a:latin typeface="+mj-lt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948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102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221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352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356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000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919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103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669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269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077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D55A7-66B9-46B0-A39D-CB2E6EE92AA6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987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4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infintuva.ru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560717" y="0"/>
            <a:ext cx="10800272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98729" y="36493"/>
              <a:ext cx="572169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8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  <a:p>
              <a:pPr algn="r"/>
              <a:r>
                <a:rPr lang="ru-RU" sz="28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0" i="1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дминистрации города Ак-Довурак</a:t>
              </a:r>
              <a:endParaRPr lang="ru-RU" sz="2800" b="0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644" y="4268150"/>
            <a:ext cx="3252652" cy="170540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75" y="4121608"/>
            <a:ext cx="3247025" cy="1965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6156" y="4113891"/>
            <a:ext cx="3674473" cy="200926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4766" y="1358537"/>
            <a:ext cx="10985863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проекта Решения Хурала представителей г.Ак-Довурак</a:t>
            </a:r>
          </a:p>
          <a:p>
            <a:pPr algn="ctr"/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 Бюджете городского округа город Ак-Довурак Республики Тыва</a:t>
            </a:r>
          </a:p>
          <a:p>
            <a:pPr algn="ctr"/>
            <a:r>
              <a:rPr lang="ru-RU" sz="3200" b="1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и плановый 2022-2023 годов» </a:t>
            </a:r>
            <a:endParaRPr lang="ru-RU" sz="3200" b="1" i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Ак-ДовуракГО-ПП_0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2" y="0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61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966158" y="0"/>
            <a:ext cx="10550106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62" y="1255693"/>
            <a:ext cx="2378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407024" y="2613005"/>
            <a:ext cx="1450976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92D050"/>
                </a:solidFill>
                <a:latin typeface="+mj-lt"/>
              </a:rPr>
              <a:t>БЮДЖЕТ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9433" y="2684439"/>
            <a:ext cx="2071702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50225" y="2684439"/>
            <a:ext cx="2143140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13139" y="3184505"/>
            <a:ext cx="2769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Как  налогоплательщик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(оплата налогов в </a:t>
            </a:r>
            <a:r>
              <a:rPr lang="ru-RU" b="1" i="1" dirty="0">
                <a:latin typeface="+mj-lt"/>
              </a:rPr>
              <a:t>доходную часть бюджета</a:t>
            </a:r>
            <a:r>
              <a:rPr lang="ru-RU" b="1" dirty="0">
                <a:latin typeface="+mj-lt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01796" y="2684443"/>
            <a:ext cx="2725947" cy="2605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Как получатель социальных гарантий</a:t>
            </a:r>
          </a:p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(</a:t>
            </a:r>
            <a:r>
              <a:rPr lang="ru-RU" sz="1600" b="1" i="1" dirty="0">
                <a:latin typeface="+mj-lt"/>
              </a:rPr>
              <a:t>расходная часть бюджета</a:t>
            </a:r>
            <a:r>
              <a:rPr lang="ru-RU" sz="1600" b="1" dirty="0">
                <a:latin typeface="+mj-lt"/>
              </a:rPr>
              <a:t> – 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Образование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Здравоохранение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Зарплата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Соц. выплаты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Другие цели</a:t>
            </a:r>
          </a:p>
          <a:p>
            <a:pPr>
              <a:lnSpc>
                <a:spcPts val="1000"/>
              </a:lnSpc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endParaRPr lang="ru-RU" sz="11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ru-RU" sz="1600" dirty="0">
              <a:solidFill>
                <a:srgbClr val="5F779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64011" y="4398951"/>
            <a:ext cx="3643338" cy="15001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78337" y="4613255"/>
            <a:ext cx="33199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Публичные слушания </a:t>
            </a:r>
          </a:p>
          <a:p>
            <a:pPr algn="ctr">
              <a:defRPr/>
            </a:pPr>
            <a:r>
              <a:rPr lang="ru-RU" sz="1600" b="1" dirty="0">
                <a:latin typeface="+mj-lt"/>
              </a:rPr>
              <a:t>(возможность граждан принятия участия в составлении и исполнении бюджета)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335712" y="3827443"/>
            <a:ext cx="214312" cy="285750"/>
          </a:xfrm>
          <a:prstGeom prst="down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5621337" y="3827443"/>
            <a:ext cx="214312" cy="285750"/>
          </a:xfrm>
          <a:prstGeom prst="up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3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49" y="5184755"/>
            <a:ext cx="10080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588px-%D0%9A%D0%BD%D0%B8%D0%B3%D0%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7" y="5256193"/>
            <a:ext cx="1285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2" y="5184755"/>
            <a:ext cx="100806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Выгнутая вверх стрелка 25"/>
          <p:cNvSpPr/>
          <p:nvPr/>
        </p:nvSpPr>
        <p:spPr>
          <a:xfrm>
            <a:off x="3121024" y="2184380"/>
            <a:ext cx="2071688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978649" y="2041505"/>
            <a:ext cx="2000250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71962" y="640080"/>
            <a:ext cx="69883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 Участие 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граждан в бюджетном процессе</a:t>
            </a:r>
          </a:p>
        </p:txBody>
      </p:sp>
      <p:pic>
        <p:nvPicPr>
          <p:cNvPr id="29" name="Рисунок 28" descr="Ак-ДовуракГО-ПП_01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27" y="146649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8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78302" y="0"/>
            <a:ext cx="9808234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0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9693" y="1417638"/>
            <a:ext cx="81441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Доходы бюджета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это безвозмездные и безвозвратные поступления денежных средств в бюджет.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545455" y="4729163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58899" y="261257"/>
            <a:ext cx="490387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i="1" dirty="0"/>
              <a:t>Доходы   бюджета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403379" y="2831306"/>
            <a:ext cx="8153612" cy="3014588"/>
            <a:chOff x="1663700" y="2713112"/>
            <a:chExt cx="7861300" cy="301458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63700" y="2713112"/>
              <a:ext cx="7861300" cy="301458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4575" y="2941408"/>
              <a:ext cx="3024188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ДОХОДЫ БЮДЖЕТА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176424" y="3821704"/>
              <a:ext cx="2051844" cy="1530800"/>
              <a:chOff x="1802130" y="3759975"/>
              <a:chExt cx="2051844" cy="1530800"/>
            </a:xfrm>
          </p:grpSpPr>
          <p:sp>
            <p:nvSpPr>
              <p:cNvPr id="3" name="Прямоугольная выноска 2"/>
              <p:cNvSpPr/>
              <p:nvPr/>
            </p:nvSpPr>
            <p:spPr>
              <a:xfrm rot="10800000">
                <a:off x="1802130" y="3759975"/>
                <a:ext cx="2051844" cy="1530800"/>
              </a:xfrm>
              <a:prstGeom prst="wedgeRectCallou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08786" y="4169119"/>
                <a:ext cx="165678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latin typeface="Times New Roman" pitchFamily="18" charset="0"/>
                    <a:cs typeface="Times New Roman" pitchFamily="18" charset="0"/>
                  </a:rPr>
                  <a:t>Налоговые доходы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4448095" y="3834766"/>
              <a:ext cx="2060098" cy="1530800"/>
              <a:chOff x="1802130" y="3773038"/>
              <a:chExt cx="2060098" cy="1530800"/>
            </a:xfrm>
          </p:grpSpPr>
          <p:sp>
            <p:nvSpPr>
              <p:cNvPr id="27" name="Прямоугольная выноска 26"/>
              <p:cNvSpPr/>
              <p:nvPr/>
            </p:nvSpPr>
            <p:spPr>
              <a:xfrm rot="10800000">
                <a:off x="1802130" y="3773038"/>
                <a:ext cx="2051844" cy="1530800"/>
              </a:xfrm>
              <a:prstGeom prst="wedgeRectCallou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882745" y="4169119"/>
                <a:ext cx="197948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Неналоговые доходы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6719765" y="3839223"/>
              <a:ext cx="2075644" cy="1530800"/>
              <a:chOff x="1802130" y="3773038"/>
              <a:chExt cx="2075644" cy="1530800"/>
            </a:xfrm>
          </p:grpSpPr>
          <p:sp>
            <p:nvSpPr>
              <p:cNvPr id="31" name="Прямоугольная выноска 30"/>
              <p:cNvSpPr/>
              <p:nvPr/>
            </p:nvSpPr>
            <p:spPr>
              <a:xfrm rot="10800000">
                <a:off x="1802130" y="3773038"/>
                <a:ext cx="2051844" cy="1530800"/>
              </a:xfrm>
              <a:prstGeom prst="wedgeRectCallou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81658" y="4169119"/>
                <a:ext cx="199611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Финансовая помощь</a:t>
                </a:r>
                <a:endParaRPr lang="ru-RU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40" y="2336800"/>
            <a:ext cx="2853311" cy="25527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5" y="131383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22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457864" y="61455"/>
            <a:ext cx="9894498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pic>
        <p:nvPicPr>
          <p:cNvPr id="7" name="Picture 3" descr="ws_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1" y="1435919"/>
            <a:ext cx="11623560" cy="484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3783" y="3918857"/>
            <a:ext cx="1397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БЮДЖЕТ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126" y="2823319"/>
            <a:ext cx="2458528" cy="88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13"/>
              </a:lnSpc>
              <a:tabLst>
                <a:tab pos="317500" algn="l"/>
                <a:tab pos="419100" algn="l"/>
                <a:tab pos="4953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Налог на 	доходы</a:t>
            </a:r>
          </a:p>
          <a:p>
            <a:pPr algn="ctr">
              <a:lnSpc>
                <a:spcPts val="1950"/>
              </a:lnSpc>
              <a:tabLst>
                <a:tab pos="317500" algn="l"/>
                <a:tab pos="419100" algn="l"/>
                <a:tab pos="4953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физических лиц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4323805"/>
            <a:ext cx="2527540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  <a:tabLst>
                <a:tab pos="25400" algn="l"/>
                <a:tab pos="177800" algn="l"/>
                <a:tab pos="419100" algn="l"/>
                <a:tab pos="431800" algn="l"/>
                <a:tab pos="444500" algn="l"/>
                <a:tab pos="774700" algn="l"/>
              </a:tabLst>
              <a:defRPr/>
            </a:pPr>
            <a:r>
              <a:rPr lang="ru-RU" sz="1600" b="1" dirty="0">
                <a:latin typeface="+mj-lt"/>
              </a:rPr>
              <a:t>	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Транспортный</a:t>
            </a:r>
          </a:p>
          <a:p>
            <a:pPr algn="ctr">
              <a:lnSpc>
                <a:spcPts val="1875"/>
              </a:lnSpc>
              <a:tabLst>
                <a:tab pos="25400" algn="l"/>
                <a:tab pos="177800" algn="l"/>
                <a:tab pos="419100" algn="l"/>
                <a:tab pos="431800" algn="l"/>
                <a:tab pos="444500" algn="l"/>
                <a:tab pos="7747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			налог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75074" y="2998163"/>
            <a:ext cx="186114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3"/>
              </a:lnSpc>
              <a:tabLst>
                <a:tab pos="241300" algn="l"/>
                <a:tab pos="1930400" algn="l"/>
                <a:tab pos="2108200" algn="l"/>
                <a:tab pos="2349500" algn="l"/>
                <a:tab pos="23876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Земельный 	налог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73577" y="4201064"/>
            <a:ext cx="263118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8"/>
              </a:lnSpc>
              <a:tabLst>
                <a:tab pos="114300" algn="l"/>
                <a:tab pos="139700" algn="l"/>
                <a:tab pos="863600" algn="l"/>
                <a:tab pos="1701800" algn="l"/>
                <a:tab pos="1752600" algn="l"/>
                <a:tab pos="1943100" algn="l"/>
                <a:tab pos="1993900" algn="l"/>
                <a:tab pos="2197100" algn="l"/>
                <a:tab pos="28702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Налог  на имущество</a:t>
            </a:r>
          </a:p>
          <a:p>
            <a:pPr algn="ctr">
              <a:lnSpc>
                <a:spcPts val="1963"/>
              </a:lnSpc>
              <a:tabLst>
                <a:tab pos="114300" algn="l"/>
                <a:tab pos="139700" algn="l"/>
                <a:tab pos="863600" algn="l"/>
                <a:tab pos="1701800" algn="l"/>
                <a:tab pos="1752600" algn="l"/>
                <a:tab pos="1943100" algn="l"/>
                <a:tab pos="1993900" algn="l"/>
                <a:tab pos="2197100" algn="l"/>
                <a:tab pos="28702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8925" y="1195178"/>
            <a:ext cx="9619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Налоговые </a:t>
            </a:r>
            <a:r>
              <a:rPr lang="ru-RU" sz="2400" b="1" i="1" dirty="0">
                <a:solidFill>
                  <a:srgbClr val="FF0000"/>
                </a:solidFill>
                <a:latin typeface="+mj-lt"/>
              </a:rPr>
              <a:t>доходы </a:t>
            </a:r>
            <a:r>
              <a:rPr lang="ru-RU" sz="2000" b="1" dirty="0">
                <a:latin typeface="+mj-lt"/>
              </a:rPr>
              <a:t>- поступления от уплаты налогов, установленных Налоговым кодексом Российской Федерации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1908" y="1814492"/>
            <a:ext cx="6913562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Налоги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которые платят жители  города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31056" y="352697"/>
            <a:ext cx="384738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 smtClean="0"/>
              <a:t>  Доходы   </a:t>
            </a:r>
            <a:r>
              <a:rPr lang="ru-RU" sz="2800" b="1" dirty="0"/>
              <a:t>бюджета</a:t>
            </a:r>
          </a:p>
        </p:txBody>
      </p:sp>
      <p:pic>
        <p:nvPicPr>
          <p:cNvPr id="21" name="Рисунок 20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66" y="148636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7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51162" y="0"/>
            <a:ext cx="9135374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36656" y="1391402"/>
            <a:ext cx="8424936" cy="13681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68208" y="1679856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96770" y="1535393"/>
            <a:ext cx="77771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FF99FF"/>
                </a:solidFill>
                <a:latin typeface="+mj-lt"/>
              </a:rPr>
              <a:t>Неналоговые доходы 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– поступления от уплаты других платежей и сборов, установленных Законодательством Российской Федерации, а также штрафов за нарушение законодательства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3033" y="5207281"/>
            <a:ext cx="6696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/>
                </a:solidFill>
                <a:latin typeface="+mj-lt"/>
              </a:rPr>
              <a:t>Штрафные санкции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312720" y="3551642"/>
            <a:ext cx="2304256" cy="1728192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84108" y="3622956"/>
            <a:ext cx="216058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Доходы от использования муниципального имущества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и земли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7209264" y="3551642"/>
            <a:ext cx="2304256" cy="1728192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497445" y="4056343"/>
            <a:ext cx="18716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Штрафные санкции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4905008" y="4631762"/>
            <a:ext cx="1872208" cy="151216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265420" y="5135843"/>
            <a:ext cx="1152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Другие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465195" y="2903818"/>
            <a:ext cx="719138" cy="6477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713345" y="2830793"/>
            <a:ext cx="647700" cy="7207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841683" y="3119718"/>
            <a:ext cx="0" cy="1511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360847" y="274320"/>
            <a:ext cx="573006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Доходы   </a:t>
            </a:r>
            <a:r>
              <a:rPr lang="ru-RU" sz="2800" b="1" dirty="0">
                <a:solidFill>
                  <a:srgbClr val="FF0000"/>
                </a:solidFill>
              </a:rPr>
              <a:t>бюджета</a:t>
            </a:r>
          </a:p>
        </p:txBody>
      </p:sp>
      <p:pic>
        <p:nvPicPr>
          <p:cNvPr id="26" name="Рисунок 25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43" y="148637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10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483743" y="0"/>
            <a:ext cx="9816862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01924" y="5951008"/>
            <a:ext cx="7620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7FAEE7-137C-4C7E-A311-6D16282127FF}" type="slidenum">
              <a:rPr lang="ru-RU" altLang="ru-RU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2130" y="1439333"/>
            <a:ext cx="137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226" y="4649638"/>
            <a:ext cx="1761629" cy="111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9181" y="1422080"/>
            <a:ext cx="161988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07" y="3140015"/>
            <a:ext cx="2727560" cy="138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820" y="1439333"/>
            <a:ext cx="186330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5556" y="2510287"/>
            <a:ext cx="2415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Общегосударственные вопросы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1170" y="2518833"/>
            <a:ext cx="28467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безопасность и правоохранительная деятельность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865" y="1439333"/>
            <a:ext cx="187413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52587" y="2518833"/>
            <a:ext cx="201771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Жилищно-коммунальное хозяйство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6462" y="2518833"/>
            <a:ext cx="17287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экономика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314" y="3176748"/>
            <a:ext cx="181154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42205" y="4319058"/>
            <a:ext cx="1751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Образование 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072" y="3023658"/>
            <a:ext cx="212209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12347" y="4247621"/>
            <a:ext cx="2329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Здравоохранение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313" y="4752446"/>
            <a:ext cx="1802921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83411" y="5760508"/>
            <a:ext cx="2009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Культура и кинематография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88537" y="5760508"/>
            <a:ext cx="1944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Социальная политика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49" y="4752446"/>
            <a:ext cx="17478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009712" y="5760508"/>
            <a:ext cx="24114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Обслуживание муниципального долга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2445" y="5760508"/>
            <a:ext cx="2031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Физическая культура и спорт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5488762" y="4392083"/>
            <a:ext cx="647700" cy="2159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073087" y="3528483"/>
            <a:ext cx="215900" cy="5746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4120337" y="3455458"/>
            <a:ext cx="215900" cy="6477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5417324" y="3023658"/>
            <a:ext cx="647700" cy="21590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7" name="Picture 3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204" y="4589253"/>
            <a:ext cx="2061713" cy="116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2743199" y="287383"/>
            <a:ext cx="409754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 smtClean="0"/>
              <a:t>Расходы   </a:t>
            </a:r>
            <a:r>
              <a:rPr lang="ru-RU" sz="2800" b="1" dirty="0"/>
              <a:t>бюджета</a:t>
            </a:r>
          </a:p>
        </p:txBody>
      </p:sp>
      <p:pic>
        <p:nvPicPr>
          <p:cNvPr id="39" name="Рисунок 38" descr="Ак-ДовуракГО-ПП_01"/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98" y="165889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0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902"/>
            <a:ext cx="12192000" cy="4900201"/>
          </a:xfrm>
          <a:prstGeom prst="rect">
            <a:avLst/>
          </a:prstGeom>
        </p:spPr>
      </p:pic>
      <p:grpSp>
        <p:nvGrpSpPr>
          <p:cNvPr id="4" name="Группа 13"/>
          <p:cNvGrpSpPr/>
          <p:nvPr/>
        </p:nvGrpSpPr>
        <p:grpSpPr>
          <a:xfrm>
            <a:off x="2915728" y="0"/>
            <a:ext cx="835037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056859" y="36493"/>
              <a:ext cx="366356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  <a:p>
              <a:pPr algn="r"/>
              <a:r>
                <a:rPr lang="ru-RU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дминистрации города Ак-Довурак</a:t>
              </a:r>
              <a:endParaRPr lang="ru-RU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388" y="1053872"/>
            <a:ext cx="102826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города Ак-Довурак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6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0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0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58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492371" y="181154"/>
            <a:ext cx="10317192" cy="1224951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9287" y="4523242"/>
            <a:ext cx="15843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9287" y="1645920"/>
            <a:ext cx="8353425" cy="186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301456571"/>
              </p:ext>
            </p:extLst>
          </p:nvPr>
        </p:nvGraphicFramePr>
        <p:xfrm>
          <a:off x="1181819" y="1828800"/>
          <a:ext cx="5331124" cy="199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705291758"/>
              </p:ext>
            </p:extLst>
          </p:nvPr>
        </p:nvGraphicFramePr>
        <p:xfrm>
          <a:off x="1919535" y="3960598"/>
          <a:ext cx="4499992" cy="229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1086760775"/>
              </p:ext>
            </p:extLst>
          </p:nvPr>
        </p:nvGraphicFramePr>
        <p:xfrm>
          <a:off x="6688006" y="3977770"/>
          <a:ext cx="3816424" cy="223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8355" y="1414731"/>
            <a:ext cx="5158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Численность населения города (чел)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95887" y="163902"/>
            <a:ext cx="634041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</a:t>
            </a:r>
          </a:p>
          <a:p>
            <a:pPr algn="ctr">
              <a:lnSpc>
                <a:spcPts val="2663"/>
              </a:lnSpc>
            </a:pPr>
            <a:r>
              <a:rPr lang="ru-RU" sz="2800" b="1" dirty="0" smtClean="0"/>
              <a:t>социально- экономические показатели г.Ак-Довурак</a:t>
            </a:r>
            <a:endParaRPr lang="ru-RU" sz="2800" b="1" dirty="0"/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18558252"/>
              </p:ext>
            </p:extLst>
          </p:nvPr>
        </p:nvGraphicFramePr>
        <p:xfrm>
          <a:off x="6719977" y="1500995"/>
          <a:ext cx="4416725" cy="232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Рисунок 18" descr="Ак-ДовуракГО-ПП_01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1" y="267419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91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940943" y="0"/>
            <a:ext cx="9204384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6550" y="378823"/>
            <a:ext cx="355605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характеристики</a:t>
            </a:r>
            <a:endParaRPr lang="ru-RU" sz="2800" b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272477462"/>
              </p:ext>
            </p:extLst>
          </p:nvPr>
        </p:nvGraphicFramePr>
        <p:xfrm>
          <a:off x="515668" y="1479979"/>
          <a:ext cx="10464801" cy="498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1" y="140009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50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992701" y="0"/>
            <a:ext cx="9782355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4262924925"/>
              </p:ext>
            </p:extLst>
          </p:nvPr>
        </p:nvGraphicFramePr>
        <p:xfrm>
          <a:off x="1155700" y="1358899"/>
          <a:ext cx="10261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65230" y="383999"/>
            <a:ext cx="498015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   Структура доходов бюджета</a:t>
            </a:r>
            <a:endParaRPr lang="ru-RU" sz="2800" b="1" dirty="0"/>
          </a:p>
        </p:txBody>
      </p:sp>
      <p:pic>
        <p:nvPicPr>
          <p:cNvPr id="11" name="Рисунок 10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21" y="146649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32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552755" y="250166"/>
            <a:ext cx="10170544" cy="969034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870985649"/>
              </p:ext>
            </p:extLst>
          </p:nvPr>
        </p:nvGraphicFramePr>
        <p:xfrm>
          <a:off x="332154" y="1222631"/>
          <a:ext cx="105222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899" y="248194"/>
            <a:ext cx="8199169" cy="79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                   Структура собственных</a:t>
            </a:r>
          </a:p>
          <a:p>
            <a:pPr>
              <a:lnSpc>
                <a:spcPts val="2663"/>
              </a:lnSpc>
            </a:pPr>
            <a:r>
              <a:rPr lang="ru-RU" sz="2800" b="1" dirty="0" smtClean="0"/>
              <a:t>                       доходов бюджета</a:t>
            </a:r>
            <a:endParaRPr lang="ru-RU" sz="2800" b="1" dirty="0"/>
          </a:p>
        </p:txBody>
      </p:sp>
      <p:pic>
        <p:nvPicPr>
          <p:cNvPr id="11" name="Рисунок 10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650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21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10882" y="0"/>
            <a:ext cx="10679503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47990" y="1269696"/>
            <a:ext cx="10296020" cy="5468831"/>
            <a:chOff x="947990" y="1269696"/>
            <a:chExt cx="10296020" cy="54688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75560" y="1269696"/>
              <a:ext cx="8668450" cy="1897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b="1" i="1" baseline="-25000" dirty="0">
                  <a:solidFill>
                    <a:srgbClr val="FF0000"/>
                  </a:solidFill>
                  <a:latin typeface="Comic Sans MS" pitchFamily="66" charset="0"/>
                </a:rPr>
                <a:t>Перед вами информационный материал - </a:t>
              </a:r>
              <a:r>
                <a:rPr lang="ru-RU" sz="4400" b="1" i="1" baseline="-25000" dirty="0">
                  <a:solidFill>
                    <a:srgbClr val="0033CC"/>
                  </a:solidFill>
                  <a:latin typeface="Comic Sans MS" pitchFamily="66" charset="0"/>
                </a:rPr>
                <a:t>«Бюджет для граждан», </a:t>
              </a:r>
              <a:r>
                <a:rPr lang="ru-RU" sz="4400" b="1" i="1" baseline="-25000" dirty="0">
                  <a:solidFill>
                    <a:srgbClr val="FF0000"/>
                  </a:solidFill>
                  <a:latin typeface="Comic Sans MS" pitchFamily="66" charset="0"/>
                </a:rPr>
                <a:t>который познакомит Вас с основными параметрами </a:t>
              </a:r>
              <a:r>
                <a:rPr lang="ru-RU" sz="4400" b="1" i="1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бюджета </a:t>
              </a:r>
              <a:r>
                <a:rPr lang="ru-RU" sz="4400" b="1" i="1" baseline="-25000" dirty="0">
                  <a:solidFill>
                    <a:srgbClr val="FF0000"/>
                  </a:solidFill>
                  <a:latin typeface="Comic Sans MS" pitchFamily="66" charset="0"/>
                </a:rPr>
                <a:t>на </a:t>
              </a:r>
              <a:r>
                <a:rPr lang="ru-RU" sz="4400" b="1" i="1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2021 </a:t>
              </a:r>
              <a:r>
                <a:rPr lang="ru-RU" sz="4400" b="1" i="1" baseline="-25000" dirty="0">
                  <a:solidFill>
                    <a:srgbClr val="FF0000"/>
                  </a:solidFill>
                  <a:latin typeface="Comic Sans MS" pitchFamily="66" charset="0"/>
                </a:rPr>
                <a:t>- </a:t>
              </a:r>
              <a:r>
                <a:rPr lang="ru-RU" sz="4400" b="1" i="1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2023 </a:t>
              </a:r>
              <a:r>
                <a:rPr lang="ru-RU" sz="4400" b="1" i="1" baseline="-25000" dirty="0">
                  <a:solidFill>
                    <a:srgbClr val="FF0000"/>
                  </a:solidFill>
                  <a:latin typeface="Comic Sans MS" pitchFamily="66" charset="0"/>
                </a:rPr>
                <a:t>годы</a:t>
              </a:r>
              <a:r>
                <a:rPr lang="ru-RU" sz="4400" b="1" i="1" baseline="-25000" dirty="0" smtClean="0">
                  <a:solidFill>
                    <a:srgbClr val="FF0000"/>
                  </a:solidFill>
                  <a:latin typeface="Comic Sans MS" pitchFamily="66" charset="0"/>
                </a:rPr>
                <a:t>.</a:t>
              </a:r>
              <a:endParaRPr lang="ru-RU" sz="4400" b="1" i="1" baseline="-25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40" y="1569720"/>
              <a:ext cx="1264331" cy="1597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47990" y="3034949"/>
              <a:ext cx="10296020" cy="3703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b="1" i="1" baseline="-25000" dirty="0">
                  <a:solidFill>
                    <a:srgbClr val="0033CC"/>
                  </a:solidFill>
                  <a:latin typeface="Calibri" panose="020F0502020204030204" pitchFamily="34" charset="0"/>
                </a:rPr>
                <a:t>Представленная в доступной и понятной форме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</a:t>
              </a:r>
              <a:r>
                <a:rPr lang="ru-RU" sz="4400" b="1" i="1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города Ак-Довурак Республики </a:t>
              </a:r>
              <a:r>
                <a:rPr lang="ru-RU" sz="4400" b="1" i="1" baseline="-25000" dirty="0">
                  <a:solidFill>
                    <a:srgbClr val="0033CC"/>
                  </a:solidFill>
                  <a:latin typeface="Calibri" panose="020F0502020204030204" pitchFamily="34" charset="0"/>
                </a:rPr>
                <a:t>Тыва</a:t>
              </a:r>
              <a:r>
                <a:rPr lang="ru-RU" sz="4400" b="1" i="1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.</a:t>
              </a:r>
            </a:p>
            <a:p>
              <a:pPr algn="r"/>
              <a:r>
                <a:rPr lang="ru-RU" sz="4400" b="1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Председатель Администрации города</a:t>
              </a:r>
            </a:p>
            <a:p>
              <a:pPr algn="r"/>
              <a:r>
                <a:rPr lang="ru-RU" sz="4400" b="1" baseline="-25000" dirty="0" smtClean="0">
                  <a:solidFill>
                    <a:srgbClr val="0033CC"/>
                  </a:solidFill>
                  <a:latin typeface="Calibri" panose="020F0502020204030204" pitchFamily="34" charset="0"/>
                </a:rPr>
                <a:t>Ш.А. Ооржак</a:t>
              </a:r>
              <a:endParaRPr lang="ru-RU" sz="4400" b="1" baseline="-25000" dirty="0">
                <a:solidFill>
                  <a:srgbClr val="0033CC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1" name="Рисунок 10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45" y="0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00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328468" y="0"/>
            <a:ext cx="10067026" cy="1219200"/>
            <a:chOff x="491289" y="0"/>
            <a:chExt cx="11700711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491289" y="0"/>
              <a:ext cx="11700711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298468751"/>
              </p:ext>
            </p:extLst>
          </p:nvPr>
        </p:nvGraphicFramePr>
        <p:xfrm>
          <a:off x="395536" y="1340768"/>
          <a:ext cx="102597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91442" y="287383"/>
            <a:ext cx="41665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    Структура финансовой помощи</a:t>
            </a:r>
            <a:endParaRPr lang="ru-RU" sz="2800" b="1" dirty="0"/>
          </a:p>
        </p:txBody>
      </p:sp>
      <p:pic>
        <p:nvPicPr>
          <p:cNvPr id="11" name="Рисунок 10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62" y="0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16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509623" y="0"/>
            <a:ext cx="1039483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graphicFrame>
        <p:nvGraphicFramePr>
          <p:cNvPr id="7" name="Group 63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97400083"/>
              </p:ext>
            </p:extLst>
          </p:nvPr>
        </p:nvGraphicFramePr>
        <p:xfrm>
          <a:off x="1152395" y="1070833"/>
          <a:ext cx="9585275" cy="5328263"/>
        </p:xfrm>
        <a:graphic>
          <a:graphicData uri="http://schemas.openxmlformats.org/drawingml/2006/table">
            <a:tbl>
              <a:tblPr/>
              <a:tblGrid>
                <a:gridCol w="486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1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78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40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7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77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299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ВСЕГО: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794219,6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628435,3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609320,1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606550,1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27680,2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33525,4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33339,3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37575,8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44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45343,3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9130,1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390172,7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377570,4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357609,8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351677,4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27806,0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31832,1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33322,0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30822,0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282987,8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155974,1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155909,8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157138,0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544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17653" y="222069"/>
            <a:ext cx="367485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    Структура расходов</a:t>
            </a:r>
            <a:endParaRPr lang="ru-RU" sz="2800" b="1" dirty="0"/>
          </a:p>
        </p:txBody>
      </p:sp>
      <p:pic>
        <p:nvPicPr>
          <p:cNvPr id="11" name="Рисунок 10" descr="Ак-ДовуракГО-ПП_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50" y="0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00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293962" y="0"/>
            <a:ext cx="10325819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5707416"/>
              </p:ext>
            </p:extLst>
          </p:nvPr>
        </p:nvGraphicFramePr>
        <p:xfrm>
          <a:off x="755225" y="1332410"/>
          <a:ext cx="10545379" cy="497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83">
                  <a:extLst>
                    <a:ext uri="{9D8B030D-6E8A-4147-A177-3AD203B41FA5}">
                      <a16:colId xmlns="" xmlns:a16="http://schemas.microsoft.com/office/drawing/2014/main" val="2522469565"/>
                    </a:ext>
                  </a:extLst>
                </a:gridCol>
                <a:gridCol w="8143335">
                  <a:extLst>
                    <a:ext uri="{9D8B030D-6E8A-4147-A177-3AD203B41FA5}">
                      <a16:colId xmlns="" xmlns:a16="http://schemas.microsoft.com/office/drawing/2014/main" val="3795350297"/>
                    </a:ext>
                  </a:extLst>
                </a:gridCol>
                <a:gridCol w="1587261">
                  <a:extLst>
                    <a:ext uri="{9D8B030D-6E8A-4147-A177-3AD203B41FA5}">
                      <a16:colId xmlns="" xmlns:a16="http://schemas.microsoft.com/office/drawing/2014/main" val="115158495"/>
                    </a:ext>
                  </a:extLst>
                </a:gridCol>
              </a:tblGrid>
              <a:tr h="598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на 2021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5278658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</a:t>
                      </a:r>
                      <a:r>
                        <a:rPr lang="ru-RU" baseline="0" dirty="0" smtClean="0"/>
                        <a:t> образования и воспитания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372966,6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5325160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Сохранение</a:t>
                      </a:r>
                      <a:r>
                        <a:rPr lang="ru-RU" baseline="0" dirty="0" smtClean="0"/>
                        <a:t> здоровья и формирование здорового образа жизни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21487,5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3114688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культуры, искусства и туризма в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39119,1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5559901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</a:t>
                      </a:r>
                      <a:r>
                        <a:rPr lang="ru-RU" baseline="0" dirty="0" smtClean="0"/>
                        <a:t> поддержка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137909,8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1630567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условий для устойчивого</a:t>
                      </a:r>
                      <a:r>
                        <a:rPr lang="ru-RU" baseline="0" dirty="0" smtClean="0"/>
                        <a:t> экономического развития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4919,9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1079380"/>
                  </a:ext>
                </a:extLst>
              </a:tr>
              <a:tr h="9592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населения и территорий от чрезвычайных ситуаций, обеспечения</a:t>
                      </a:r>
                      <a:r>
                        <a:rPr lang="ru-RU" baseline="0" dirty="0" smtClean="0"/>
                        <a:t> пожарной безопасности и безопасности людей на водных объектах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1663,3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7845369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Муниципальное хозяйство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8483,0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5243881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</a:t>
                      </a:r>
                      <a:r>
                        <a:rPr lang="ru-RU" baseline="0" dirty="0" smtClean="0"/>
                        <a:t> общественного порядка и противодействию преступности на территории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1690,0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059664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13472" y="378823"/>
            <a:ext cx="570206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 smtClean="0"/>
              <a:t>    Муниципальные программы</a:t>
            </a:r>
            <a:endParaRPr lang="ru-RU" sz="2800" b="1" dirty="0"/>
          </a:p>
        </p:txBody>
      </p:sp>
      <p:pic>
        <p:nvPicPr>
          <p:cNvPr id="11" name="Рисунок 10" descr="Ак-ДовуракГО-ПП_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0" y="140011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5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578634" y="0"/>
            <a:ext cx="10187797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81223" y="378823"/>
            <a:ext cx="4303348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i="1" dirty="0" smtClean="0"/>
              <a:t>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8733537"/>
              </p:ext>
            </p:extLst>
          </p:nvPr>
        </p:nvGraphicFramePr>
        <p:xfrm>
          <a:off x="600892" y="1319524"/>
          <a:ext cx="10651310" cy="5112939"/>
        </p:xfrm>
        <a:graphic>
          <a:graphicData uri="http://schemas.openxmlformats.org/drawingml/2006/table">
            <a:tbl>
              <a:tblPr/>
              <a:tblGrid>
                <a:gridCol w="389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59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0716"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endParaRPr lang="ru" sz="1100" b="1" dirty="0" smtClean="0">
                        <a:latin typeface="Verdana"/>
                      </a:endParaRP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Публичные </a:t>
                      </a:r>
                      <a:r>
                        <a:rPr lang="ru" sz="14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слушания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Бюджете городского округа город Ак-Довурак Республики Тыва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и плановый 2021-2022 годов 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735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Когда проводятся публичные слушания по проекту </a:t>
                      </a: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В период со дня внесения в </a:t>
                      </a: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Хурал представителей г. Ак-Довурак </a:t>
                      </a: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проекта закона о </a:t>
                      </a: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бюджете до </a:t>
                      </a: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дня его рассмотрения </a:t>
                      </a: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Хуралом в </a:t>
                      </a: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первом чтении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7714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Как информируются граждане о проведении публичных слушаний?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На официальном сайте </a:t>
                      </a: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Администрации г. Ак-Довурак </a:t>
                      </a:r>
                      <a:r>
                        <a:rPr lang="en-US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100" b="1" i="1" dirty="0" smtClean="0">
                          <a:solidFill>
                            <a:srgbClr val="09498C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https://akdovurak.rtyva.ru</a:t>
                      </a:r>
                      <a:r>
                        <a:rPr lang="en-US" sz="1100" b="1" i="1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)</a:t>
                      </a:r>
                      <a:r>
                        <a:rPr lang="en-US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сети Интернет размешаются объявления о проведении публичных слушаний, а также население извещается через </a:t>
                      </a: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СМИ.</a:t>
                      </a:r>
                      <a:endParaRPr lang="ru" sz="11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428">
                <a:tc>
                  <a:txBody>
                    <a:bodyPr/>
                    <a:lstStyle/>
                    <a:p>
                      <a:pPr indent="0" algn="ctr">
                        <a:lnSpc>
                          <a:spcPts val="936"/>
                        </a:lnSpc>
                      </a:pP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Кто может принять участие в публичных слушаниях?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Публичные слушания носят открытый характер. Принять участие может любой желающий. Не позднее чем за два дня до проведения публичных слушаний </a:t>
                      </a: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Хурал представителей направляется </a:t>
                      </a: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список лиц.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9211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Кто может выступить на публичных слушаниях (высказать мнение, рекомендации, предложения)?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Участники публичных слушаний. Запись на выступление осуществляется при регистрации участников публичных слушаний перед началом публичных слушаний, либо путем направления заявки в письменном виде секретарю заседания. И возможно заявление о желании задать вопрос путем поднятия руки по завершению доклада.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9369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Результат публичных слушаний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После заключительного выступления председательствующий подводит итоги публичных слушаний, содержащих оценку положений проекта и анализ поступивших предложений и замечаний. А также, на публичных слушаниях ведется протокол, подписываемый председательствующим.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5766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Где можно получить дополнительную информацию о публичных слушаниях по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бюджету</a:t>
                      </a: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Хурал</a:t>
                      </a:r>
                      <a:r>
                        <a:rPr lang="ru" sz="11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представителей городского округа г.Ак-Довурак.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Тел.8 (39422) 2-11-36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 администрации г.</a:t>
                      </a:r>
                      <a:r>
                        <a:rPr lang="ru" sz="11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Ак-Довурак</a:t>
                      </a: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Тел</a:t>
                      </a:r>
                      <a:r>
                        <a:rPr lang="ru" sz="1100" b="1" i="1" dirty="0">
                          <a:latin typeface="Times New Roman" pitchFamily="18" charset="0"/>
                          <a:cs typeface="Times New Roman" pitchFamily="18" charset="0"/>
                        </a:rPr>
                        <a:t>. 8 (</a:t>
                      </a:r>
                      <a:r>
                        <a:rPr lang="ru" sz="11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39422)2-13-66</a:t>
                      </a:r>
                      <a:endParaRPr lang="ru" sz="11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Рисунок 11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07" y="0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55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052423" y="0"/>
            <a:ext cx="9989388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1548568"/>
            <a:ext cx="9842500" cy="223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dirty="0">
                <a:latin typeface="Times New Roman" pitchFamily="18" charset="0"/>
                <a:cs typeface="Times New Roman" pitchFamily="18" charset="0"/>
              </a:rPr>
              <a:t>Брошюра подготовлена на основании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Решения Хурала представителей г.Ак-Довурак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 Бюджете городского округа город Ак-Довурак Республики Тыва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плановый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2022-2023 годов»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spcAft>
                <a:spcPts val="1470"/>
              </a:spcAft>
            </a:pP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подготовлены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финансовым управлением г. Ак-Довурак.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Использованы фотографии, размещенные на официальных информационных сайтах Республики Тыва.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0" y="4002946"/>
            <a:ext cx="5168900" cy="11243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72"/>
              </a:lnSpc>
              <a:spcBef>
                <a:spcPts val="1470"/>
              </a:spcBef>
            </a:pPr>
            <a:r>
              <a:rPr lang="ru" sz="2000" b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" sz="2000" b="1" dirty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indent="0" algn="ctr">
              <a:lnSpc>
                <a:spcPts val="1872"/>
              </a:lnSpc>
            </a:pP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pPr indent="0" algn="ctr">
              <a:lnSpc>
                <a:spcPts val="1872"/>
              </a:lnSpc>
            </a:pPr>
            <a:r>
              <a:rPr lang="ru" sz="2000" b="1" dirty="0" smtClean="0">
                <a:latin typeface="Times New Roman" pitchFamily="18" charset="0"/>
                <a:cs typeface="Times New Roman" pitchFamily="18" charset="0"/>
              </a:rPr>
              <a:t>Сарыглар А. А.</a:t>
            </a:r>
            <a:endParaRPr lang="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75000" y="5127251"/>
            <a:ext cx="5041900" cy="7147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48"/>
              </a:lnSpc>
              <a:spcBef>
                <a:spcPts val="1890"/>
              </a:spcBef>
            </a:pPr>
            <a:r>
              <a:rPr lang="ru" sz="2000" b="1" dirty="0">
                <a:latin typeface="Times New Roman" pitchFamily="18" charset="0"/>
                <a:cs typeface="Times New Roman" pitchFamily="18" charset="0"/>
              </a:rPr>
              <a:t>Над брошюрой работали</a:t>
            </a:r>
          </a:p>
          <a:p>
            <a:pPr indent="0" algn="ctr">
              <a:lnSpc>
                <a:spcPts val="1848"/>
              </a:lnSpc>
            </a:pPr>
            <a:r>
              <a:rPr lang="ru" sz="2000" dirty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финансового управления</a:t>
            </a:r>
          </a:p>
          <a:p>
            <a:pPr indent="0" algn="ctr">
              <a:lnSpc>
                <a:spcPts val="1848"/>
              </a:lnSpc>
            </a:pP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администрации г. Ак-Довруак</a:t>
            </a:r>
            <a:endParaRPr lang="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Ак-ДовуракГО-ПП_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05" y="0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7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10883" y="0"/>
            <a:ext cx="10377578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9430" y="1255693"/>
            <a:ext cx="1133729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/>
            <a:endParaRPr lang="ru" b="1" dirty="0" smtClean="0">
              <a:solidFill>
                <a:srgbClr val="C00000"/>
              </a:solidFill>
              <a:latin typeface="Verdana"/>
            </a:endParaRPr>
          </a:p>
          <a:p>
            <a:pPr indent="0" algn="just"/>
            <a:r>
              <a:rPr lang="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 на безвозвратной и безвозмездной основе в виде дотаций, субсидий, субвенций из других бюджетов бюджетной системы Российской Федерации, а также перечисления от физических и юридических </a:t>
            </a:r>
            <a:r>
              <a:rPr lang="ru" sz="2000" dirty="0" smtClean="0"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 indent="0" algn="just"/>
            <a:r>
              <a:rPr lang="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/>
            <a:r>
              <a:rPr lang="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ассигнования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</a:t>
            </a:r>
          </a:p>
          <a:p>
            <a:pPr indent="0" algn="just"/>
            <a:r>
              <a:rPr lang="ru" sz="2000" dirty="0">
                <a:latin typeface="Times New Roman" pitchFamily="18" charset="0"/>
                <a:cs typeface="Times New Roman" pitchFamily="18" charset="0"/>
              </a:rPr>
              <a:t>соответствующем финансовом году для исполнения бюджетных обязательств</a:t>
            </a:r>
          </a:p>
          <a:p>
            <a:pPr indent="0" algn="just"/>
            <a:r>
              <a:rPr lang="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обязательства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— расходные обязательства, подлежащие исполнению в</a:t>
            </a:r>
          </a:p>
          <a:p>
            <a:pPr indent="0" algn="just"/>
            <a:r>
              <a:rPr lang="ru" sz="2000" dirty="0">
                <a:latin typeface="Times New Roman" pitchFamily="18" charset="0"/>
                <a:cs typeface="Times New Roman" pitchFamily="18" charset="0"/>
              </a:rPr>
              <a:t>соответствующем финансовом году</a:t>
            </a:r>
          </a:p>
          <a:p>
            <a:pPr indent="0" algn="just"/>
            <a:r>
              <a:rPr lang="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</a:p>
          <a:p>
            <a:pPr indent="0" algn="just"/>
            <a:r>
              <a:rPr lang="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indent="0" algn="just"/>
            <a:r>
              <a:rPr lang="ru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" sz="2000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336430"/>
            <a:ext cx="50246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</a:p>
        </p:txBody>
      </p:sp>
      <p:pic>
        <p:nvPicPr>
          <p:cNvPr id="11" name="Рисунок 10" descr="Ак-ДовуракГО-ПП_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9" y="181155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35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888521" y="0"/>
            <a:ext cx="10498348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248194"/>
            <a:ext cx="5067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392" y="1284502"/>
            <a:ext cx="10643616" cy="4654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endParaRPr lang="ru" sz="2000" dirty="0" smtClean="0">
              <a:solidFill>
                <a:srgbClr val="C00000"/>
              </a:solidFill>
              <a:latin typeface="Verdana"/>
            </a:endParaRPr>
          </a:p>
          <a:p>
            <a:pPr indent="0"/>
            <a:r>
              <a:rPr lang="ru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" sz="2200" dirty="0">
                <a:latin typeface="Times New Roman" pitchFamily="18" charset="0"/>
                <a:cs typeface="Times New Roman" pitchFamily="18" charset="0"/>
              </a:rPr>
              <a:t>- доходы от предусмотренных законодательством </a:t>
            </a:r>
            <a:endParaRPr lang="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0"/>
            <a:r>
              <a:rPr lang="ru" sz="2200" dirty="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" sz="2200" dirty="0">
                <a:latin typeface="Times New Roman" pitchFamily="18" charset="0"/>
                <a:cs typeface="Times New Roman" pitchFamily="18" charset="0"/>
              </a:rPr>
              <a:t>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</a:p>
          <a:p>
            <a:pPr indent="0"/>
            <a:r>
              <a:rPr lang="ru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" sz="2200" dirty="0">
                <a:latin typeface="Times New Roman" pitchFamily="18" charset="0"/>
                <a:cs typeface="Times New Roman" pitchFamily="18" charset="0"/>
              </a:rPr>
              <a:t>- платежи которые классифицируются по характеру их поступления в бюджет и включают в себя возмездные операции от прямого предоставления государством разных видов услуг, а также некоторые безвозмездные платежи в виде штрафов или иных санкций за нарушение законодательства</a:t>
            </a:r>
          </a:p>
          <a:p>
            <a:pPr indent="0"/>
            <a:r>
              <a:rPr lang="ru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200" dirty="0">
                <a:latin typeface="Times New Roman" pitchFamily="18" charset="0"/>
                <a:cs typeface="Times New Roman" pitchFamily="18" charset="0"/>
              </a:rPr>
              <a:t>- предоставляются на финансирование «переданных» другим публичноправовым образованиям полномочий</a:t>
            </a:r>
          </a:p>
          <a:p>
            <a:pPr indent="0"/>
            <a:r>
              <a:rPr lang="ru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200" dirty="0">
                <a:latin typeface="Times New Roman" pitchFamily="18" charset="0"/>
                <a:cs typeface="Times New Roman" pitchFamily="18" charset="0"/>
              </a:rPr>
              <a:t>- предоставляются на условиях долевого софинансирования расходов других бюджетов</a:t>
            </a:r>
          </a:p>
          <a:p>
            <a:pPr indent="0"/>
            <a:r>
              <a:rPr lang="ru" sz="2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" sz="2200" dirty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</a:p>
        </p:txBody>
      </p:sp>
      <p:pic>
        <p:nvPicPr>
          <p:cNvPr id="15" name="Рисунок 14" descr="Ак-ДовуракГО-ПП_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4" y="122758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65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07366" y="0"/>
            <a:ext cx="10791645" cy="1359933"/>
            <a:chOff x="0" y="0"/>
            <a:chExt cx="12192000" cy="1359933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67543" y="1"/>
              <a:ext cx="10332720" cy="13599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Финансовое управление</a:t>
              </a:r>
            </a:p>
            <a:p>
              <a:pPr algn="ctr"/>
              <a:r>
                <a:rPr lang="ru-RU" sz="4000" b="1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а</a:t>
              </a:r>
              <a:r>
                <a:rPr lang="ru-RU" sz="4000" b="1" cap="none" spc="0" dirty="0" smtClean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дминистрации города Ак-Довурак</a:t>
              </a:r>
              <a:endParaRPr lang="ru-RU" sz="4000" b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40" y="1371599"/>
            <a:ext cx="3203460" cy="280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33700" y="1282065"/>
            <a:ext cx="85583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Разработчиком презентации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администрации города Ак-Довурак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–функциональный  орган  администрации  города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Ак-Довурак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управления: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Составление проекта бюджета на очередной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финансовый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исполнения бюджета;</a:t>
            </a:r>
          </a:p>
          <a:p>
            <a:pPr eaLnBrk="1" hangingPunct="1"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Осуществление финансового контроля за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исполнением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9035641"/>
              </p:ext>
            </p:extLst>
          </p:nvPr>
        </p:nvGraphicFramePr>
        <p:xfrm>
          <a:off x="215660" y="4358194"/>
          <a:ext cx="8172805" cy="195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3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Начальник управления	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Сарыглар Алдынай Андреевна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 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668051, г. Ак-Довурак, ул. Комсомольская, дом 3-а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 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 (394-33) 2-14-80; 2-13-66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Электронный адрес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fu_ak-dovurak@mail.ru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275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9-00</a:t>
                      </a:r>
                      <a:r>
                        <a:rPr kumimoji="0" lang="en-US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</a:t>
                      </a:r>
                      <a:r>
                        <a:rPr kumimoji="0" lang="en-US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18-00. Перерыв с 12-00 до 13-00</a:t>
                      </a:r>
                    </a:p>
                    <a:p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Выходные дни – Суббота, Воскресенье	</a:t>
                      </a:r>
                    </a:p>
                    <a:p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Рисунок 10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56" y="129397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6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646981" y="0"/>
            <a:ext cx="10921042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079663" y="1790320"/>
            <a:ext cx="8640762" cy="4425570"/>
            <a:chOff x="3079663" y="1790320"/>
            <a:chExt cx="8640762" cy="442557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079663" y="1790320"/>
              <a:ext cx="8640762" cy="4392613"/>
              <a:chOff x="179388" y="2349500"/>
              <a:chExt cx="8640762" cy="4392613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6929454" y="5661025"/>
                <a:ext cx="1819259" cy="1081088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179388" y="2349500"/>
                <a:ext cx="8640762" cy="4031828"/>
                <a:chOff x="179388" y="2349500"/>
                <a:chExt cx="8640762" cy="4031828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251520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1547664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2843808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9388" y="5445125"/>
                  <a:ext cx="1187450" cy="73818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FFC000"/>
                      </a:solidFill>
                      <a:latin typeface="+mj-lt"/>
                    </a:rPr>
                    <a:t>Бюджеты городских округов</a:t>
                  </a:r>
                </a:p>
              </p:txBody>
            </p: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5400000">
                  <a:off x="5072856" y="4856957"/>
                  <a:ext cx="3000375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6572250" y="6202363"/>
                  <a:ext cx="357188" cy="1555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Группа 1"/>
                <p:cNvGrpSpPr/>
                <p:nvPr/>
              </p:nvGrpSpPr>
              <p:grpSpPr>
                <a:xfrm>
                  <a:off x="755650" y="2349500"/>
                  <a:ext cx="8064500" cy="3690938"/>
                  <a:chOff x="755650" y="2349500"/>
                  <a:chExt cx="8064500" cy="3690938"/>
                </a:xfrm>
              </p:grpSpPr>
              <p:sp>
                <p:nvSpPr>
                  <p:cNvPr id="7" name="Блок-схема: магнитный диск 6"/>
                  <p:cNvSpPr/>
                  <p:nvPr/>
                </p:nvSpPr>
                <p:spPr>
                  <a:xfrm>
                    <a:off x="1258888" y="2349500"/>
                    <a:ext cx="1584325" cy="719138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" name="Блок-схема: магнитный диск 7"/>
                  <p:cNvSpPr/>
                  <p:nvPr/>
                </p:nvSpPr>
                <p:spPr>
                  <a:xfrm>
                    <a:off x="1258888" y="3141663"/>
                    <a:ext cx="1584325" cy="792162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1" name="Блок-схема: магнитный диск 10"/>
                  <p:cNvSpPr/>
                  <p:nvPr/>
                </p:nvSpPr>
                <p:spPr>
                  <a:xfrm>
                    <a:off x="1258888" y="4005263"/>
                    <a:ext cx="1584325" cy="863600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187624" y="2492896"/>
                    <a:ext cx="1656184" cy="800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Федеральный бюджет РФ</a:t>
                    </a:r>
                  </a:p>
                  <a:p>
                    <a:pPr algn="ctr">
                      <a:defRPr/>
                    </a:pPr>
                    <a:endParaRPr lang="ru-RU" sz="1400" b="1" dirty="0">
                      <a:solidFill>
                        <a:schemeClr val="bg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331913" y="3172984"/>
                    <a:ext cx="1439862" cy="8309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Бюджеты субъектов РФ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180019" y="4005065"/>
                    <a:ext cx="2018581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Бюджеты муниципальных образований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547813" y="5516563"/>
                    <a:ext cx="1331610" cy="5238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solidFill>
                          <a:srgbClr val="FFC000"/>
                        </a:solidFill>
                        <a:latin typeface="+mj-lt"/>
                      </a:rPr>
                      <a:t>Бюджеты кожуунов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843213" y="5516563"/>
                    <a:ext cx="1261161" cy="5238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solidFill>
                          <a:srgbClr val="FFC000"/>
                        </a:solidFill>
                        <a:latin typeface="+mj-lt"/>
                      </a:rPr>
                      <a:t>Бюджеты поселений</a:t>
                    </a:r>
                  </a:p>
                </p:txBody>
              </p: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755650" y="5013325"/>
                    <a:ext cx="2592388" cy="0"/>
                  </a:xfrm>
                  <a:prstGeom prst="line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 стрелкой 24"/>
                  <p:cNvCxnSpPr>
                    <a:stCxn id="11" idx="3"/>
                  </p:cNvCxnSpPr>
                  <p:nvPr/>
                </p:nvCxnSpPr>
                <p:spPr>
                  <a:xfrm>
                    <a:off x="2051050" y="4868863"/>
                    <a:ext cx="0" cy="360362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>
                    <a:off x="755650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>
                    <a:off x="3348038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2843213" y="3284538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3276600" y="3284538"/>
                    <a:ext cx="0" cy="15128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2843213" y="4797425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>
                    <a:off x="2843213" y="2420938"/>
                    <a:ext cx="720725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>
                    <a:off x="3563938" y="2420938"/>
                    <a:ext cx="0" cy="23764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3276600" y="4797425"/>
                    <a:ext cx="287338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Скругленный прямоугольник 33"/>
                  <p:cNvSpPr/>
                  <p:nvPr/>
                </p:nvSpPr>
                <p:spPr>
                  <a:xfrm>
                    <a:off x="4139952" y="2420888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5" name="Скругленный прямоугольник 34"/>
                  <p:cNvSpPr/>
                  <p:nvPr/>
                </p:nvSpPr>
                <p:spPr>
                  <a:xfrm>
                    <a:off x="4139952" y="3789040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067175" y="2565400"/>
                    <a:ext cx="2089150" cy="58420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bg1"/>
                        </a:solidFill>
                        <a:latin typeface="+mj-lt"/>
                      </a:rPr>
                      <a:t>Консолидированный бюджет РФ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067175" y="3933825"/>
                    <a:ext cx="2089150" cy="58420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bg1"/>
                        </a:solidFill>
                        <a:latin typeface="+mj-lt"/>
                      </a:rPr>
                      <a:t>Консолидированный бюджет  субъекта РФ</a:t>
                    </a:r>
                  </a:p>
                </p:txBody>
              </p:sp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>
                    <a:off x="3276600" y="4292600"/>
                    <a:ext cx="863600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 стрелкой 38"/>
                  <p:cNvCxnSpPr/>
                  <p:nvPr/>
                </p:nvCxnSpPr>
                <p:spPr>
                  <a:xfrm>
                    <a:off x="3563938" y="2924175"/>
                    <a:ext cx="576262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 стрелкой 39"/>
                  <p:cNvCxnSpPr/>
                  <p:nvPr/>
                </p:nvCxnSpPr>
                <p:spPr>
                  <a:xfrm flipV="1">
                    <a:off x="5148263" y="3357563"/>
                    <a:ext cx="0" cy="43180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Скругленный прямоугольник 40"/>
                  <p:cNvSpPr/>
                  <p:nvPr/>
                </p:nvSpPr>
                <p:spPr>
                  <a:xfrm>
                    <a:off x="6347242" y="2428868"/>
                    <a:ext cx="2385609" cy="936625"/>
                  </a:xfrm>
                  <a:prstGeom prst="round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l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2" name="Скругленный прямоугольник 41"/>
                  <p:cNvSpPr/>
                  <p:nvPr/>
                </p:nvSpPr>
                <p:spPr>
                  <a:xfrm>
                    <a:off x="6875463" y="3789363"/>
                    <a:ext cx="1873250" cy="792162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3" name="Скругленный прямоугольник 42"/>
                  <p:cNvSpPr/>
                  <p:nvPr/>
                </p:nvSpPr>
                <p:spPr>
                  <a:xfrm>
                    <a:off x="6875463" y="4724400"/>
                    <a:ext cx="1873250" cy="792163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443663" y="2420938"/>
                    <a:ext cx="2376487" cy="830262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Бюджеты государственных внебюджетных фондов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821695" y="3933825"/>
                    <a:ext cx="1853993" cy="5842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Пенсионный фонд РФ 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735431" y="4724400"/>
                    <a:ext cx="1940257" cy="83185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Фонд социального страхования РФ</a:t>
                    </a:r>
                  </a:p>
                </p:txBody>
              </p: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10800000" flipV="1">
                    <a:off x="6572250" y="5121275"/>
                    <a:ext cx="303213" cy="1651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10800000" flipV="1">
                    <a:off x="6572250" y="4186238"/>
                    <a:ext cx="303213" cy="1714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/>
            <p:cNvSpPr txBox="1"/>
            <p:nvPr/>
          </p:nvSpPr>
          <p:spPr>
            <a:xfrm>
              <a:off x="9558068" y="5137977"/>
              <a:ext cx="2113472" cy="1077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фонд обязательного медицинского страхования РФ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9334" y="1713185"/>
            <a:ext cx="37052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FF"/>
                </a:solidFill>
              </a:rPr>
              <a:t>Бюджет государства и бюджеты </a:t>
            </a:r>
            <a:endParaRPr lang="ru-RU" b="1" dirty="0" smtClean="0">
              <a:solidFill>
                <a:srgbClr val="FF00FF"/>
              </a:solidFill>
            </a:endParaRPr>
          </a:p>
          <a:p>
            <a:pPr algn="just"/>
            <a:r>
              <a:rPr lang="ru-RU" b="1" dirty="0" smtClean="0">
                <a:solidFill>
                  <a:srgbClr val="FF00FF"/>
                </a:solidFill>
              </a:rPr>
              <a:t>входящих </a:t>
            </a:r>
            <a:r>
              <a:rPr lang="ru-RU" b="1" dirty="0">
                <a:solidFill>
                  <a:srgbClr val="FF00FF"/>
                </a:solidFill>
              </a:rPr>
              <a:t>в него регионов и </a:t>
            </a:r>
            <a:endParaRPr lang="ru-RU" b="1" dirty="0" smtClean="0">
              <a:solidFill>
                <a:srgbClr val="FF00FF"/>
              </a:solidFill>
            </a:endParaRPr>
          </a:p>
          <a:p>
            <a:pPr algn="just"/>
            <a:r>
              <a:rPr lang="ru-RU" b="1" dirty="0" smtClean="0">
                <a:solidFill>
                  <a:srgbClr val="FF00FF"/>
                </a:solidFill>
              </a:rPr>
              <a:t>муниципальных образований </a:t>
            </a:r>
          </a:p>
          <a:p>
            <a:pPr algn="just"/>
            <a:r>
              <a:rPr lang="ru-RU" b="1" dirty="0" smtClean="0">
                <a:solidFill>
                  <a:srgbClr val="FF00FF"/>
                </a:solidFill>
              </a:rPr>
              <a:t>взаимосвязаны </a:t>
            </a:r>
            <a:r>
              <a:rPr lang="ru-RU" b="1" dirty="0">
                <a:solidFill>
                  <a:srgbClr val="FF00FF"/>
                </a:solidFill>
              </a:rPr>
              <a:t>и </a:t>
            </a:r>
            <a:r>
              <a:rPr lang="ru-RU" b="1" dirty="0" smtClean="0">
                <a:solidFill>
                  <a:srgbClr val="FF00FF"/>
                </a:solidFill>
              </a:rPr>
              <a:t>образуют единую </a:t>
            </a:r>
            <a:r>
              <a:rPr lang="ru-RU" b="1" dirty="0">
                <a:solidFill>
                  <a:srgbClr val="FF00FF"/>
                </a:solidFill>
              </a:rPr>
              <a:t>бюджетную </a:t>
            </a:r>
            <a:r>
              <a:rPr lang="ru-RU" b="1" dirty="0" smtClean="0">
                <a:solidFill>
                  <a:srgbClr val="FF00FF"/>
                </a:solidFill>
              </a:rPr>
              <a:t>систему</a:t>
            </a:r>
            <a:r>
              <a:rPr lang="ru-RU" b="1" dirty="0">
                <a:solidFill>
                  <a:srgbClr val="FF00FF"/>
                </a:solidFill>
              </a:rPr>
              <a:t>.  </a:t>
            </a:r>
            <a:endParaRPr lang="ru-RU" b="1" dirty="0" smtClean="0">
              <a:solidFill>
                <a:srgbClr val="FF00FF"/>
              </a:solidFill>
            </a:endParaRPr>
          </a:p>
          <a:p>
            <a:pPr algn="just"/>
            <a:r>
              <a:rPr lang="ru-RU" b="1" dirty="0" smtClean="0">
                <a:solidFill>
                  <a:srgbClr val="FF00FF"/>
                </a:solidFill>
              </a:rPr>
              <a:t>В </a:t>
            </a:r>
            <a:r>
              <a:rPr lang="ru-RU" b="1" dirty="0">
                <a:solidFill>
                  <a:srgbClr val="FF00FF"/>
                </a:solidFill>
              </a:rPr>
              <a:t>Российской Федерации </a:t>
            </a:r>
            <a:r>
              <a:rPr lang="ru-RU" b="1" dirty="0" smtClean="0">
                <a:solidFill>
                  <a:srgbClr val="FF00FF"/>
                </a:solidFill>
              </a:rPr>
              <a:t>сложилась трехуровневая бюджетная система.</a:t>
            </a:r>
            <a:endParaRPr lang="ru-RU" sz="2000" b="1" i="1" dirty="0" smtClean="0">
              <a:solidFill>
                <a:srgbClr val="FF00FF"/>
              </a:solidFill>
            </a:endParaRP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358900" y="261256"/>
            <a:ext cx="43365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Бюджетная система</a:t>
            </a:r>
            <a:endParaRPr lang="ru-RU" sz="2800" b="1" dirty="0"/>
          </a:p>
        </p:txBody>
      </p:sp>
      <p:pic>
        <p:nvPicPr>
          <p:cNvPr id="54" name="Рисунок 53" descr="Ак-ДовуракГО-ПП_0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2" y="131383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163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224951" y="0"/>
            <a:ext cx="998939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7795" y="1441436"/>
            <a:ext cx="8429684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0700" y="1441450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Проект  городского бюджета составляется и утверждается на очередной финансовый  </a:t>
            </a:r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год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3679" y="2298692"/>
            <a:ext cx="5857916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90825" y="2155825"/>
            <a:ext cx="6143625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+mj-lt"/>
              </a:rPr>
              <a:t> Составление проекта городского  бюджета основывается на: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9233" y="4298956"/>
            <a:ext cx="1785950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33811" y="4298956"/>
            <a:ext cx="1785950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6951" y="4298956"/>
            <a:ext cx="1785950" cy="164307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20091" y="4298956"/>
            <a:ext cx="1785950" cy="17145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862137" y="4298950"/>
            <a:ext cx="1571625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+mj-lt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Послание Президента Российской Федерации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3825" y="4227513"/>
            <a:ext cx="17145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+mj-lt"/>
              </a:rPr>
              <a:t>Бюджетном </a:t>
            </a:r>
            <a:r>
              <a:rPr lang="ru-RU" sz="1600" b="1" dirty="0">
                <a:solidFill>
                  <a:srgbClr val="FFFF00"/>
                </a:solidFill>
                <a:latin typeface="+mj-lt"/>
              </a:rPr>
              <a:t>послании Главы Правительства Республики Тыва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8387" y="4084638"/>
            <a:ext cx="1643063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Прогнозе социально-экономического развития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1512" y="4370388"/>
            <a:ext cx="171450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Муниципальных программах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1719262" y="2727325"/>
            <a:ext cx="1214438" cy="157162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791575" y="2798763"/>
            <a:ext cx="1214437" cy="1500187"/>
          </a:xfrm>
          <a:prstGeom prst="curvedLeftArrow">
            <a:avLst>
              <a:gd name="adj1" fmla="val 25000"/>
              <a:gd name="adj2" fmla="val 50000"/>
              <a:gd name="adj3" fmla="val 3169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505325" y="3370263"/>
            <a:ext cx="642937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6719887" y="3370263"/>
            <a:ext cx="642938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358899" y="222068"/>
            <a:ext cx="4860745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Проект бюджета</a:t>
            </a:r>
            <a:endParaRPr lang="ru-RU" sz="2800" b="1" dirty="0"/>
          </a:p>
        </p:txBody>
      </p:sp>
      <p:pic>
        <p:nvPicPr>
          <p:cNvPr id="28" name="Рисунок 27" descr="Ак-ДовуракГО-ПП_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87" y="120770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55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90445" y="0"/>
            <a:ext cx="10161918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713" y="1255693"/>
            <a:ext cx="79200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Чтобы понять, как устроен бюджет, сравним его с бюджетом отдельной семьи.</a:t>
            </a:r>
          </a:p>
        </p:txBody>
      </p:sp>
      <p:sp>
        <p:nvSpPr>
          <p:cNvPr id="8" name="Овал 7"/>
          <p:cNvSpPr/>
          <p:nvPr/>
        </p:nvSpPr>
        <p:spPr>
          <a:xfrm>
            <a:off x="1728838" y="2567106"/>
            <a:ext cx="2160240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825182" y="2567106"/>
            <a:ext cx="2160240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849518" y="2567106"/>
            <a:ext cx="2088232" cy="115212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90777" y="2828565"/>
            <a:ext cx="1812159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+mj-lt"/>
              </a:rPr>
              <a:t>Доходы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8650" y="2854444"/>
            <a:ext cx="1978816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+mj-lt"/>
              </a:rPr>
              <a:t>Расходы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2865" y="2783006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(-) дефицит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(+) профицит</a:t>
            </a:r>
          </a:p>
        </p:txBody>
      </p:sp>
      <p:sp>
        <p:nvSpPr>
          <p:cNvPr id="19" name="Минус 18"/>
          <p:cNvSpPr/>
          <p:nvPr/>
        </p:nvSpPr>
        <p:spPr>
          <a:xfrm>
            <a:off x="4033094" y="2783130"/>
            <a:ext cx="648072" cy="792088"/>
          </a:xfrm>
          <a:prstGeom prst="mathMinu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Равно 19"/>
          <p:cNvSpPr/>
          <p:nvPr/>
        </p:nvSpPr>
        <p:spPr>
          <a:xfrm>
            <a:off x="7129438" y="2783130"/>
            <a:ext cx="648072" cy="792088"/>
          </a:xfrm>
          <a:prstGeom prst="mathEqual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9102" y="5393273"/>
            <a:ext cx="48911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Дефицит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 (расходы </a:t>
            </a:r>
            <a:r>
              <a:rPr lang="ru-RU" b="1" dirty="0" smtClean="0">
                <a:solidFill>
                  <a:srgbClr val="0033CC"/>
                </a:solidFill>
                <a:latin typeface="+mj-lt"/>
              </a:rPr>
              <a:t>больше доходов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Профицит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 (доходы </a:t>
            </a:r>
            <a:r>
              <a:rPr lang="ru-RU" b="1" dirty="0" smtClean="0">
                <a:solidFill>
                  <a:srgbClr val="0033CC"/>
                </a:solidFill>
                <a:latin typeface="+mj-lt"/>
              </a:rPr>
              <a:t>больше расходов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)</a:t>
            </a:r>
            <a:endParaRPr lang="ru-RU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2" name="Минус 21"/>
          <p:cNvSpPr/>
          <p:nvPr/>
        </p:nvSpPr>
        <p:spPr>
          <a:xfrm>
            <a:off x="6530197" y="5537736"/>
            <a:ext cx="1023042" cy="576262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Плюс 22"/>
          <p:cNvSpPr/>
          <p:nvPr/>
        </p:nvSpPr>
        <p:spPr>
          <a:xfrm>
            <a:off x="6564702" y="5898098"/>
            <a:ext cx="988536" cy="576263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24022" y="640080"/>
            <a:ext cx="4727275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понятия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8957" y="1964226"/>
            <a:ext cx="11076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Бюджет любой семьи делится на две части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 </a:t>
            </a:r>
            <a:r>
              <a:rPr lang="ru-RU" sz="2400" b="1" i="1" dirty="0" smtClean="0">
                <a:solidFill>
                  <a:srgbClr val="990033"/>
                </a:solidFill>
                <a:latin typeface="+mj-lt"/>
              </a:rPr>
              <a:t>ДОХОДЫ И РАСХОДЫ.</a:t>
            </a:r>
            <a:endParaRPr lang="ru-RU" sz="2400" b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8408" y="4190848"/>
            <a:ext cx="87137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Сбалансированность бюджета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(равенство доходов и расходов) – один из основополагающих принципов при составлении бюджета, когда это равенство нарушается, возникает </a:t>
            </a: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дефицит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либо </a:t>
            </a: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профицит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бюджета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8" name="Рисунок 27" descr="Ак-ДовуракГО-ПП_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66" y="105505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70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64566" y="0"/>
            <a:ext cx="9972136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2020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72435" y="1406151"/>
            <a:ext cx="741230" cy="1058901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6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5" name="Полилиния 4"/>
          <p:cNvSpPr/>
          <p:nvPr/>
        </p:nvSpPr>
        <p:spPr>
          <a:xfrm>
            <a:off x="1213665" y="1406153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 проекта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172113" y="2282843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1913343" y="2237121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Рассмотрение и утверждение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913343" y="3212229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652986" y="3282573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Исполнение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652986" y="4083052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392629" y="4153396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Составление, внешняя проверка, рассмотрение и утверждение бюджетной отчётности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392629" y="5070382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133859" y="5099194"/>
            <a:ext cx="7755713" cy="688286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9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Государственный (муниципальный) финансовый контроль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8899" y="195942"/>
            <a:ext cx="53697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Бюджетный процесс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Ак-ДовуракГО-ПП_01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5" y="105504"/>
            <a:ext cx="1251070" cy="1128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82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r">
          <a:defRPr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1750</Words>
  <Application>Microsoft Office PowerPoint</Application>
  <PresentationFormat>Произвольный</PresentationFormat>
  <Paragraphs>431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</dc:creator>
  <cp:lastModifiedBy>DNA7 X86</cp:lastModifiedBy>
  <cp:revision>359</cp:revision>
  <cp:lastPrinted>2020-12-04T03:22:45Z</cp:lastPrinted>
  <dcterms:created xsi:type="dcterms:W3CDTF">2018-11-12T10:11:25Z</dcterms:created>
  <dcterms:modified xsi:type="dcterms:W3CDTF">2020-12-04T03:53:27Z</dcterms:modified>
</cp:coreProperties>
</file>