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7" r:id="rId4"/>
    <p:sldId id="283" r:id="rId5"/>
    <p:sldId id="258" r:id="rId6"/>
    <p:sldId id="288" r:id="rId7"/>
    <p:sldId id="262" r:id="rId8"/>
    <p:sldId id="268" r:id="rId9"/>
    <p:sldId id="263" r:id="rId10"/>
    <p:sldId id="289" r:id="rId11"/>
    <p:sldId id="286" r:id="rId12"/>
    <p:sldId id="290" r:id="rId13"/>
    <p:sldId id="287" r:id="rId14"/>
    <p:sldId id="270" r:id="rId15"/>
    <p:sldId id="271" r:id="rId16"/>
    <p:sldId id="272" r:id="rId17"/>
    <p:sldId id="274" r:id="rId18"/>
    <p:sldId id="292" r:id="rId19"/>
    <p:sldId id="279" r:id="rId20"/>
    <p:sldId id="281" r:id="rId21"/>
    <p:sldId id="284" r:id="rId22"/>
    <p:sldId id="285" r:id="rId23"/>
    <p:sldId id="29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546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-90"/>
      <c:rotY val="0"/>
      <c:rAngAx val="1"/>
    </c:view3D>
    <c:floor>
      <c:thickness val="0"/>
      <c:spPr>
        <a:solidFill>
          <a:schemeClr val="accent5">
            <a:lumMod val="40000"/>
            <a:lumOff val="60000"/>
          </a:schemeClr>
        </a:solidFill>
      </c:spPr>
    </c:floor>
    <c:sideWall>
      <c:thickness val="0"/>
      <c:spPr>
        <a:solidFill>
          <a:schemeClr val="accent3">
            <a:lumMod val="40000"/>
            <a:lumOff val="6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3.1165865829722778E-2"/>
          <c:y val="0"/>
          <c:w val="0.93766826834055472"/>
          <c:h val="0.79704812050428675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FBF4-4094-94D6-7D42CC341D3B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13570</c:v>
                </c:pt>
                <c:pt idx="1">
                  <c:v>13700</c:v>
                </c:pt>
                <c:pt idx="2">
                  <c:v>13850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F4-4094-94D6-7D42CC341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519552"/>
        <c:axId val="60521088"/>
        <c:axId val="0"/>
      </c:bar3DChart>
      <c:catAx>
        <c:axId val="60519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521088"/>
        <c:crosses val="autoZero"/>
        <c:auto val="1"/>
        <c:lblAlgn val="ctr"/>
        <c:lblOffset val="100"/>
        <c:noMultiLvlLbl val="0"/>
      </c:catAx>
      <c:valAx>
        <c:axId val="60521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60519552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+mj-lt"/>
              </a:rPr>
              <a:t>Ввод жилья (</a:t>
            </a:r>
            <a:r>
              <a:rPr lang="ru-RU" sz="1400" dirty="0">
                <a:latin typeface="+mj-lt"/>
              </a:rPr>
              <a:t>кв.м.)</a:t>
            </a:r>
          </a:p>
        </c:rich>
      </c:tx>
      <c:layout>
        <c:manualLayout>
          <c:xMode val="edge"/>
          <c:yMode val="edge"/>
          <c:x val="0.17023239556192002"/>
          <c:y val="2.777769437029519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20575701232394"/>
          <c:y val="0.26922275380668031"/>
          <c:w val="0.78857852272179396"/>
          <c:h val="0.46079528520688845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Лист1!$C$28:$E$28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E533-4E6D-926B-C6252F6E1368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2400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8A-4ADB-BD10-BB2748905FE6}"/>
                </c:ext>
              </c:extLst>
            </c:dLbl>
            <c:dLbl>
              <c:idx val="1"/>
              <c:layout>
                <c:manualLayout>
                  <c:x val="6.655444992485050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58A-4ADB-BD10-BB2748905F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58A-4ADB-BD10-BB2748905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Лист1!$C$29:$E$29</c:f>
              <c:numCache>
                <c:formatCode>General</c:formatCode>
                <c:ptCount val="3"/>
                <c:pt idx="0">
                  <c:v>50428</c:v>
                </c:pt>
                <c:pt idx="1">
                  <c:v>51331</c:v>
                </c:pt>
                <c:pt idx="2">
                  <c:v>54867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3-4E6D-926B-C6252F6E1368}"/>
            </c:ext>
          </c:extLst>
        </c:ser>
        <c:ser>
          <c:idx val="2"/>
          <c:order val="2"/>
          <c:invertIfNegative val="0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Лист1!$C$30:$E$30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E533-4E6D-926B-C6252F6E1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60379136"/>
        <c:axId val="60380672"/>
        <c:axId val="0"/>
      </c:bar3DChart>
      <c:catAx>
        <c:axId val="603791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60380672"/>
        <c:crosses val="autoZero"/>
        <c:auto val="1"/>
        <c:lblAlgn val="ctr"/>
        <c:lblOffset val="100"/>
        <c:noMultiLvlLbl val="0"/>
      </c:catAx>
      <c:valAx>
        <c:axId val="60380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60379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00"/>
    </a:solidFill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Фонд заработной платы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50867441373422E-3"/>
                  <c:y val="-2.45825536133020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1460783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15D-4BB6-BD20-C8A184D993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1563037</c:v>
                </c:pt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1460783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F-4715-8AD9-D5216AB3EF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501734882746835E-2"/>
                  <c:y val="-2.731394845922447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1563037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E73-4BEF-8A5A-24815E71DD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1563037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1563037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3F-4715-8AD9-D5216AB3EF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01734882746887E-2"/>
                  <c:y val="-1.911976392145712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1563037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E73-4BEF-8A5A-24815E71DD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1563037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1563037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3F-4715-8AD9-D5216AB3EF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0600320"/>
        <c:axId val="60601856"/>
      </c:barChart>
      <c:catAx>
        <c:axId val="6060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601856"/>
        <c:crosses val="autoZero"/>
        <c:auto val="1"/>
        <c:lblAlgn val="ctr"/>
        <c:lblOffset val="100"/>
        <c:noMultiLvlLbl val="0"/>
      </c:catAx>
      <c:valAx>
        <c:axId val="60601856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6060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75654189010002"/>
          <c:y val="0.24327807085602848"/>
          <c:w val="0.17907521976124843"/>
          <c:h val="0.227431204874184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37262122805776"/>
          <c:y val="1.9559375946925667E-2"/>
          <c:w val="0.80621590415336131"/>
          <c:h val="0.748869054445955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815527022444372E-3"/>
                  <c:y val="-5.20209898850304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865993,7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480-4A8F-B9AC-2F2422A80B0A}"/>
                </c:ext>
              </c:extLst>
            </c:dLbl>
            <c:dLbl>
              <c:idx val="1"/>
              <c:layout>
                <c:manualLayout>
                  <c:x val="3.9441743803824052E-3"/>
                  <c:y val="-4.69306381457333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650661,8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480-4A8F-B9AC-2F2422A80B0A}"/>
                </c:ext>
              </c:extLst>
            </c:dLbl>
            <c:dLbl>
              <c:idx val="2"/>
              <c:layout>
                <c:manualLayout>
                  <c:x val="6.7202424585045854E-3"/>
                  <c:y val="-4.69865518518461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659139,9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865993.7</c:v>
                </c:pt>
                <c:pt idx="1">
                  <c:v>650661.80000000005</c:v>
                </c:pt>
                <c:pt idx="2">
                  <c:v>659139.9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0-4A8F-B9AC-2F2422A80B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499996416558969E-2"/>
                  <c:y val="-4.94199859092625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865993,7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480-4A8F-B9AC-2F2422A80B0A}"/>
                </c:ext>
              </c:extLst>
            </c:dLbl>
            <c:dLbl>
              <c:idx val="1"/>
              <c:layout>
                <c:manualLayout>
                  <c:x val="4.411407345443117E-2"/>
                  <c:y val="-4.16168302393787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650661,8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480-4A8F-B9AC-2F2422A80B0A}"/>
                </c:ext>
              </c:extLst>
            </c:dLbl>
            <c:dLbl>
              <c:idx val="2"/>
              <c:layout>
                <c:manualLayout>
                  <c:x val="3.9062472377640052E-2"/>
                  <c:y val="-4.68189340193016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659139,9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865993.7</c:v>
                </c:pt>
                <c:pt idx="1">
                  <c:v>650661.80000000005</c:v>
                </c:pt>
                <c:pt idx="2">
                  <c:v>659139.9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80-4A8F-B9AC-2F2422A80B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44658106733281E-2"/>
                  <c:y val="-4.421788212933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80-4A8F-B9AC-2F2422A80B0A}"/>
                </c:ext>
              </c:extLst>
            </c:dLbl>
            <c:dLbl>
              <c:idx val="1"/>
              <c:layout>
                <c:manualLayout>
                  <c:x val="1.8203881755611089E-2"/>
                  <c:y val="-5.3311814906794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80-4A8F-B9AC-2F2422A80B0A}"/>
                </c:ext>
              </c:extLst>
            </c:dLbl>
            <c:dLbl>
              <c:idx val="2"/>
              <c:layout>
                <c:manualLayout>
                  <c:x val="1.699028963857032E-2"/>
                  <c:y val="-5.7223141579145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80-4A8F-B9AC-2F2422A80B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840064"/>
        <c:axId val="110862336"/>
        <c:axId val="0"/>
      </c:bar3DChart>
      <c:catAx>
        <c:axId val="11084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862336"/>
        <c:crosses val="autoZero"/>
        <c:auto val="1"/>
        <c:lblAlgn val="ctr"/>
        <c:lblOffset val="100"/>
        <c:noMultiLvlLbl val="0"/>
      </c:catAx>
      <c:valAx>
        <c:axId val="11086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840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699988305917214E-2"/>
          <c:y val="9.7414834266055281E-2"/>
          <c:w val="0.56197805410462365"/>
          <c:h val="0.8159133939978001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879-4B20-B493-B1D81DA999FB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3-3879-4B20-B493-B1D81DA999FB}"/>
              </c:ext>
            </c:extLst>
          </c:dPt>
          <c:dPt>
            <c:idx val="2"/>
            <c:bubble3D val="0"/>
            <c:explosion val="27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3879-4B20-B493-B1D81DA999FB}"/>
              </c:ext>
            </c:extLst>
          </c:dPt>
          <c:dLbls>
            <c:dLbl>
              <c:idx val="0"/>
              <c:layout>
                <c:manualLayout>
                  <c:x val="-0.12936199033289161"/>
                  <c:y val="-4.486920427108640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56239,0</a:t>
                    </a:r>
                  </a:p>
                  <a:p>
                    <a:r>
                      <a:rPr lang="en-US" dirty="0"/>
                      <a:t>6,4%  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79-4B20-B493-B1D81DA999FB}"/>
                </c:ext>
              </c:extLst>
            </c:dLbl>
            <c:dLbl>
              <c:idx val="1"/>
              <c:layout>
                <c:manualLayout>
                  <c:x val="4.0695359398144476E-2"/>
                  <c:y val="7.33911893775643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5242,0</a:t>
                    </a:r>
                  </a:p>
                  <a:p>
                    <a:r>
                      <a:rPr lang="en-US" dirty="0"/>
                      <a:t>0,6%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879-4B20-B493-B1D81DA999FB}"/>
                </c:ext>
              </c:extLst>
            </c:dLbl>
            <c:dLbl>
              <c:idx val="2"/>
              <c:layout>
                <c:manualLayout>
                  <c:x val="4.7886019200481134E-2"/>
                  <c:y val="-0.362908883139973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804512,7</a:t>
                    </a:r>
                  </a:p>
                  <a:p>
                    <a:r>
                      <a:rPr lang="en-US" dirty="0"/>
                      <a:t>93%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879-4B20-B493-B1D81DA99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Лист1!$B$60:$B$62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Лист1!$C$60:$C$62</c:f>
              <c:numCache>
                <c:formatCode>0.0</c:formatCode>
                <c:ptCount val="3"/>
                <c:pt idx="0">
                  <c:v>28970</c:v>
                </c:pt>
                <c:pt idx="1">
                  <c:v>8176</c:v>
                </c:pt>
                <c:pt idx="2" formatCode="General">
                  <c:v>380004.9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79-4B20-B493-B1D81DA99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325756810368061"/>
          <c:y val="0.16987186909673169"/>
          <c:w val="0.35721446869976814"/>
          <c:h val="0.57922626156550261"/>
        </c:manualLayout>
      </c:layout>
      <c:overlay val="0"/>
      <c:txPr>
        <a:bodyPr/>
        <a:lstStyle/>
        <a:p>
          <a:pPr>
            <a:defRPr sz="2400" b="1">
              <a:solidFill>
                <a:schemeClr val="accent1">
                  <a:lumMod val="50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109492702716688"/>
          <c:y val="8.9076099611458723E-2"/>
          <c:w val="0.41056836394269286"/>
          <c:h val="0.82184780077708264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 prst="angle"/>
            </a:sp3d>
          </c:spPr>
          <c:dPt>
            <c:idx val="0"/>
            <c:bubble3D val="0"/>
            <c:spPr>
              <a:solidFill>
                <a:srgbClr val="B489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1-1479-43E6-A92E-3B28FC0C6DEB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3-1479-43E6-A92E-3B28FC0C6DEB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5-1479-43E6-A92E-3B28FC0C6DEB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7-1479-43E6-A92E-3B28FC0C6DEB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9-1479-43E6-A92E-3B28FC0C6DEB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B-1479-43E6-A92E-3B28FC0C6DEB}"/>
              </c:ext>
            </c:extLst>
          </c:dPt>
          <c:dLbls>
            <c:dLbl>
              <c:idx val="0"/>
              <c:layout>
                <c:manualLayout>
                  <c:x val="0.18926176736665121"/>
                  <c:y val="-1.75741508173369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ФЛ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479-43E6-A92E-3B28FC0C6DEB}"/>
                </c:ext>
              </c:extLst>
            </c:dLbl>
            <c:dLbl>
              <c:idx val="1"/>
              <c:layout>
                <c:manualLayout>
                  <c:x val="0.20275933393021744"/>
                  <c:y val="0.132855291573386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479-43E6-A92E-3B28FC0C6DEB}"/>
                </c:ext>
              </c:extLst>
            </c:dLbl>
            <c:dLbl>
              <c:idx val="2"/>
              <c:layout>
                <c:manualLayout>
                  <c:x val="-0.29955878944485553"/>
                  <c:y val="8.25237454590281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479-43E6-A92E-3B28FC0C6DEB}"/>
                </c:ext>
              </c:extLst>
            </c:dLbl>
            <c:dLbl>
              <c:idx val="3"/>
              <c:layout>
                <c:manualLayout>
                  <c:x val="-0.23350734018059438"/>
                  <c:y val="-7.071322364486207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479-43E6-A92E-3B28FC0C6DEB}"/>
                </c:ext>
              </c:extLst>
            </c:dLbl>
            <c:dLbl>
              <c:idx val="4"/>
              <c:layout>
                <c:manualLayout>
                  <c:x val="-0.19292396630259473"/>
                  <c:y val="-0.120990361801504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479-43E6-A92E-3B28FC0C6DEB}"/>
                </c:ext>
              </c:extLst>
            </c:dLbl>
            <c:dLbl>
              <c:idx val="5"/>
              <c:layout>
                <c:manualLayout>
                  <c:x val="-0.22426878335357375"/>
                  <c:y val="-0.130844099514057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479-43E6-A92E-3B28FC0C6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Лист1!$B$71:$B$76</c:f>
              <c:strCache>
                <c:ptCount val="6"/>
                <c:pt idx="0">
                  <c:v>Налог на доходы 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Лист1!$C$71:$C$76</c:f>
              <c:numCache>
                <c:formatCode>0.0</c:formatCode>
                <c:ptCount val="6"/>
                <c:pt idx="0">
                  <c:v>15300</c:v>
                </c:pt>
                <c:pt idx="1">
                  <c:v>976</c:v>
                </c:pt>
                <c:pt idx="2">
                  <c:v>9199</c:v>
                </c:pt>
                <c:pt idx="3" formatCode="General">
                  <c:v>3250</c:v>
                </c:pt>
                <c:pt idx="4">
                  <c:v>245</c:v>
                </c:pt>
                <c:pt idx="5">
                  <c:v>8176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79-43E6-A92E-3B28FC0C6DE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prst="convex"/>
        </a:sp3d>
      </c:spPr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hPercent val="100"/>
      <c:rotY val="97"/>
      <c:depthPercent val="100"/>
      <c:rAngAx val="0"/>
      <c:perspective val="2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92592592592692E-3"/>
          <c:y val="4.030876964747613E-2"/>
          <c:w val="0.75700523111694362"/>
          <c:h val="0.931630903743579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1"/>
            <c:bubble3D val="0"/>
            <c:explosion val="11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56A3-4385-8AE7-EA6B9B236195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141608</c:v>
                </c:pt>
                <c:pt idx="1">
                  <c:v>581539.80000000005</c:v>
                </c:pt>
                <c:pt idx="2">
                  <c:v>97120.1</c:v>
                </c:pt>
                <c:pt idx="3">
                  <c:v>163163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385-8AE7-EA6B9B236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60793051910178"/>
          <c:y val="5.7129720238543742E-2"/>
          <c:w val="0.28697625036453794"/>
          <c:h val="0.86992845500504579"/>
        </c:manualLayout>
      </c:layout>
      <c:overlay val="0"/>
    </c:legend>
    <c:plotVisOnly val="1"/>
    <c:dispBlanksAs val="gap"/>
    <c:showDLblsOverMax val="0"/>
  </c:chart>
  <c:spPr>
    <a:effectLst>
      <a:innerShdw blurRad="63500" dist="50800" dir="8100000">
        <a:prstClr val="black">
          <a:alpha val="50000"/>
        </a:prstClr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0.84786</cdr:x>
      <cdr:y>0</cdr:y>
    </cdr:from>
    <cdr:to>
      <cdr:x>1</cdr:x>
      <cdr:y>0.81549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4701" y="-109411"/>
          <a:ext cx="1314636" cy="137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0.16261</cdr:x>
      <cdr:y>0.1905</cdr:y>
    </cdr:from>
    <cdr:to>
      <cdr:x>0.2518</cdr:x>
      <cdr:y>0.63146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05124" y="321662"/>
          <a:ext cx="770709" cy="74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0.00395</cdr:y>
    </cdr:from>
    <cdr:to>
      <cdr:x>0.34189</cdr:x>
      <cdr:y>0.59658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7871"/>
          <a:ext cx="1931781" cy="1180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rPr>
            <a:t>2024 год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rPr>
            <a:t>2025 год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rPr>
            <a:t>2026 год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0.89418</cdr:x>
      <cdr:y>0.34522</cdr:y>
    </cdr:from>
    <cdr:to>
      <cdr:x>1</cdr:x>
      <cdr:y>0.88676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975742" y="5829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0.86859</cdr:x>
      <cdr:y>0.08993</cdr:y>
    </cdr:from>
    <cdr:to>
      <cdr:x>0.99093</cdr:x>
      <cdr:y>0.66495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505451" y="151850"/>
          <a:ext cx="1057135" cy="97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12203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13050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13125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0.26786</cdr:x>
      <cdr:y>0.74462</cdr:y>
    </cdr:from>
    <cdr:to>
      <cdr:x>0.86001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2284" y="1661441"/>
          <a:ext cx="2259875" cy="569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2024 год      2025 год   2026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0.42241</cdr:x>
      <cdr:y>0.39726</cdr:y>
    </cdr:from>
    <cdr:to>
      <cdr:x>0.60345</cdr:x>
      <cdr:y>0.58904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088232"/>
          <a:ext cx="151216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0.35345</cdr:x>
      <cdr:y>0.36986</cdr:y>
    </cdr:from>
    <cdr:to>
      <cdr:x>0.63793</cdr:x>
      <cdr:y>0.65753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8681" y="1944216"/>
          <a:ext cx="2437719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i="1" dirty="0">
              <a:solidFill>
                <a:srgbClr val="7030A0"/>
              </a:solidFill>
              <a:latin typeface="+mj-lt"/>
            </a:rPr>
            <a:t>Всего</a:t>
          </a:r>
        </a:p>
        <a:p xmlns:a="http://schemas.openxmlformats.org/drawingml/2006/main">
          <a:pPr algn="ctr"/>
          <a:r>
            <a:rPr lang="ru-RU" sz="2800" b="1" i="1" dirty="0">
              <a:solidFill>
                <a:srgbClr val="7030A0"/>
              </a:solidFill>
              <a:latin typeface="+mj-lt"/>
            </a:rPr>
            <a:t> </a:t>
          </a:r>
          <a:r>
            <a:rPr lang="ru-RU" sz="3600" b="1" i="1" dirty="0">
              <a:solidFill>
                <a:srgbClr val="7030A0"/>
              </a:solidFill>
              <a:latin typeface="+mj-lt"/>
            </a:rPr>
            <a:t>61481,0</a:t>
          </a:r>
        </a:p>
        <a:p xmlns:a="http://schemas.openxmlformats.org/drawingml/2006/main">
          <a:pPr algn="ctr"/>
          <a:r>
            <a:rPr lang="ru-RU" sz="2800" b="1" i="1" dirty="0">
              <a:solidFill>
                <a:srgbClr val="7030A0"/>
              </a:solidFill>
              <a:latin typeface="+mj-lt"/>
            </a:rPr>
            <a:t> тыс. руб.</a:t>
          </a:r>
        </a:p>
      </cdr:txBody>
    </cdr:sp>
  </cdr:relSizeAnchor>
  <cdr:relSizeAnchor xmlns:cdr="http://schemas.openxmlformats.org/drawingml/2006/chartDrawing">
    <cdr:from>
      <cdr:x>0.79832</cdr:x>
      <cdr:y>0.45205</cdr:y>
    </cdr:from>
    <cdr:to>
      <cdr:x>0.89575</cdr:x>
      <cdr:y>0.56164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840760" y="2376264"/>
          <a:ext cx="834920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B489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0.63927</cdr:x>
      <cdr:y>0.85645</cdr:y>
    </cdr:from>
    <cdr:to>
      <cdr:x>0.7341</cdr:x>
      <cdr:y>0.96604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726553" y="4501979"/>
          <a:ext cx="997827" cy="576069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0.24644</cdr:x>
      <cdr:y>0.84111</cdr:y>
    </cdr:from>
    <cdr:to>
      <cdr:x>0.34757</cdr:x>
      <cdr:y>0.9507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593154" y="4421383"/>
          <a:ext cx="1064117" cy="57606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0.12478</cdr:x>
      <cdr:y>0.53482</cdr:y>
    </cdr:from>
    <cdr:to>
      <cdr:x>0.21961</cdr:x>
      <cdr:y>0.64441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313010" y="2811327"/>
          <a:ext cx="997827" cy="57606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99F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0.10709</cdr:x>
      <cdr:y>0.35066</cdr:y>
    </cdr:from>
    <cdr:to>
      <cdr:x>0.19641</cdr:x>
      <cdr:y>0.45177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126866" y="1843256"/>
          <a:ext cx="939849" cy="531494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2060"/>
              </a:solidFill>
              <a:latin typeface="+mj-lt"/>
            </a:rPr>
            <a:t>3,1%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0.16155</cdr:x>
      <cdr:y>0.13518</cdr:y>
    </cdr:from>
    <cdr:to>
      <cdr:x>0.25638</cdr:x>
      <cdr:y>0.23107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699873" y="710585"/>
          <a:ext cx="997827" cy="50405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0.15068</cdr:y>
    </cdr:from>
    <cdr:to>
      <cdr:x>0.25862</cdr:x>
      <cdr:y>0.23288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0" y="7920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  8,5%</a:t>
          </a:r>
        </a:p>
      </cdr:txBody>
    </cdr:sp>
  </cdr:relSizeAnchor>
  <cdr:relSizeAnchor xmlns:cdr="http://schemas.openxmlformats.org/drawingml/2006/chartDrawing">
    <cdr:from>
      <cdr:x>0.11207</cdr:x>
      <cdr:y>0.43836</cdr:y>
    </cdr:from>
    <cdr:to>
      <cdr:x>0.18966</cdr:x>
      <cdr:y>0.50685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36104" y="23042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0.14655</cdr:x>
      <cdr:y>0.55315</cdr:y>
    </cdr:from>
    <cdr:to>
      <cdr:x>0.21552</cdr:x>
      <cdr:y>0.66274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224136" y="2907704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6,1%</a:t>
          </a:r>
        </a:p>
      </cdr:txBody>
    </cdr:sp>
  </cdr:relSizeAnchor>
  <cdr:relSizeAnchor xmlns:cdr="http://schemas.openxmlformats.org/drawingml/2006/chartDrawing">
    <cdr:from>
      <cdr:x>0.2605</cdr:x>
      <cdr:y>0.85954</cdr:y>
    </cdr:from>
    <cdr:to>
      <cdr:x>0.32773</cdr:x>
      <cdr:y>0.93151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741052" y="4518248"/>
          <a:ext cx="707412" cy="378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16,2%</a:t>
          </a:r>
        </a:p>
      </cdr:txBody>
    </cdr:sp>
  </cdr:relSizeAnchor>
  <cdr:relSizeAnchor xmlns:cdr="http://schemas.openxmlformats.org/drawingml/2006/chartDrawing">
    <cdr:from>
      <cdr:x>0.81513</cdr:x>
      <cdr:y>0.46575</cdr:y>
    </cdr:from>
    <cdr:to>
      <cdr:x>0.88235</cdr:x>
      <cdr:y>0.57534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984776" y="2448272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62,9%</a:t>
          </a:r>
        </a:p>
      </cdr:txBody>
    </cdr:sp>
  </cdr:relSizeAnchor>
  <cdr:relSizeAnchor xmlns:cdr="http://schemas.openxmlformats.org/drawingml/2006/chartDrawing">
    <cdr:from>
      <cdr:x>0.65546</cdr:x>
      <cdr:y>0.87671</cdr:y>
    </cdr:from>
    <cdr:to>
      <cdr:x>0.72269</cdr:x>
      <cdr:y>0.9589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616624" y="4608512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3,2%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0.20573</cdr:x>
      <cdr:y>0.48321</cdr:y>
    </cdr:from>
    <cdr:to>
      <cdr:x>0.3099</cdr:x>
      <cdr:y>0.56343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7425" y="2466975"/>
          <a:ext cx="114300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rgbClr val="FFFF00"/>
              </a:solidFill>
            </a:rPr>
            <a:t>144409,0</a:t>
          </a:r>
        </a:p>
      </cdr:txBody>
    </cdr:sp>
  </cdr:relSizeAnchor>
  <cdr:relSizeAnchor xmlns:cdr="http://schemas.openxmlformats.org/drawingml/2006/chartDrawing">
    <cdr:from>
      <cdr:x>0.3967</cdr:x>
      <cdr:y>0.09701</cdr:y>
    </cdr:from>
    <cdr:to>
      <cdr:x>0.46615</cdr:x>
      <cdr:y>0.15858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52925" y="495300"/>
          <a:ext cx="7620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rgbClr val="FF0000"/>
              </a:solidFill>
            </a:rPr>
            <a:t>154341,6</a:t>
          </a:r>
        </a:p>
      </cdr:txBody>
    </cdr:sp>
  </cdr:relSizeAnchor>
  <cdr:relSizeAnchor xmlns:cdr="http://schemas.openxmlformats.org/drawingml/2006/chartDrawing">
    <cdr:from>
      <cdr:x>0.48264</cdr:x>
      <cdr:y>0.22388</cdr:y>
    </cdr:from>
    <cdr:to>
      <cdr:x>0.5625</cdr:x>
      <cdr:y>0.29291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95900" y="1143000"/>
          <a:ext cx="87630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FFFF00"/>
              </a:solidFill>
            </a:rPr>
            <a:t>20543,4</a:t>
          </a:r>
        </a:p>
      </cdr:txBody>
    </cdr:sp>
  </cdr:relSizeAnchor>
  <cdr:relSizeAnchor xmlns:cdr="http://schemas.openxmlformats.org/drawingml/2006/chartDrawing">
    <cdr:from>
      <cdr:x>0.51389</cdr:x>
      <cdr:y>0.48881</cdr:y>
    </cdr:from>
    <cdr:to>
      <cdr:x>0.59722</cdr:x>
      <cdr:y>0.5541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38800" y="2495550"/>
          <a:ext cx="9144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FFFF00"/>
              </a:solidFill>
            </a:rPr>
            <a:t>485218,7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7BB9B-25BC-4AE6-8703-746FE2175D54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92A15-05E4-4FE1-BEC7-1FCEF92C0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C6B1-E7DB-4645-879F-76993881701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5F104-9F0B-4D91-BE86-269179C1D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5F104-9F0B-4D91-BE86-269179C1DF8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5F104-9F0B-4D91-BE86-269179C1DF8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56E-D8A7-4E7A-B6DE-CFAB4D8DA482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D4E-73E4-4FBB-AE65-641063F19355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AAE8-CF59-4AEF-B496-9E050FCBD19D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F7B7-F18C-4150-AC27-6B9110519E28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580-8060-46DB-BB88-637522B6A8C0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8B6-9397-47FE-A3EC-E4C6FCF2CB26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5AD8-B16C-4F6A-8671-4FF85DAD45B7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4F59-E585-4831-82BF-70071A823618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C734-B6F4-4713-B28B-BDBCF7505D62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0D6B-3031-40D7-8C48-1EEA92A68B7F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D420-12D6-4B4A-AAF8-7706BF666258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6B48-B144-4E0A-B0A2-A037A7C02263}" type="datetime1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infintuva.ru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301317" y="36493"/>
              <a:ext cx="441911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7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2023</a:t>
            </a:r>
          </a:p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778" y="4268154"/>
            <a:ext cx="3252652" cy="170540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78" y="4121612"/>
            <a:ext cx="3247025" cy="1965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6158" y="4113891"/>
            <a:ext cx="3674473" cy="200926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4768" y="1358537"/>
            <a:ext cx="10985863" cy="27084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/>
            <a:r>
              <a:rPr lang="ru-RU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основе проекта Решения Хурала представителей г.Ак-Довурак</a:t>
            </a:r>
          </a:p>
          <a:p>
            <a:pPr algn="ctr"/>
            <a:r>
              <a:rPr lang="ru-RU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округа город Ак-Довурак Республики Тыва</a:t>
            </a:r>
          </a:p>
          <a:p>
            <a:pPr algn="ctr"/>
            <a:r>
              <a:rPr lang="ru-RU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2024 и плановый 2025-2026 годов»</a:t>
            </a:r>
            <a:r>
              <a:rPr lang="ru-RU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1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Блок-схема: альтернативный процесс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03" y="2616085"/>
            <a:ext cx="3886200" cy="744538"/>
          </a:xfrm>
          <a:prstGeom prst="rect">
            <a:avLst/>
          </a:prstGeom>
          <a:noFill/>
        </p:spPr>
      </p:pic>
      <p:pic>
        <p:nvPicPr>
          <p:cNvPr id="179205" name="Блок-схема: альтернативный процесс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2108" y="2476563"/>
            <a:ext cx="3941233" cy="841375"/>
          </a:xfrm>
          <a:prstGeom prst="rect">
            <a:avLst/>
          </a:prstGeom>
          <a:noFill/>
        </p:spPr>
      </p:pic>
      <p:pic>
        <p:nvPicPr>
          <p:cNvPr id="179206" name="Блок-схема: альтернативный процесс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1917" y="2539139"/>
            <a:ext cx="3992033" cy="847725"/>
          </a:xfrm>
          <a:prstGeom prst="rect">
            <a:avLst/>
          </a:prstGeom>
          <a:noFill/>
        </p:spPr>
      </p:pic>
      <p:sp>
        <p:nvSpPr>
          <p:cNvPr id="179207" name="Скругленный прямоугольник 11"/>
          <p:cNvSpPr>
            <a:spLocks noChangeArrowheads="1"/>
          </p:cNvSpPr>
          <p:nvPr/>
        </p:nvSpPr>
        <p:spPr bwMode="auto">
          <a:xfrm>
            <a:off x="211978" y="3811388"/>
            <a:ext cx="3765551" cy="222365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федеральных, региональных и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местных налогов и сборов,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предусмотренных Налоговым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Кодексом Российской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Федерации, законодательством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Ак-Довурак,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акцизы;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налоги.</a:t>
            </a:r>
          </a:p>
        </p:txBody>
      </p:sp>
      <p:sp>
        <p:nvSpPr>
          <p:cNvPr id="179208" name="Скругленный прямоугольник 12"/>
          <p:cNvSpPr>
            <a:spLocks noChangeArrowheads="1"/>
          </p:cNvSpPr>
          <p:nvPr/>
        </p:nvSpPr>
        <p:spPr bwMode="auto">
          <a:xfrm>
            <a:off x="4108301" y="3803914"/>
            <a:ext cx="3905249" cy="22228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27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пошлин, сборов, установленных законодательством РФ, а также штрафов за нарушение законодательства,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 продажи муниципального имущества и земли;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штрафные санкции;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 неналоговые доходы.</a:t>
            </a:r>
          </a:p>
          <a:p>
            <a:pPr>
              <a:buFontTx/>
              <a:buChar char="-"/>
            </a:pPr>
            <a:endParaRPr lang="ru-RU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09" name="Скругленный прямоугольник 13"/>
          <p:cNvSpPr>
            <a:spLocks noChangeArrowheads="1"/>
          </p:cNvSpPr>
          <p:nvPr/>
        </p:nvSpPr>
        <p:spPr bwMode="auto">
          <a:xfrm>
            <a:off x="8108952" y="3762349"/>
            <a:ext cx="3765549" cy="2247754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бюджет г. Ак-Довурак из бюджета Республики Тыва межбюджетных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трансфертов в виде дотаций,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субсидий, субвенций и иных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трансфертов, а также поступления от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и юридических лиц 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0" name="Стрелка вниз 1"/>
          <p:cNvSpPr>
            <a:spLocks noChangeArrowheads="1"/>
          </p:cNvSpPr>
          <p:nvPr/>
        </p:nvSpPr>
        <p:spPr bwMode="auto">
          <a:xfrm>
            <a:off x="5746137" y="2169625"/>
            <a:ext cx="338667" cy="469525"/>
          </a:xfrm>
          <a:prstGeom prst="downArrow">
            <a:avLst>
              <a:gd name="adj1" fmla="val 50000"/>
              <a:gd name="adj2" fmla="val 50167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1" name="Стрелка вниз 2"/>
          <p:cNvSpPr>
            <a:spLocks noChangeArrowheads="1"/>
          </p:cNvSpPr>
          <p:nvPr/>
        </p:nvSpPr>
        <p:spPr bwMode="auto">
          <a:xfrm>
            <a:off x="1842385" y="3363799"/>
            <a:ext cx="355600" cy="414337"/>
          </a:xfrm>
          <a:prstGeom prst="downArrow">
            <a:avLst>
              <a:gd name="adj1" fmla="val 50000"/>
              <a:gd name="adj2" fmla="val 50232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2" name="Стрелка вниз 3"/>
          <p:cNvSpPr>
            <a:spLocks noChangeArrowheads="1"/>
          </p:cNvSpPr>
          <p:nvPr/>
        </p:nvSpPr>
        <p:spPr bwMode="auto">
          <a:xfrm>
            <a:off x="5787700" y="3355490"/>
            <a:ext cx="338667" cy="414337"/>
          </a:xfrm>
          <a:prstGeom prst="downArrow">
            <a:avLst>
              <a:gd name="adj1" fmla="val 50000"/>
              <a:gd name="adj2" fmla="val 50304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3" name="Стрелка вниз 4"/>
          <p:cNvSpPr>
            <a:spLocks noChangeArrowheads="1"/>
          </p:cNvSpPr>
          <p:nvPr/>
        </p:nvSpPr>
        <p:spPr bwMode="auto">
          <a:xfrm>
            <a:off x="9753448" y="3313923"/>
            <a:ext cx="383117" cy="414337"/>
          </a:xfrm>
          <a:prstGeom prst="downArrow">
            <a:avLst>
              <a:gd name="adj1" fmla="val 50000"/>
              <a:gd name="adj2" fmla="val 50162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0" y="17796"/>
            <a:ext cx="1107960" cy="11836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42955" y="1238599"/>
            <a:ext cx="6126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highlight>
                  <a:srgbClr val="FFFF00"/>
                </a:highlight>
              </a:rPr>
              <a:t>ДОХОДЫ БЮДЖЕТА</a:t>
            </a:r>
            <a:r>
              <a:rPr lang="ru-RU" b="1" i="1" dirty="0">
                <a:highlight>
                  <a:srgbClr val="FFFF00"/>
                </a:highlight>
              </a:rPr>
              <a:t>- </a:t>
            </a:r>
          </a:p>
          <a:p>
            <a:pPr algn="ctr"/>
            <a:r>
              <a:rPr lang="ru-RU" b="1" dirty="0">
                <a:highlight>
                  <a:srgbClr val="FFFF00"/>
                </a:highlight>
              </a:rPr>
              <a:t>это безвозмездные и безвозвратные поступления денежных средств в бюджет.</a:t>
            </a:r>
            <a:endParaRPr lang="ru-RU" dirty="0">
              <a:highlight>
                <a:srgbClr val="FFFF00"/>
              </a:highligh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076449" y="274321"/>
            <a:ext cx="498157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</a:rPr>
              <a:t>Доходы   бюджета</a:t>
            </a:r>
          </a:p>
        </p:txBody>
      </p:sp>
      <p:pic>
        <p:nvPicPr>
          <p:cNvPr id="2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409" y="0"/>
            <a:ext cx="1117341" cy="132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657" y="1219204"/>
            <a:ext cx="1920795" cy="120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101" y="4906813"/>
            <a:ext cx="2275059" cy="13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3" y="1228725"/>
            <a:ext cx="2057399" cy="11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34" y="3143253"/>
            <a:ext cx="3137319" cy="162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5327" y="2466974"/>
            <a:ext cx="2419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Общегосударственные вопросы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1172" y="2324102"/>
            <a:ext cx="28467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безопасность и правоохранительная деятельность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491" y="1219202"/>
            <a:ext cx="2280111" cy="1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20077" y="2486025"/>
            <a:ext cx="2800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Жилищно-коммунальное хозяйство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96028" y="2381250"/>
            <a:ext cx="2000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экономика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27" y="2981326"/>
            <a:ext cx="2552700" cy="140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81027" y="4381504"/>
            <a:ext cx="2412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Образование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72500" y="4438654"/>
            <a:ext cx="2476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Здравоохранение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1" y="4762504"/>
            <a:ext cx="2305051" cy="125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66725" y="6000752"/>
            <a:ext cx="2352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Культура и кинематография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67053" y="6238877"/>
            <a:ext cx="2486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Социальная политика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51" y="4772025"/>
            <a:ext cx="2399527" cy="13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753475" y="6038850"/>
            <a:ext cx="2324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Обслуживание муниципального долга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2447" y="6257924"/>
            <a:ext cx="2229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Физическая культура и спорт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5326839" y="4820708"/>
            <a:ext cx="647700" cy="3989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149286" y="3490387"/>
            <a:ext cx="518339" cy="64346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3257549" y="3503083"/>
            <a:ext cx="581027" cy="6477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5255399" y="2743200"/>
            <a:ext cx="647700" cy="363008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7" name="Picture 3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7557" y="4914900"/>
            <a:ext cx="227899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331000" y="287383"/>
            <a:ext cx="44689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/>
              <a:t>Расходы   бюджета</a:t>
            </a:r>
          </a:p>
        </p:txBody>
      </p:sp>
      <p:pic>
        <p:nvPicPr>
          <p:cNvPr id="2050" name="Picture 2" descr="C:\Users\fin\Desktop\чуруктар\Здравоохранение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82027" y="3057528"/>
            <a:ext cx="2507300" cy="1391093"/>
          </a:xfrm>
          <a:prstGeom prst="rect">
            <a:avLst/>
          </a:prstGeom>
          <a:noFill/>
        </p:spPr>
      </p:pic>
      <p:pic>
        <p:nvPicPr>
          <p:cNvPr id="1027" name="Picture 3" descr="C:\Users\fin\Desktop\чуруктар\общегос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053" y="1245354"/>
            <a:ext cx="2171699" cy="1288296"/>
          </a:xfrm>
          <a:prstGeom prst="rect">
            <a:avLst/>
          </a:prstGeom>
          <a:noFill/>
        </p:spPr>
      </p:pic>
      <p:pic>
        <p:nvPicPr>
          <p:cNvPr id="39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Блок-схема: альтернативный процесс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667" y="1804213"/>
            <a:ext cx="4413249" cy="665163"/>
          </a:xfrm>
          <a:prstGeom prst="rect">
            <a:avLst/>
          </a:prstGeom>
          <a:noFill/>
        </p:spPr>
      </p:pic>
      <p:grpSp>
        <p:nvGrpSpPr>
          <p:cNvPr id="2" name="Блок-схема: альтернативный процесс 8"/>
          <p:cNvGrpSpPr>
            <a:grpSpLocks/>
          </p:cNvGrpSpPr>
          <p:nvPr/>
        </p:nvGrpSpPr>
        <p:grpSpPr bwMode="auto">
          <a:xfrm>
            <a:off x="2360087" y="2792416"/>
            <a:ext cx="7793567" cy="1412875"/>
            <a:chOff x="1115" y="1759"/>
            <a:chExt cx="3682" cy="890"/>
          </a:xfrm>
        </p:grpSpPr>
        <p:pic>
          <p:nvPicPr>
            <p:cNvPr id="180228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5" y="1759"/>
              <a:ext cx="3682" cy="890"/>
            </a:xfrm>
            <a:prstGeom prst="rect">
              <a:avLst/>
            </a:prstGeom>
            <a:noFill/>
          </p:spPr>
        </p:pic>
        <p:sp>
          <p:nvSpPr>
            <p:cNvPr id="180229" name="Text Box 5"/>
            <p:cNvSpPr txBox="1">
              <a:spLocks noChangeArrowheads="1"/>
            </p:cNvSpPr>
            <p:nvPr/>
          </p:nvSpPr>
          <p:spPr bwMode="auto">
            <a:xfrm>
              <a:off x="1154" y="1869"/>
              <a:ext cx="3516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  </a:r>
            </a:p>
          </p:txBody>
        </p:sp>
      </p:grpSp>
      <p:grpSp>
        <p:nvGrpSpPr>
          <p:cNvPr id="3" name="Скругленный прямоугольник 12"/>
          <p:cNvGrpSpPr>
            <a:grpSpLocks/>
          </p:cNvGrpSpPr>
          <p:nvPr/>
        </p:nvGrpSpPr>
        <p:grpSpPr bwMode="auto">
          <a:xfrm>
            <a:off x="1064688" y="4321980"/>
            <a:ext cx="5160433" cy="1762948"/>
            <a:chOff x="503" y="2720"/>
            <a:chExt cx="2438" cy="1113"/>
          </a:xfrm>
        </p:grpSpPr>
        <p:pic>
          <p:nvPicPr>
            <p:cNvPr id="180231" name="Picture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3" y="2720"/>
              <a:ext cx="2438" cy="1113"/>
            </a:xfrm>
            <a:prstGeom prst="rect">
              <a:avLst/>
            </a:prstGeom>
            <a:noFill/>
          </p:spPr>
        </p:pic>
        <p:sp>
          <p:nvSpPr>
            <p:cNvPr id="180232" name="Text Box 8"/>
            <p:cNvSpPr txBox="1">
              <a:spLocks noChangeArrowheads="1"/>
            </p:cNvSpPr>
            <p:nvPr/>
          </p:nvSpPr>
          <p:spPr bwMode="auto">
            <a:xfrm>
              <a:off x="590" y="2854"/>
              <a:ext cx="2270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Принципы формирования расходов бюджета: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•по разделам;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•по ведомствам;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•по муниципальным программам.</a:t>
              </a:r>
            </a:p>
          </p:txBody>
        </p:sp>
      </p:grpSp>
      <p:sp>
        <p:nvSpPr>
          <p:cNvPr id="180234" name="Скругленный прямоугольник 13"/>
          <p:cNvSpPr>
            <a:spLocks noChangeArrowheads="1"/>
          </p:cNvSpPr>
          <p:nvPr/>
        </p:nvSpPr>
        <p:spPr bwMode="auto">
          <a:xfrm>
            <a:off x="6671737" y="4339247"/>
            <a:ext cx="4957233" cy="1736119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Муниципальная программа –  это документ, определяющий: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- цели и задачи государственной политики в определенной сфере;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- способы их достижения;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- примерные объемы используемых финансовых ресурсов.</a:t>
            </a:r>
          </a:p>
        </p:txBody>
      </p:sp>
      <p:sp>
        <p:nvSpPr>
          <p:cNvPr id="180235" name="Стрелка вниз 1"/>
          <p:cNvSpPr>
            <a:spLocks noChangeArrowheads="1"/>
          </p:cNvSpPr>
          <p:nvPr/>
        </p:nvSpPr>
        <p:spPr bwMode="auto">
          <a:xfrm>
            <a:off x="6027618" y="2451071"/>
            <a:ext cx="340783" cy="336550"/>
          </a:xfrm>
          <a:prstGeom prst="downArrow">
            <a:avLst>
              <a:gd name="adj1" fmla="val 50000"/>
              <a:gd name="adj2" fmla="val 49958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0236" name="Стрелка вправо 5"/>
          <p:cNvSpPr>
            <a:spLocks noChangeArrowheads="1"/>
          </p:cNvSpPr>
          <p:nvPr/>
        </p:nvSpPr>
        <p:spPr bwMode="auto">
          <a:xfrm>
            <a:off x="6193370" y="5445125"/>
            <a:ext cx="478367" cy="287338"/>
          </a:xfrm>
          <a:prstGeom prst="rightArrow">
            <a:avLst>
              <a:gd name="adj1" fmla="val 50000"/>
              <a:gd name="adj2" fmla="val 50141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9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000250" y="316652"/>
            <a:ext cx="456247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/>
              <a:t>Расходы   бюджета</a:t>
            </a:r>
          </a:p>
        </p:txBody>
      </p:sp>
      <p:pic>
        <p:nvPicPr>
          <p:cNvPr id="17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09" y="0"/>
            <a:ext cx="1145916" cy="135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887"/>
            <a:ext cx="12192000" cy="4900201"/>
          </a:xfrm>
          <a:prstGeom prst="rect">
            <a:avLst/>
          </a:prstGeom>
        </p:spPr>
      </p:pic>
      <p:grpSp>
        <p:nvGrpSpPr>
          <p:cNvPr id="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405375" y="36493"/>
              <a:ext cx="2315056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11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11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5790" y="1255693"/>
            <a:ext cx="102826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Ак-Довурак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</a:t>
            </a:r>
            <a:r>
              <a:rPr lang="ru-RU" sz="7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58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28253"/>
            <a:ext cx="12192000" cy="1129047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9287" y="4523246"/>
            <a:ext cx="15843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9290" y="1645920"/>
            <a:ext cx="8353425" cy="186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07935443"/>
              </p:ext>
            </p:extLst>
          </p:nvPr>
        </p:nvGraphicFramePr>
        <p:xfrm>
          <a:off x="862644" y="1828800"/>
          <a:ext cx="5650301" cy="199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28914184"/>
              </p:ext>
            </p:extLst>
          </p:nvPr>
        </p:nvGraphicFramePr>
        <p:xfrm>
          <a:off x="1727817" y="3995027"/>
          <a:ext cx="3816424" cy="223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53498" y="1389322"/>
            <a:ext cx="5158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Численность населения города (чел)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28775" y="1"/>
            <a:ext cx="66865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/>
              <a:t>Основные социально- экономические показатели г.Ак-Довурак</a:t>
            </a: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231023"/>
              </p:ext>
            </p:extLst>
          </p:nvPr>
        </p:nvGraphicFramePr>
        <p:xfrm>
          <a:off x="6719979" y="1500996"/>
          <a:ext cx="4416725" cy="464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08" y="-1"/>
            <a:ext cx="1107817" cy="137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1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58900" y="378824"/>
            <a:ext cx="479370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/>
              <a:t>Основные характеристики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5704151"/>
              </p:ext>
            </p:extLst>
          </p:nvPr>
        </p:nvGraphicFramePr>
        <p:xfrm>
          <a:off x="515670" y="1479979"/>
          <a:ext cx="10464801" cy="498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0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72150544"/>
              </p:ext>
            </p:extLst>
          </p:nvPr>
        </p:nvGraphicFramePr>
        <p:xfrm>
          <a:off x="1155700" y="1358903"/>
          <a:ext cx="10261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8325" y="383999"/>
            <a:ext cx="530706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/>
              <a:t>Структура доходов бюджета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2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8906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45339827"/>
              </p:ext>
            </p:extLst>
          </p:nvPr>
        </p:nvGraphicFramePr>
        <p:xfrm>
          <a:off x="311409" y="1219200"/>
          <a:ext cx="105222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28775" y="248194"/>
            <a:ext cx="6057899" cy="79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/>
              <a:t>Структура собственных доходов бюджета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1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022093"/>
              </p:ext>
            </p:extLst>
          </p:nvPr>
        </p:nvGraphicFramePr>
        <p:xfrm>
          <a:off x="609600" y="1600200"/>
          <a:ext cx="10972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1"/>
            <a:ext cx="12191999" cy="1219200"/>
            <a:chOff x="94756" y="1677"/>
            <a:chExt cx="12260072" cy="1217523"/>
          </a:xfrm>
        </p:grpSpPr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94756" y="1677"/>
              <a:ext cx="12260072" cy="1217523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43025" y="238125"/>
            <a:ext cx="54387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Структура финансовой помощи</a:t>
            </a:r>
          </a:p>
          <a:p>
            <a:endParaRPr lang="ru-RU" dirty="0"/>
          </a:p>
        </p:txBody>
      </p:sp>
      <p:pic>
        <p:nvPicPr>
          <p:cNvPr id="1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graphicFrame>
        <p:nvGraphicFramePr>
          <p:cNvPr id="7" name="Group 6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107838"/>
              </p:ext>
            </p:extLst>
          </p:nvPr>
        </p:nvGraphicFramePr>
        <p:xfrm>
          <a:off x="866774" y="1323975"/>
          <a:ext cx="10334625" cy="4989109"/>
        </p:xfrm>
        <a:graphic>
          <a:graphicData uri="http://schemas.openxmlformats.org/drawingml/2006/table">
            <a:tbl>
              <a:tblPr/>
              <a:tblGrid>
                <a:gridCol w="52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ВСЕГО: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866192,2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865993,7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650661,8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659139,9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38463,0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42181,0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36124,6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41391,6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4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11820,5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22737,0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30749,1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30760,0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94681,0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4754,5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584608,1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579247,3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465646,7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472131,6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36274,8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32473,0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26676,0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24949,0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167411,4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72117,4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65278,3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64179,5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90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12641,7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15511,2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16331,0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2" y="222072"/>
            <a:ext cx="4558575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/>
              <a:t>Структура расходов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07816" cy="1310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0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21947" y="36493"/>
              <a:ext cx="46984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01122" y="1269698"/>
            <a:ext cx="10296020" cy="4574409"/>
            <a:chOff x="1001120" y="1269696"/>
            <a:chExt cx="10296020" cy="457440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42238" y="1269696"/>
              <a:ext cx="9901774" cy="1897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 вами информационный материал - «БЮДЖЕТ ДЛЯ ГРАЖДАН», который познакомит Вас с основными параметрами бюджета города</a:t>
              </a:r>
            </a:p>
            <a:p>
              <a:pPr algn="just"/>
              <a:r>
                <a:rPr lang="ru-RU" sz="4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Ак-Довурак на 2024 - 2026 годы.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01120" y="3043338"/>
              <a:ext cx="10296020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Представленная в доступной и понятной форме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города Ак-Довурак Республики Тыва.</a:t>
              </a:r>
            </a:p>
          </p:txBody>
        </p:sp>
      </p:grpSp>
      <p:pic>
        <p:nvPicPr>
          <p:cNvPr id="205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4" y="0"/>
            <a:ext cx="1138236" cy="1324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0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58110"/>
              </p:ext>
            </p:extLst>
          </p:nvPr>
        </p:nvGraphicFramePr>
        <p:xfrm>
          <a:off x="755225" y="1332410"/>
          <a:ext cx="10545379" cy="497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83">
                  <a:extLst>
                    <a:ext uri="{9D8B030D-6E8A-4147-A177-3AD203B41FA5}">
                      <a16:colId xmlns:a16="http://schemas.microsoft.com/office/drawing/2014/main" val="2522469565"/>
                    </a:ext>
                  </a:extLst>
                </a:gridCol>
                <a:gridCol w="8143335">
                  <a:extLst>
                    <a:ext uri="{9D8B030D-6E8A-4147-A177-3AD203B41FA5}">
                      <a16:colId xmlns:a16="http://schemas.microsoft.com/office/drawing/2014/main" val="3795350297"/>
                    </a:ext>
                  </a:extLst>
                </a:gridCol>
                <a:gridCol w="1587261">
                  <a:extLst>
                    <a:ext uri="{9D8B030D-6E8A-4147-A177-3AD203B41FA5}">
                      <a16:colId xmlns:a16="http://schemas.microsoft.com/office/drawing/2014/main" val="115158495"/>
                    </a:ext>
                  </a:extLst>
                </a:gridCol>
              </a:tblGrid>
              <a:tr h="5985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МП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на 2024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78658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Развитие</a:t>
                      </a:r>
                      <a:r>
                        <a:rPr lang="ru-RU" baseline="0" dirty="0"/>
                        <a:t> образования и воспитания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564455,4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325160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Сохранение</a:t>
                      </a:r>
                      <a:r>
                        <a:rPr lang="ru-RU" baseline="0" dirty="0"/>
                        <a:t> здоровья и формирование здорового образа жизни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29264,0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114688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Развитие культуры, искусства и туризма в г.Ак-Довурак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42589,0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559901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Социальная</a:t>
                      </a:r>
                      <a:r>
                        <a:rPr lang="ru-RU" baseline="0" dirty="0"/>
                        <a:t> поддержка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35899,7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30567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Создание условий для устойчивого</a:t>
                      </a:r>
                      <a:r>
                        <a:rPr lang="ru-RU" baseline="0" dirty="0"/>
                        <a:t> экономического развития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5105,7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79380"/>
                  </a:ext>
                </a:extLst>
              </a:tr>
              <a:tr h="95920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Защита населения и территорий от чрезвычайных ситуаций, обеспечения</a:t>
                      </a:r>
                      <a:r>
                        <a:rPr lang="ru-RU" baseline="0" dirty="0"/>
                        <a:t> пожарной безопасности и безопасности людей на водных объектах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22683,0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45369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Муниципальное хозяйство г.Ак-Довурак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101963,9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243881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Обеспечение</a:t>
                      </a:r>
                      <a:r>
                        <a:rPr lang="ru-RU" baseline="0" dirty="0"/>
                        <a:t> общественного порядка и противодействию преступности на территории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2781,0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59664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62150" y="378823"/>
            <a:ext cx="522242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/>
              <a:t>Муниципальные программы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022091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866900" y="378825"/>
            <a:ext cx="5317674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/>
              <a:t>Публичные слушания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8859"/>
              </p:ext>
            </p:extLst>
          </p:nvPr>
        </p:nvGraphicFramePr>
        <p:xfrm>
          <a:off x="600894" y="1319527"/>
          <a:ext cx="10651310" cy="5112939"/>
        </p:xfrm>
        <a:graphic>
          <a:graphicData uri="http://schemas.openxmlformats.org/drawingml/2006/table">
            <a:tbl>
              <a:tblPr/>
              <a:tblGrid>
                <a:gridCol w="389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716"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endParaRPr lang="ru" sz="1100" b="1" dirty="0">
                        <a:latin typeface="Verdana"/>
                      </a:endParaRP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200" b="1" i="1" dirty="0">
                          <a:solidFill>
                            <a:srgbClr val="FF0000"/>
                          </a:solidFill>
                          <a:latin typeface="Verdana"/>
                        </a:rPr>
                        <a:t>Публичные слушания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Verdana"/>
                        </a:rPr>
                        <a:t>«О Бюджете городского округа город Ак-Довурак Республики Тыва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Verdana"/>
                        </a:rPr>
                        <a:t>на 2024 и плановый 2025-2026 годов 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735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Когда проводятся публичные слушания по проекту бюджета?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В период со дня внесения в Хурал представителей г. Ак-Довурак проекта закона о бюджете до дня его рассмотрения Хуралом в первом чтении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714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Как информируются граждане о проведении публичных слушаний?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На официальном сайте  Администрации и Хурала представителей г. Ак-Довурак </a:t>
                      </a:r>
                      <a:r>
                        <a:rPr lang="en-US" sz="1100" b="1" dirty="0">
                          <a:latin typeface="Verdana"/>
                        </a:rPr>
                        <a:t>(</a:t>
                      </a:r>
                      <a:r>
                        <a:rPr lang="en-US" sz="1100" b="1" dirty="0">
                          <a:solidFill>
                            <a:srgbClr val="09498C"/>
                          </a:solidFill>
                          <a:latin typeface="Verdana"/>
                          <a:hlinkClick r:id="rId2"/>
                        </a:rPr>
                        <a:t>https://akdovurak.rtyva.ru</a:t>
                      </a:r>
                      <a:r>
                        <a:rPr lang="en-US" sz="1100" b="1" dirty="0">
                          <a:latin typeface="Verdana"/>
                          <a:hlinkClick r:id="rId2"/>
                        </a:rPr>
                        <a:t>)</a:t>
                      </a:r>
                      <a:r>
                        <a:rPr lang="en-US" sz="1100" b="1" dirty="0">
                          <a:latin typeface="Verdana"/>
                        </a:rPr>
                        <a:t>. </a:t>
                      </a:r>
                      <a:r>
                        <a:rPr lang="ru" sz="1100" b="1" dirty="0">
                          <a:latin typeface="Verdana"/>
                        </a:rPr>
                        <a:t>в сети Интернет размешаются объявления о проведении публичных слушаний, а также население извещается через СМИ.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428">
                <a:tc>
                  <a:txBody>
                    <a:bodyPr/>
                    <a:lstStyle/>
                    <a:p>
                      <a:pPr indent="0" algn="ctr">
                        <a:lnSpc>
                          <a:spcPts val="936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Кто может принять участие в публичных слушаниях?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Публичные слушания носят открытый характер. Принять участие может любой желающий. Не позднее чем за два дня до проведения публичных слушаний в Хурал представителей направляется список лиц.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9211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Кто может выступить на публичных слушаниях (высказать мнение, рекомендации, предложения)?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Участники публичных слушаний. Запись на выступление осуществляется при регистрации участников публичных слушаний перед началом публичных слушаний, либо путем направления заявки в письменном виде секретарю заседания. И возможно заявление о желании задать вопрос путем поднятия руки по завершению доклада.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9369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Результат публичных слушаний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После заключительного выступления председательствующий подводит итоги публичных слушаний, содержащих оценку положений проекта и анализ поступивших предложений и замечаний. А также, на публичных слушаниях ведется протокол, подписываемый председательствующим.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5766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Где можно получить дополнительную информацию о публичных слушаниях по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бюджету?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Хурал</a:t>
                      </a:r>
                      <a:r>
                        <a:rPr lang="ru" sz="1100" b="1" baseline="0" dirty="0">
                          <a:latin typeface="Verdana"/>
                        </a:rPr>
                        <a:t> представителей городского округа г.Ак-Довурак.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baseline="0" dirty="0">
                          <a:latin typeface="Verdana"/>
                        </a:rPr>
                        <a:t> Тел.8 (39422) 2-11-36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Финансовое управление администрации г.</a:t>
                      </a:r>
                      <a:r>
                        <a:rPr lang="ru" sz="1100" b="1" baseline="0" dirty="0">
                          <a:latin typeface="Verdana"/>
                        </a:rPr>
                        <a:t> Ак-Довурак</a:t>
                      </a:r>
                      <a:r>
                        <a:rPr lang="ru" sz="1100" b="1" dirty="0">
                          <a:latin typeface="Verdana"/>
                        </a:rPr>
                        <a:t>. 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Тел. 8 (39422)2-14-80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5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66802" y="1548568"/>
            <a:ext cx="9842500" cy="223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 подготовлена на основании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Решения Хурала представителей г.Ак-Довурак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округа город Ак-Довурак Республики Тыва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и плановый 2025-2026 годов </a:t>
            </a:r>
          </a:p>
          <a:p>
            <a:pPr indent="0" algn="ctr">
              <a:spcAft>
                <a:spcPts val="1470"/>
              </a:spcAft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управлением г. Ак-Довурак. Использованы фотографии, размещенные на официальных информационных сайтах Республики Тыва.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2" y="4002950"/>
            <a:ext cx="5168900" cy="11243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72"/>
              </a:lnSpc>
              <a:spcBef>
                <a:spcPts val="1470"/>
              </a:spcBef>
            </a:pP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  <a:p>
            <a:pPr indent="0" algn="ctr">
              <a:lnSpc>
                <a:spcPts val="1872"/>
              </a:lnSpc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управления</a:t>
            </a:r>
          </a:p>
          <a:p>
            <a:pPr indent="0" algn="ctr">
              <a:lnSpc>
                <a:spcPts val="1872"/>
              </a:lnSpc>
            </a:pP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Сарыглар А. 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75002" y="5127251"/>
            <a:ext cx="5041900" cy="7147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48"/>
              </a:lnSpc>
              <a:spcBef>
                <a:spcPts val="1890"/>
              </a:spcBef>
            </a:pP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брошюрой работали</a:t>
            </a:r>
          </a:p>
          <a:p>
            <a:pPr indent="0" algn="ctr">
              <a:lnSpc>
                <a:spcPts val="1848"/>
              </a:lnSpc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Финансового управления</a:t>
            </a:r>
          </a:p>
          <a:p>
            <a:pPr indent="0" algn="ctr">
              <a:lnSpc>
                <a:spcPts val="1848"/>
              </a:lnSpc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г. Ак-Довруак</a:t>
            </a:r>
          </a:p>
        </p:txBody>
      </p:sp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858000"/>
          </a:xfr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</a:p>
          <a:p>
            <a:pPr marL="0" indent="0" algn="ctr">
              <a:buNone/>
            </a:pPr>
            <a:r>
              <a:rPr lang="ru-RU" sz="6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10424" y="36493"/>
              <a:ext cx="49100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83140" y="1872973"/>
            <a:ext cx="1133729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/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 на безвозвратной и безвозмездной основе в виде дотаций, субсидий, субвенций из других бюджетов бюджетной системы Российской Федерации, а также перечисления от физических и юридических лиц </a:t>
            </a:r>
          </a:p>
          <a:p>
            <a:pPr indent="0" algn="just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предельные объемы денежных средств, предусмотренных в</a:t>
            </a:r>
          </a:p>
          <a:p>
            <a:pPr indent="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 финансовом году для исполнения бюджетных обязательств</a:t>
            </a:r>
          </a:p>
          <a:p>
            <a:pPr indent="0" algn="just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ОБЯЗАТЕЛЬСТВ</a:t>
            </a:r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расходные обязательства, подлежащие исполнению в</a:t>
            </a:r>
          </a:p>
          <a:p>
            <a:pPr indent="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 финансовом году</a:t>
            </a:r>
          </a:p>
          <a:p>
            <a:pPr indent="0" algn="just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</a:t>
            </a:r>
          </a:p>
          <a:p>
            <a:pPr algn="just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</a:t>
            </a:r>
          </a:p>
          <a:p>
            <a:pPr indent="0" algn="just"/>
            <a:endParaRPr lang="ru" dirty="0">
              <a:latin typeface="Verda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301636"/>
            <a:ext cx="4217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Verdana"/>
              </a:rPr>
              <a:t>Основные термины и понятия</a:t>
            </a:r>
          </a:p>
        </p:txBody>
      </p:sp>
      <p:pic>
        <p:nvPicPr>
          <p:cNvPr id="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5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1999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15833" y="36493"/>
              <a:ext cx="470460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85670" y="248196"/>
            <a:ext cx="5158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391" y="1176436"/>
            <a:ext cx="10643616" cy="4654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endParaRPr lang="ru" sz="2000" dirty="0">
              <a:solidFill>
                <a:srgbClr val="C00000"/>
              </a:solidFill>
              <a:latin typeface="Verdana"/>
            </a:endParaRP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предусмотренных законодательством </a:t>
            </a:r>
          </a:p>
          <a:p>
            <a:pPr indent="0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платежи которые классифицируются по характеру их поступления в бюджет и включают в себя возмездные операции от прямого предоставления государством разных видов услуг, а также некоторые безвозмездные платежи в виде штрафов или иных санкций за нарушение законодательства</a:t>
            </a:r>
          </a:p>
          <a:p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предоставляются на финансирование «переданных» другим публичноправовым образованиям полномочий</a:t>
            </a: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предоставляются на условиях долевого софинансирования расходов других бюджетов</a:t>
            </a:r>
          </a:p>
          <a:p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</a:t>
            </a: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</a:t>
            </a:r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</a:p>
        </p:txBody>
      </p:sp>
      <p:pic>
        <p:nvPicPr>
          <p:cNvPr id="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5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1999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313" y="36493"/>
              <a:ext cx="40491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079664" y="1798635"/>
            <a:ext cx="8640763" cy="4384300"/>
            <a:chOff x="3079663" y="1798633"/>
            <a:chExt cx="8640762" cy="43843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079663" y="1798633"/>
              <a:ext cx="8640762" cy="4384300"/>
              <a:chOff x="179388" y="2357813"/>
              <a:chExt cx="8640762" cy="4384300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6929454" y="5661025"/>
                <a:ext cx="1819259" cy="1081088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179388" y="2357813"/>
                <a:ext cx="8640762" cy="4023515"/>
                <a:chOff x="179388" y="2357813"/>
                <a:chExt cx="8640762" cy="4023515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251520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1547664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2835495" y="5220887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9388" y="5445125"/>
                  <a:ext cx="1187451" cy="73866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FF0000"/>
                      </a:solidFill>
                      <a:latin typeface="+mj-lt"/>
                    </a:rPr>
                    <a:t>Бюджеты городских округов</a:t>
                  </a:r>
                </a:p>
              </p:txBody>
            </p: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5400000">
                  <a:off x="5072856" y="4856957"/>
                  <a:ext cx="3000375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6572250" y="6202363"/>
                  <a:ext cx="357188" cy="1555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Группа 1"/>
                <p:cNvGrpSpPr/>
                <p:nvPr/>
              </p:nvGrpSpPr>
              <p:grpSpPr>
                <a:xfrm>
                  <a:off x="755650" y="2357813"/>
                  <a:ext cx="8064500" cy="3943606"/>
                  <a:chOff x="755650" y="2357813"/>
                  <a:chExt cx="8064500" cy="3943606"/>
                </a:xfrm>
              </p:grpSpPr>
              <p:sp>
                <p:nvSpPr>
                  <p:cNvPr id="7" name="Блок-схема: магнитный диск 6"/>
                  <p:cNvSpPr/>
                  <p:nvPr/>
                </p:nvSpPr>
                <p:spPr>
                  <a:xfrm>
                    <a:off x="1250575" y="2357813"/>
                    <a:ext cx="1584325" cy="719138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" name="Блок-схема: магнитный диск 7"/>
                  <p:cNvSpPr/>
                  <p:nvPr/>
                </p:nvSpPr>
                <p:spPr>
                  <a:xfrm>
                    <a:off x="1258888" y="3141663"/>
                    <a:ext cx="1584325" cy="792162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1" name="Блок-схема: магнитный диск 10"/>
                  <p:cNvSpPr/>
                  <p:nvPr/>
                </p:nvSpPr>
                <p:spPr>
                  <a:xfrm>
                    <a:off x="1258888" y="4005263"/>
                    <a:ext cx="1584325" cy="863600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195937" y="2401456"/>
                    <a:ext cx="1656184" cy="800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i="1" dirty="0">
                        <a:latin typeface="+mj-lt"/>
                      </a:rPr>
                      <a:t>ФЕДЕРАЛЬНЫЙ БЮДЖЕТ РФ</a:t>
                    </a:r>
                  </a:p>
                  <a:p>
                    <a:pPr algn="ctr">
                      <a:defRPr/>
                    </a:pPr>
                    <a:endParaRPr lang="ru-RU" sz="1400" b="1" dirty="0">
                      <a:solidFill>
                        <a:schemeClr val="bg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331913" y="3172984"/>
                    <a:ext cx="1439863" cy="8309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i="1" dirty="0">
                        <a:latin typeface="+mj-lt"/>
                      </a:rPr>
                      <a:t>БЮДЖЕТЫ СУБЪЕКТОВ РФ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063641" y="3938563"/>
                    <a:ext cx="2018581" cy="9541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i="1" dirty="0">
                        <a:latin typeface="+mj-lt"/>
                      </a:rPr>
                      <a:t>БЮДЖЕТЫ МУНИЦИПАЛЬНЫХ ОБРАЗОВАНИЙ </a:t>
                    </a:r>
                  </a:p>
                  <a:p>
                    <a:pPr algn="ctr">
                      <a:defRPr/>
                    </a:pPr>
                    <a:r>
                      <a:rPr lang="ru-RU" sz="1400" b="1" i="1" dirty="0">
                        <a:latin typeface="+mj-lt"/>
                      </a:rPr>
                      <a:t>(МЕСТНЫЙ БЮДЖЕТ)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398185" y="5455376"/>
                    <a:ext cx="1331611" cy="73866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+mj-lt"/>
                      </a:rPr>
                      <a:t>Бюджеты районов (</a:t>
                    </a:r>
                    <a:r>
                      <a:rPr lang="ru-RU" sz="1400" b="1" dirty="0" err="1">
                        <a:solidFill>
                          <a:srgbClr val="FF0000"/>
                        </a:solidFill>
                        <a:latin typeface="+mj-lt"/>
                      </a:rPr>
                      <a:t>кожуунов</a:t>
                    </a:r>
                    <a:r>
                      <a:rPr lang="ru-RU" sz="1400" b="1" dirty="0">
                        <a:solidFill>
                          <a:srgbClr val="FF0000"/>
                        </a:solidFill>
                        <a:latin typeface="+mj-lt"/>
                      </a:rPr>
                      <a:t>)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726835" y="5347312"/>
                    <a:ext cx="1261161" cy="95410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+mj-lt"/>
                      </a:rPr>
                      <a:t>Бюджеты сельских поселений (</a:t>
                    </a:r>
                    <a:r>
                      <a:rPr lang="ru-RU" sz="1400" b="1" dirty="0" err="1">
                        <a:solidFill>
                          <a:srgbClr val="FF0000"/>
                        </a:solidFill>
                        <a:latin typeface="+mj-lt"/>
                      </a:rPr>
                      <a:t>сумонов</a:t>
                    </a:r>
                    <a:r>
                      <a:rPr lang="ru-RU" sz="1400" b="1" dirty="0">
                        <a:solidFill>
                          <a:srgbClr val="FF0000"/>
                        </a:solidFill>
                        <a:latin typeface="+mj-lt"/>
                      </a:rPr>
                      <a:t>)</a:t>
                    </a:r>
                  </a:p>
                </p:txBody>
              </p: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755650" y="5013325"/>
                    <a:ext cx="2592388" cy="0"/>
                  </a:xfrm>
                  <a:prstGeom prst="line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 стрелкой 24"/>
                  <p:cNvCxnSpPr>
                    <a:stCxn id="11" idx="3"/>
                  </p:cNvCxnSpPr>
                  <p:nvPr/>
                </p:nvCxnSpPr>
                <p:spPr>
                  <a:xfrm>
                    <a:off x="2051050" y="4868863"/>
                    <a:ext cx="0" cy="360362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>
                    <a:off x="755650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>
                    <a:off x="3348038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2843213" y="3284538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3276600" y="3284538"/>
                    <a:ext cx="0" cy="15128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2843213" y="4797425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>
                    <a:off x="2843213" y="2420938"/>
                    <a:ext cx="720725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>
                    <a:off x="3563938" y="2420938"/>
                    <a:ext cx="0" cy="23764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3276600" y="4797425"/>
                    <a:ext cx="287338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Скругленный прямоугольник 33"/>
                  <p:cNvSpPr/>
                  <p:nvPr/>
                </p:nvSpPr>
                <p:spPr>
                  <a:xfrm>
                    <a:off x="4131640" y="2437514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5" name="Скругленный прямоугольник 34"/>
                  <p:cNvSpPr/>
                  <p:nvPr/>
                </p:nvSpPr>
                <p:spPr>
                  <a:xfrm>
                    <a:off x="4139952" y="3789040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058862" y="2490585"/>
                    <a:ext cx="2089151" cy="8309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0000"/>
                        </a:solidFill>
                        <a:latin typeface="+mj-lt"/>
                      </a:rPr>
                      <a:t>Консолидированный бюджет РФ </a:t>
                    </a:r>
                  </a:p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0000"/>
                        </a:solidFill>
                        <a:latin typeface="+mj-lt"/>
                      </a:rPr>
                      <a:t>(свод бюджетов)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058863" y="3859010"/>
                    <a:ext cx="2089151" cy="8309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0000"/>
                        </a:solidFill>
                        <a:latin typeface="+mj-lt"/>
                      </a:rPr>
                      <a:t>Консолидированный бюджет  субъекта РФ </a:t>
                    </a:r>
                    <a:r>
                      <a:rPr lang="ru-RU" sz="1600" b="1" dirty="0">
                        <a:solidFill>
                          <a:srgbClr val="FF0000"/>
                        </a:solidFill>
                      </a:rPr>
                      <a:t>(свод бюджетов)</a:t>
                    </a:r>
                    <a:endParaRPr lang="ru-RU" sz="1600" b="1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>
                    <a:off x="3276600" y="4292600"/>
                    <a:ext cx="863600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 стрелкой 38"/>
                  <p:cNvCxnSpPr/>
                  <p:nvPr/>
                </p:nvCxnSpPr>
                <p:spPr>
                  <a:xfrm>
                    <a:off x="3563938" y="2924175"/>
                    <a:ext cx="576262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 стрелкой 39"/>
                  <p:cNvCxnSpPr/>
                  <p:nvPr/>
                </p:nvCxnSpPr>
                <p:spPr>
                  <a:xfrm flipV="1">
                    <a:off x="5148263" y="3357563"/>
                    <a:ext cx="0" cy="43180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Скругленный прямоугольник 40"/>
                  <p:cNvSpPr/>
                  <p:nvPr/>
                </p:nvSpPr>
                <p:spPr>
                  <a:xfrm>
                    <a:off x="6347242" y="2428868"/>
                    <a:ext cx="2385609" cy="936625"/>
                  </a:xfrm>
                  <a:prstGeom prst="round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l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2" name="Скругленный прямоугольник 41"/>
                  <p:cNvSpPr/>
                  <p:nvPr/>
                </p:nvSpPr>
                <p:spPr>
                  <a:xfrm>
                    <a:off x="6875463" y="3789363"/>
                    <a:ext cx="1873250" cy="792162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3" name="Скругленный прямоугольник 42"/>
                  <p:cNvSpPr/>
                  <p:nvPr/>
                </p:nvSpPr>
                <p:spPr>
                  <a:xfrm>
                    <a:off x="6875463" y="4724400"/>
                    <a:ext cx="1873250" cy="792163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443663" y="2420938"/>
                    <a:ext cx="2376487" cy="8309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Бюджеты государственных внебюджетных фондов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821695" y="3933825"/>
                    <a:ext cx="1853993" cy="5842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Пенсионный фонд РФ 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735431" y="4724400"/>
                    <a:ext cx="1940257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Фонд социального страхования РФ</a:t>
                    </a:r>
                  </a:p>
                </p:txBody>
              </p: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10800000" flipV="1">
                    <a:off x="6572250" y="5121275"/>
                    <a:ext cx="303213" cy="1651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10800000" flipV="1">
                    <a:off x="6572250" y="4186238"/>
                    <a:ext cx="303213" cy="1714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/>
            <p:cNvSpPr txBox="1"/>
            <p:nvPr/>
          </p:nvSpPr>
          <p:spPr>
            <a:xfrm>
              <a:off x="9558068" y="5137977"/>
              <a:ext cx="211347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фонд обязательного медицинского страхования РФ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2476" y="1713188"/>
            <a:ext cx="3422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Бюджет государства и бюджеты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входящих в него регионов и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муниципальных образований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взаимосвязаны и образуют единую бюджетную систему. 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 РОССИЙСКОЙ ФЕДЕРАЦИИ СЛОЖИЛАСЬ ТРЕХУРОВНЕВАЯ  БЮДЖЕТНАЯ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СИСТЕМА</a:t>
            </a: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358901" y="361950"/>
            <a:ext cx="4784724" cy="46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3200" b="1" dirty="0"/>
              <a:t>Бюджетная система</a:t>
            </a:r>
          </a:p>
        </p:txBody>
      </p:sp>
      <p:pic>
        <p:nvPicPr>
          <p:cNvPr id="54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63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0" y="0"/>
            <a:ext cx="12191999" cy="1039093"/>
            <a:chOff x="0" y="0"/>
            <a:chExt cx="12192000" cy="1219200"/>
          </a:xfrm>
        </p:grpSpPr>
        <p:sp>
          <p:nvSpPr>
            <p:cNvPr id="85" name="Прямоугольник с двумя скругленными противолежащими углами 84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166057" y="36493"/>
              <a:ext cx="4554374" cy="8305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pic>
        <p:nvPicPr>
          <p:cNvPr id="176130" name="Скругленный прямоугольник 7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0604" y="1962151"/>
            <a:ext cx="4123905" cy="1019175"/>
          </a:xfrm>
          <a:prstGeom prst="rect">
            <a:avLst/>
          </a:prstGeom>
          <a:noFill/>
        </p:spPr>
      </p:pic>
      <p:sp>
        <p:nvSpPr>
          <p:cNvPr id="176131" name="Выгнутая влево стрелка 78"/>
          <p:cNvSpPr>
            <a:spLocks noChangeArrowheads="1"/>
          </p:cNvSpPr>
          <p:nvPr/>
        </p:nvSpPr>
        <p:spPr bwMode="auto">
          <a:xfrm rot="-5234645">
            <a:off x="6815667" y="1707094"/>
            <a:ext cx="679450" cy="2389717"/>
          </a:xfrm>
          <a:prstGeom prst="curvedRightArrow">
            <a:avLst>
              <a:gd name="adj1" fmla="val 24986"/>
              <a:gd name="adj2" fmla="val 49973"/>
              <a:gd name="adj3" fmla="val 45963"/>
            </a:avLst>
          </a:prstGeom>
          <a:solidFill>
            <a:srgbClr val="FF0000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2" name="Выноска со стрелкой вниз 8"/>
          <p:cNvGrpSpPr>
            <a:grpSpLocks/>
          </p:cNvGrpSpPr>
          <p:nvPr/>
        </p:nvGrpSpPr>
        <p:grpSpPr bwMode="auto">
          <a:xfrm>
            <a:off x="698741" y="3511550"/>
            <a:ext cx="4819411" cy="1268413"/>
            <a:chOff x="165" y="2212"/>
            <a:chExt cx="2442" cy="799"/>
          </a:xfrm>
        </p:grpSpPr>
        <p:pic>
          <p:nvPicPr>
            <p:cNvPr id="176134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" y="2212"/>
              <a:ext cx="2442" cy="799"/>
            </a:xfrm>
            <a:prstGeom prst="rect">
              <a:avLst/>
            </a:prstGeom>
            <a:noFill/>
          </p:spPr>
        </p:pic>
        <p:sp>
          <p:nvSpPr>
            <p:cNvPr id="176135" name="Text Box 7"/>
            <p:cNvSpPr txBox="1">
              <a:spLocks noChangeArrowheads="1"/>
            </p:cNvSpPr>
            <p:nvPr/>
          </p:nvSpPr>
          <p:spPr bwMode="auto">
            <a:xfrm>
              <a:off x="191" y="2240"/>
              <a:ext cx="2358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ДЕФИЦИТ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Расходы </a:t>
              </a:r>
              <a:r>
                <a:rPr lang="en-US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&gt; </a:t>
              </a:r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Доходы</a:t>
              </a:r>
            </a:p>
          </p:txBody>
        </p:sp>
      </p:grpSp>
      <p:sp>
        <p:nvSpPr>
          <p:cNvPr id="176137" name="Скругленный прямоугольник 10"/>
          <p:cNvSpPr>
            <a:spLocks noChangeArrowheads="1"/>
          </p:cNvSpPr>
          <p:nvPr/>
        </p:nvSpPr>
        <p:spPr bwMode="auto">
          <a:xfrm>
            <a:off x="1147312" y="5805488"/>
            <a:ext cx="4792055" cy="3209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5400000" scaled="1"/>
          </a:gradFill>
          <a:ln w="2540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76138" name="Скругленный прямоугольник 11"/>
          <p:cNvSpPr>
            <a:spLocks noChangeArrowheads="1"/>
          </p:cNvSpPr>
          <p:nvPr/>
        </p:nvSpPr>
        <p:spPr bwMode="auto">
          <a:xfrm>
            <a:off x="6138336" y="5793971"/>
            <a:ext cx="5084633" cy="3241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FF84"/>
              </a:gs>
              <a:gs pos="50000">
                <a:srgbClr val="B4FFB5"/>
              </a:gs>
              <a:gs pos="100000">
                <a:srgbClr val="DAFFDB"/>
              </a:gs>
            </a:gsLst>
            <a:lin ang="5400000" scaled="1"/>
          </a:gradFill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176139" name="Выгнутая влево стрелка 1"/>
          <p:cNvSpPr>
            <a:spLocks noChangeArrowheads="1"/>
          </p:cNvSpPr>
          <p:nvPr/>
        </p:nvSpPr>
        <p:spPr bwMode="auto">
          <a:xfrm rot="-4432828">
            <a:off x="3728508" y="1849438"/>
            <a:ext cx="679450" cy="2387600"/>
          </a:xfrm>
          <a:prstGeom prst="curvedRightArrow">
            <a:avLst>
              <a:gd name="adj1" fmla="val 24964"/>
              <a:gd name="adj2" fmla="val 49928"/>
              <a:gd name="adj3" fmla="val 45963"/>
            </a:avLst>
          </a:prstGeom>
          <a:solidFill>
            <a:srgbClr val="00B050">
              <a:alpha val="72940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063070" y="1830388"/>
            <a:ext cx="2484967" cy="1701800"/>
            <a:chOff x="2313" y="1271"/>
            <a:chExt cx="1174" cy="1072"/>
          </a:xfrm>
        </p:grpSpPr>
        <p:sp>
          <p:nvSpPr>
            <p:cNvPr id="1761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13" y="1271"/>
              <a:ext cx="1174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56" name="Freeform 5"/>
            <p:cNvSpPr>
              <a:spLocks/>
            </p:cNvSpPr>
            <p:nvPr/>
          </p:nvSpPr>
          <p:spPr bwMode="auto">
            <a:xfrm>
              <a:off x="2795" y="1282"/>
              <a:ext cx="204" cy="109"/>
            </a:xfrm>
            <a:custGeom>
              <a:avLst/>
              <a:gdLst>
                <a:gd name="T0" fmla="*/ 0 w 409"/>
                <a:gd name="T1" fmla="*/ 84 h 219"/>
                <a:gd name="T2" fmla="*/ 6 w 409"/>
                <a:gd name="T3" fmla="*/ 82 h 219"/>
                <a:gd name="T4" fmla="*/ 14 w 409"/>
                <a:gd name="T5" fmla="*/ 77 h 219"/>
                <a:gd name="T6" fmla="*/ 22 w 409"/>
                <a:gd name="T7" fmla="*/ 67 h 219"/>
                <a:gd name="T8" fmla="*/ 26 w 409"/>
                <a:gd name="T9" fmla="*/ 51 h 219"/>
                <a:gd name="T10" fmla="*/ 30 w 409"/>
                <a:gd name="T11" fmla="*/ 34 h 219"/>
                <a:gd name="T12" fmla="*/ 36 w 409"/>
                <a:gd name="T13" fmla="*/ 19 h 219"/>
                <a:gd name="T14" fmla="*/ 46 w 409"/>
                <a:gd name="T15" fmla="*/ 7 h 219"/>
                <a:gd name="T16" fmla="*/ 61 w 409"/>
                <a:gd name="T17" fmla="*/ 0 h 219"/>
                <a:gd name="T18" fmla="*/ 78 w 409"/>
                <a:gd name="T19" fmla="*/ 1 h 219"/>
                <a:gd name="T20" fmla="*/ 93 w 409"/>
                <a:gd name="T21" fmla="*/ 5 h 219"/>
                <a:gd name="T22" fmla="*/ 102 w 409"/>
                <a:gd name="T23" fmla="*/ 9 h 219"/>
                <a:gd name="T24" fmla="*/ 104 w 409"/>
                <a:gd name="T25" fmla="*/ 9 h 219"/>
                <a:gd name="T26" fmla="*/ 109 w 409"/>
                <a:gd name="T27" fmla="*/ 7 h 219"/>
                <a:gd name="T28" fmla="*/ 119 w 409"/>
                <a:gd name="T29" fmla="*/ 4 h 219"/>
                <a:gd name="T30" fmla="*/ 131 w 409"/>
                <a:gd name="T31" fmla="*/ 1 h 219"/>
                <a:gd name="T32" fmla="*/ 144 w 409"/>
                <a:gd name="T33" fmla="*/ 3 h 219"/>
                <a:gd name="T34" fmla="*/ 155 w 409"/>
                <a:gd name="T35" fmla="*/ 7 h 219"/>
                <a:gd name="T36" fmla="*/ 165 w 409"/>
                <a:gd name="T37" fmla="*/ 12 h 219"/>
                <a:gd name="T38" fmla="*/ 171 w 409"/>
                <a:gd name="T39" fmla="*/ 19 h 219"/>
                <a:gd name="T40" fmla="*/ 174 w 409"/>
                <a:gd name="T41" fmla="*/ 34 h 219"/>
                <a:gd name="T42" fmla="*/ 174 w 409"/>
                <a:gd name="T43" fmla="*/ 56 h 219"/>
                <a:gd name="T44" fmla="*/ 180 w 409"/>
                <a:gd name="T45" fmla="*/ 68 h 219"/>
                <a:gd name="T46" fmla="*/ 188 w 409"/>
                <a:gd name="T47" fmla="*/ 80 h 219"/>
                <a:gd name="T48" fmla="*/ 197 w 409"/>
                <a:gd name="T49" fmla="*/ 92 h 219"/>
                <a:gd name="T50" fmla="*/ 203 w 409"/>
                <a:gd name="T51" fmla="*/ 101 h 219"/>
                <a:gd name="T52" fmla="*/ 204 w 409"/>
                <a:gd name="T53" fmla="*/ 103 h 219"/>
                <a:gd name="T54" fmla="*/ 201 w 409"/>
                <a:gd name="T55" fmla="*/ 106 h 219"/>
                <a:gd name="T56" fmla="*/ 195 w 409"/>
                <a:gd name="T57" fmla="*/ 109 h 219"/>
                <a:gd name="T58" fmla="*/ 189 w 409"/>
                <a:gd name="T59" fmla="*/ 108 h 219"/>
                <a:gd name="T60" fmla="*/ 183 w 409"/>
                <a:gd name="T61" fmla="*/ 102 h 219"/>
                <a:gd name="T62" fmla="*/ 178 w 409"/>
                <a:gd name="T63" fmla="*/ 95 h 219"/>
                <a:gd name="T64" fmla="*/ 172 w 409"/>
                <a:gd name="T65" fmla="*/ 90 h 219"/>
                <a:gd name="T66" fmla="*/ 166 w 409"/>
                <a:gd name="T67" fmla="*/ 85 h 219"/>
                <a:gd name="T68" fmla="*/ 158 w 409"/>
                <a:gd name="T69" fmla="*/ 83 h 219"/>
                <a:gd name="T70" fmla="*/ 149 w 409"/>
                <a:gd name="T71" fmla="*/ 81 h 219"/>
                <a:gd name="T72" fmla="*/ 138 w 409"/>
                <a:gd name="T73" fmla="*/ 79 h 219"/>
                <a:gd name="T74" fmla="*/ 127 w 409"/>
                <a:gd name="T75" fmla="*/ 76 h 219"/>
                <a:gd name="T76" fmla="*/ 117 w 409"/>
                <a:gd name="T77" fmla="*/ 71 h 219"/>
                <a:gd name="T78" fmla="*/ 109 w 409"/>
                <a:gd name="T79" fmla="*/ 65 h 219"/>
                <a:gd name="T80" fmla="*/ 105 w 409"/>
                <a:gd name="T81" fmla="*/ 60 h 219"/>
                <a:gd name="T82" fmla="*/ 102 w 409"/>
                <a:gd name="T83" fmla="*/ 57 h 219"/>
                <a:gd name="T84" fmla="*/ 102 w 409"/>
                <a:gd name="T85" fmla="*/ 57 h 219"/>
                <a:gd name="T86" fmla="*/ 99 w 409"/>
                <a:gd name="T87" fmla="*/ 60 h 219"/>
                <a:gd name="T88" fmla="*/ 92 w 409"/>
                <a:gd name="T89" fmla="*/ 65 h 219"/>
                <a:gd name="T90" fmla="*/ 80 w 409"/>
                <a:gd name="T91" fmla="*/ 69 h 219"/>
                <a:gd name="T92" fmla="*/ 66 w 409"/>
                <a:gd name="T93" fmla="*/ 72 h 219"/>
                <a:gd name="T94" fmla="*/ 53 w 409"/>
                <a:gd name="T95" fmla="*/ 73 h 219"/>
                <a:gd name="T96" fmla="*/ 42 w 409"/>
                <a:gd name="T97" fmla="*/ 74 h 219"/>
                <a:gd name="T98" fmla="*/ 35 w 409"/>
                <a:gd name="T99" fmla="*/ 76 h 219"/>
                <a:gd name="T100" fmla="*/ 27 w 409"/>
                <a:gd name="T101" fmla="*/ 82 h 219"/>
                <a:gd name="T102" fmla="*/ 19 w 409"/>
                <a:gd name="T103" fmla="*/ 92 h 219"/>
                <a:gd name="T104" fmla="*/ 0 w 409"/>
                <a:gd name="T105" fmla="*/ 84 h 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9"/>
                <a:gd name="T160" fmla="*/ 0 h 219"/>
                <a:gd name="T161" fmla="*/ 409 w 409"/>
                <a:gd name="T162" fmla="*/ 219 h 2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9" h="219">
                  <a:moveTo>
                    <a:pt x="0" y="169"/>
                  </a:moveTo>
                  <a:lnTo>
                    <a:pt x="1" y="169"/>
                  </a:lnTo>
                  <a:lnTo>
                    <a:pt x="6" y="167"/>
                  </a:lnTo>
                  <a:lnTo>
                    <a:pt x="13" y="165"/>
                  </a:lnTo>
                  <a:lnTo>
                    <a:pt x="21" y="160"/>
                  </a:lnTo>
                  <a:lnTo>
                    <a:pt x="29" y="154"/>
                  </a:lnTo>
                  <a:lnTo>
                    <a:pt x="37" y="145"/>
                  </a:lnTo>
                  <a:lnTo>
                    <a:pt x="45" y="134"/>
                  </a:lnTo>
                  <a:lnTo>
                    <a:pt x="50" y="119"/>
                  </a:lnTo>
                  <a:lnTo>
                    <a:pt x="53" y="102"/>
                  </a:lnTo>
                  <a:lnTo>
                    <a:pt x="57" y="85"/>
                  </a:lnTo>
                  <a:lnTo>
                    <a:pt x="61" y="69"/>
                  </a:lnTo>
                  <a:lnTo>
                    <a:pt x="66" y="54"/>
                  </a:lnTo>
                  <a:lnTo>
                    <a:pt x="73" y="39"/>
                  </a:lnTo>
                  <a:lnTo>
                    <a:pt x="81" y="26"/>
                  </a:lnTo>
                  <a:lnTo>
                    <a:pt x="92" y="15"/>
                  </a:lnTo>
                  <a:lnTo>
                    <a:pt x="106" y="7"/>
                  </a:lnTo>
                  <a:lnTo>
                    <a:pt x="122" y="1"/>
                  </a:lnTo>
                  <a:lnTo>
                    <a:pt x="140" y="0"/>
                  </a:lnTo>
                  <a:lnTo>
                    <a:pt x="156" y="2"/>
                  </a:lnTo>
                  <a:lnTo>
                    <a:pt x="172" y="6"/>
                  </a:lnTo>
                  <a:lnTo>
                    <a:pt x="186" y="10"/>
                  </a:lnTo>
                  <a:lnTo>
                    <a:pt x="196" y="16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12" y="17"/>
                  </a:lnTo>
                  <a:lnTo>
                    <a:pt x="219" y="15"/>
                  </a:lnTo>
                  <a:lnTo>
                    <a:pt x="228" y="10"/>
                  </a:lnTo>
                  <a:lnTo>
                    <a:pt x="239" y="8"/>
                  </a:lnTo>
                  <a:lnTo>
                    <a:pt x="250" y="5"/>
                  </a:lnTo>
                  <a:lnTo>
                    <a:pt x="263" y="3"/>
                  </a:lnTo>
                  <a:lnTo>
                    <a:pt x="276" y="5"/>
                  </a:lnTo>
                  <a:lnTo>
                    <a:pt x="288" y="7"/>
                  </a:lnTo>
                  <a:lnTo>
                    <a:pt x="300" y="10"/>
                  </a:lnTo>
                  <a:lnTo>
                    <a:pt x="311" y="14"/>
                  </a:lnTo>
                  <a:lnTo>
                    <a:pt x="322" y="18"/>
                  </a:lnTo>
                  <a:lnTo>
                    <a:pt x="330" y="24"/>
                  </a:lnTo>
                  <a:lnTo>
                    <a:pt x="337" y="30"/>
                  </a:lnTo>
                  <a:lnTo>
                    <a:pt x="342" y="38"/>
                  </a:lnTo>
                  <a:lnTo>
                    <a:pt x="346" y="47"/>
                  </a:lnTo>
                  <a:lnTo>
                    <a:pt x="348" y="69"/>
                  </a:lnTo>
                  <a:lnTo>
                    <a:pt x="348" y="91"/>
                  </a:lnTo>
                  <a:lnTo>
                    <a:pt x="349" y="112"/>
                  </a:lnTo>
                  <a:lnTo>
                    <a:pt x="354" y="128"/>
                  </a:lnTo>
                  <a:lnTo>
                    <a:pt x="360" y="136"/>
                  </a:lnTo>
                  <a:lnTo>
                    <a:pt x="367" y="147"/>
                  </a:lnTo>
                  <a:lnTo>
                    <a:pt x="376" y="160"/>
                  </a:lnTo>
                  <a:lnTo>
                    <a:pt x="385" y="173"/>
                  </a:lnTo>
                  <a:lnTo>
                    <a:pt x="394" y="185"/>
                  </a:lnTo>
                  <a:lnTo>
                    <a:pt x="402" y="196"/>
                  </a:lnTo>
                  <a:lnTo>
                    <a:pt x="407" y="203"/>
                  </a:lnTo>
                  <a:lnTo>
                    <a:pt x="409" y="205"/>
                  </a:lnTo>
                  <a:lnTo>
                    <a:pt x="408" y="206"/>
                  </a:lnTo>
                  <a:lnTo>
                    <a:pt x="406" y="209"/>
                  </a:lnTo>
                  <a:lnTo>
                    <a:pt x="402" y="212"/>
                  </a:lnTo>
                  <a:lnTo>
                    <a:pt x="396" y="215"/>
                  </a:lnTo>
                  <a:lnTo>
                    <a:pt x="391" y="218"/>
                  </a:lnTo>
                  <a:lnTo>
                    <a:pt x="385" y="219"/>
                  </a:lnTo>
                  <a:lnTo>
                    <a:pt x="378" y="217"/>
                  </a:lnTo>
                  <a:lnTo>
                    <a:pt x="372" y="212"/>
                  </a:lnTo>
                  <a:lnTo>
                    <a:pt x="367" y="205"/>
                  </a:lnTo>
                  <a:lnTo>
                    <a:pt x="361" y="198"/>
                  </a:lnTo>
                  <a:lnTo>
                    <a:pt x="356" y="191"/>
                  </a:lnTo>
                  <a:lnTo>
                    <a:pt x="350" y="184"/>
                  </a:lnTo>
                  <a:lnTo>
                    <a:pt x="345" y="180"/>
                  </a:lnTo>
                  <a:lnTo>
                    <a:pt x="338" y="174"/>
                  </a:lnTo>
                  <a:lnTo>
                    <a:pt x="332" y="170"/>
                  </a:lnTo>
                  <a:lnTo>
                    <a:pt x="325" y="168"/>
                  </a:lnTo>
                  <a:lnTo>
                    <a:pt x="317" y="166"/>
                  </a:lnTo>
                  <a:lnTo>
                    <a:pt x="309" y="165"/>
                  </a:lnTo>
                  <a:lnTo>
                    <a:pt x="299" y="162"/>
                  </a:lnTo>
                  <a:lnTo>
                    <a:pt x="288" y="161"/>
                  </a:lnTo>
                  <a:lnTo>
                    <a:pt x="277" y="159"/>
                  </a:lnTo>
                  <a:lnTo>
                    <a:pt x="265" y="156"/>
                  </a:lnTo>
                  <a:lnTo>
                    <a:pt x="254" y="152"/>
                  </a:lnTo>
                  <a:lnTo>
                    <a:pt x="243" y="147"/>
                  </a:lnTo>
                  <a:lnTo>
                    <a:pt x="234" y="143"/>
                  </a:lnTo>
                  <a:lnTo>
                    <a:pt x="226" y="137"/>
                  </a:lnTo>
                  <a:lnTo>
                    <a:pt x="219" y="131"/>
                  </a:lnTo>
                  <a:lnTo>
                    <a:pt x="214" y="126"/>
                  </a:lnTo>
                  <a:lnTo>
                    <a:pt x="210" y="121"/>
                  </a:lnTo>
                  <a:lnTo>
                    <a:pt x="208" y="116"/>
                  </a:lnTo>
                  <a:lnTo>
                    <a:pt x="205" y="114"/>
                  </a:lnTo>
                  <a:lnTo>
                    <a:pt x="205" y="113"/>
                  </a:lnTo>
                  <a:lnTo>
                    <a:pt x="204" y="114"/>
                  </a:lnTo>
                  <a:lnTo>
                    <a:pt x="202" y="116"/>
                  </a:lnTo>
                  <a:lnTo>
                    <a:pt x="198" y="121"/>
                  </a:lnTo>
                  <a:lnTo>
                    <a:pt x="193" y="126"/>
                  </a:lnTo>
                  <a:lnTo>
                    <a:pt x="185" y="131"/>
                  </a:lnTo>
                  <a:lnTo>
                    <a:pt x="174" y="136"/>
                  </a:lnTo>
                  <a:lnTo>
                    <a:pt x="161" y="139"/>
                  </a:lnTo>
                  <a:lnTo>
                    <a:pt x="148" y="143"/>
                  </a:lnTo>
                  <a:lnTo>
                    <a:pt x="133" y="144"/>
                  </a:lnTo>
                  <a:lnTo>
                    <a:pt x="119" y="145"/>
                  </a:lnTo>
                  <a:lnTo>
                    <a:pt x="106" y="146"/>
                  </a:lnTo>
                  <a:lnTo>
                    <a:pt x="96" y="147"/>
                  </a:lnTo>
                  <a:lnTo>
                    <a:pt x="85" y="149"/>
                  </a:lnTo>
                  <a:lnTo>
                    <a:pt x="77" y="150"/>
                  </a:lnTo>
                  <a:lnTo>
                    <a:pt x="70" y="152"/>
                  </a:lnTo>
                  <a:lnTo>
                    <a:pt x="65" y="156"/>
                  </a:lnTo>
                  <a:lnTo>
                    <a:pt x="54" y="165"/>
                  </a:lnTo>
                  <a:lnTo>
                    <a:pt x="45" y="175"/>
                  </a:lnTo>
                  <a:lnTo>
                    <a:pt x="38" y="185"/>
                  </a:lnTo>
                  <a:lnTo>
                    <a:pt x="35" y="18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57" name="Freeform 6"/>
            <p:cNvSpPr>
              <a:spLocks/>
            </p:cNvSpPr>
            <p:nvPr/>
          </p:nvSpPr>
          <p:spPr bwMode="auto">
            <a:xfrm>
              <a:off x="3057" y="2208"/>
              <a:ext cx="244" cy="117"/>
            </a:xfrm>
            <a:custGeom>
              <a:avLst/>
              <a:gdLst>
                <a:gd name="T0" fmla="*/ 240 w 489"/>
                <a:gd name="T1" fmla="*/ 82 h 234"/>
                <a:gd name="T2" fmla="*/ 233 w 489"/>
                <a:gd name="T3" fmla="*/ 93 h 234"/>
                <a:gd name="T4" fmla="*/ 222 w 489"/>
                <a:gd name="T5" fmla="*/ 101 h 234"/>
                <a:gd name="T6" fmla="*/ 208 w 489"/>
                <a:gd name="T7" fmla="*/ 108 h 234"/>
                <a:gd name="T8" fmla="*/ 191 w 489"/>
                <a:gd name="T9" fmla="*/ 113 h 234"/>
                <a:gd name="T10" fmla="*/ 170 w 489"/>
                <a:gd name="T11" fmla="*/ 116 h 234"/>
                <a:gd name="T12" fmla="*/ 149 w 489"/>
                <a:gd name="T13" fmla="*/ 117 h 234"/>
                <a:gd name="T14" fmla="*/ 125 w 489"/>
                <a:gd name="T15" fmla="*/ 116 h 234"/>
                <a:gd name="T16" fmla="*/ 100 w 489"/>
                <a:gd name="T17" fmla="*/ 112 h 234"/>
                <a:gd name="T18" fmla="*/ 77 w 489"/>
                <a:gd name="T19" fmla="*/ 106 h 234"/>
                <a:gd name="T20" fmla="*/ 55 w 489"/>
                <a:gd name="T21" fmla="*/ 98 h 234"/>
                <a:gd name="T22" fmla="*/ 37 w 489"/>
                <a:gd name="T23" fmla="*/ 89 h 234"/>
                <a:gd name="T24" fmla="*/ 22 w 489"/>
                <a:gd name="T25" fmla="*/ 79 h 234"/>
                <a:gd name="T26" fmla="*/ 10 w 489"/>
                <a:gd name="T27" fmla="*/ 68 h 234"/>
                <a:gd name="T28" fmla="*/ 3 w 489"/>
                <a:gd name="T29" fmla="*/ 57 h 234"/>
                <a:gd name="T30" fmla="*/ 0 w 489"/>
                <a:gd name="T31" fmla="*/ 45 h 234"/>
                <a:gd name="T32" fmla="*/ 2 w 489"/>
                <a:gd name="T33" fmla="*/ 34 h 234"/>
                <a:gd name="T34" fmla="*/ 9 w 489"/>
                <a:gd name="T35" fmla="*/ 24 h 234"/>
                <a:gd name="T36" fmla="*/ 20 w 489"/>
                <a:gd name="T37" fmla="*/ 15 h 234"/>
                <a:gd name="T38" fmla="*/ 35 w 489"/>
                <a:gd name="T39" fmla="*/ 9 h 234"/>
                <a:gd name="T40" fmla="*/ 53 w 489"/>
                <a:gd name="T41" fmla="*/ 4 h 234"/>
                <a:gd name="T42" fmla="*/ 74 w 489"/>
                <a:gd name="T43" fmla="*/ 1 h 234"/>
                <a:gd name="T44" fmla="*/ 96 w 489"/>
                <a:gd name="T45" fmla="*/ 0 h 234"/>
                <a:gd name="T46" fmla="*/ 120 w 489"/>
                <a:gd name="T47" fmla="*/ 2 h 234"/>
                <a:gd name="T48" fmla="*/ 145 w 489"/>
                <a:gd name="T49" fmla="*/ 6 h 234"/>
                <a:gd name="T50" fmla="*/ 169 w 489"/>
                <a:gd name="T51" fmla="*/ 11 h 234"/>
                <a:gd name="T52" fmla="*/ 191 w 489"/>
                <a:gd name="T53" fmla="*/ 17 h 234"/>
                <a:gd name="T54" fmla="*/ 209 w 489"/>
                <a:gd name="T55" fmla="*/ 24 h 234"/>
                <a:gd name="T56" fmla="*/ 225 w 489"/>
                <a:gd name="T57" fmla="*/ 33 h 234"/>
                <a:gd name="T58" fmla="*/ 236 w 489"/>
                <a:gd name="T59" fmla="*/ 42 h 234"/>
                <a:gd name="T60" fmla="*/ 243 w 489"/>
                <a:gd name="T61" fmla="*/ 55 h 234"/>
                <a:gd name="T62" fmla="*/ 244 w 489"/>
                <a:gd name="T63" fmla="*/ 69 h 2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9"/>
                <a:gd name="T97" fmla="*/ 0 h 234"/>
                <a:gd name="T98" fmla="*/ 489 w 489"/>
                <a:gd name="T99" fmla="*/ 234 h 2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9" h="234">
                  <a:moveTo>
                    <a:pt x="485" y="154"/>
                  </a:moveTo>
                  <a:lnTo>
                    <a:pt x="481" y="164"/>
                  </a:lnTo>
                  <a:lnTo>
                    <a:pt x="475" y="174"/>
                  </a:lnTo>
                  <a:lnTo>
                    <a:pt x="467" y="185"/>
                  </a:lnTo>
                  <a:lnTo>
                    <a:pt x="457" y="194"/>
                  </a:lnTo>
                  <a:lnTo>
                    <a:pt x="445" y="202"/>
                  </a:lnTo>
                  <a:lnTo>
                    <a:pt x="431" y="209"/>
                  </a:lnTo>
                  <a:lnTo>
                    <a:pt x="416" y="216"/>
                  </a:lnTo>
                  <a:lnTo>
                    <a:pt x="399" y="222"/>
                  </a:lnTo>
                  <a:lnTo>
                    <a:pt x="382" y="226"/>
                  </a:lnTo>
                  <a:lnTo>
                    <a:pt x="362" y="230"/>
                  </a:lnTo>
                  <a:lnTo>
                    <a:pt x="341" y="232"/>
                  </a:lnTo>
                  <a:lnTo>
                    <a:pt x="321" y="234"/>
                  </a:lnTo>
                  <a:lnTo>
                    <a:pt x="298" y="234"/>
                  </a:lnTo>
                  <a:lnTo>
                    <a:pt x="275" y="234"/>
                  </a:lnTo>
                  <a:lnTo>
                    <a:pt x="250" y="232"/>
                  </a:lnTo>
                  <a:lnTo>
                    <a:pt x="225" y="229"/>
                  </a:lnTo>
                  <a:lnTo>
                    <a:pt x="200" y="224"/>
                  </a:lnTo>
                  <a:lnTo>
                    <a:pt x="177" y="218"/>
                  </a:lnTo>
                  <a:lnTo>
                    <a:pt x="154" y="211"/>
                  </a:lnTo>
                  <a:lnTo>
                    <a:pt x="132" y="204"/>
                  </a:lnTo>
                  <a:lnTo>
                    <a:pt x="111" y="196"/>
                  </a:lnTo>
                  <a:lnTo>
                    <a:pt x="93" y="187"/>
                  </a:lnTo>
                  <a:lnTo>
                    <a:pt x="74" y="178"/>
                  </a:lnTo>
                  <a:lnTo>
                    <a:pt x="58" y="169"/>
                  </a:lnTo>
                  <a:lnTo>
                    <a:pt x="44" y="158"/>
                  </a:lnTo>
                  <a:lnTo>
                    <a:pt x="31" y="147"/>
                  </a:lnTo>
                  <a:lnTo>
                    <a:pt x="21" y="136"/>
                  </a:lnTo>
                  <a:lnTo>
                    <a:pt x="13" y="125"/>
                  </a:lnTo>
                  <a:lnTo>
                    <a:pt x="6" y="113"/>
                  </a:lnTo>
                  <a:lnTo>
                    <a:pt x="3" y="102"/>
                  </a:lnTo>
                  <a:lnTo>
                    <a:pt x="0" y="90"/>
                  </a:lnTo>
                  <a:lnTo>
                    <a:pt x="2" y="79"/>
                  </a:lnTo>
                  <a:lnTo>
                    <a:pt x="5" y="67"/>
                  </a:lnTo>
                  <a:lnTo>
                    <a:pt x="11" y="57"/>
                  </a:lnTo>
                  <a:lnTo>
                    <a:pt x="19" y="48"/>
                  </a:lnTo>
                  <a:lnTo>
                    <a:pt x="29" y="38"/>
                  </a:lnTo>
                  <a:lnTo>
                    <a:pt x="41" y="30"/>
                  </a:lnTo>
                  <a:lnTo>
                    <a:pt x="55" y="23"/>
                  </a:lnTo>
                  <a:lnTo>
                    <a:pt x="71" y="18"/>
                  </a:lnTo>
                  <a:lnTo>
                    <a:pt x="88" y="12"/>
                  </a:lnTo>
                  <a:lnTo>
                    <a:pt x="106" y="7"/>
                  </a:lnTo>
                  <a:lnTo>
                    <a:pt x="126" y="4"/>
                  </a:lnTo>
                  <a:lnTo>
                    <a:pt x="148" y="1"/>
                  </a:lnTo>
                  <a:lnTo>
                    <a:pt x="170" y="0"/>
                  </a:lnTo>
                  <a:lnTo>
                    <a:pt x="193" y="0"/>
                  </a:lnTo>
                  <a:lnTo>
                    <a:pt x="216" y="1"/>
                  </a:lnTo>
                  <a:lnTo>
                    <a:pt x="240" y="4"/>
                  </a:lnTo>
                  <a:lnTo>
                    <a:pt x="265" y="7"/>
                  </a:lnTo>
                  <a:lnTo>
                    <a:pt x="291" y="12"/>
                  </a:lnTo>
                  <a:lnTo>
                    <a:pt x="315" y="16"/>
                  </a:lnTo>
                  <a:lnTo>
                    <a:pt x="338" y="21"/>
                  </a:lnTo>
                  <a:lnTo>
                    <a:pt x="360" y="27"/>
                  </a:lnTo>
                  <a:lnTo>
                    <a:pt x="382" y="33"/>
                  </a:lnTo>
                  <a:lnTo>
                    <a:pt x="401" y="39"/>
                  </a:lnTo>
                  <a:lnTo>
                    <a:pt x="419" y="48"/>
                  </a:lnTo>
                  <a:lnTo>
                    <a:pt x="436" y="56"/>
                  </a:lnTo>
                  <a:lnTo>
                    <a:pt x="450" y="65"/>
                  </a:lnTo>
                  <a:lnTo>
                    <a:pt x="462" y="74"/>
                  </a:lnTo>
                  <a:lnTo>
                    <a:pt x="473" y="84"/>
                  </a:lnTo>
                  <a:lnTo>
                    <a:pt x="481" y="97"/>
                  </a:lnTo>
                  <a:lnTo>
                    <a:pt x="487" y="110"/>
                  </a:lnTo>
                  <a:lnTo>
                    <a:pt x="489" y="122"/>
                  </a:lnTo>
                  <a:lnTo>
                    <a:pt x="489" y="137"/>
                  </a:lnTo>
                  <a:lnTo>
                    <a:pt x="485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58" name="Freeform 7"/>
            <p:cNvSpPr>
              <a:spLocks/>
            </p:cNvSpPr>
            <p:nvPr/>
          </p:nvSpPr>
          <p:spPr bwMode="auto">
            <a:xfrm>
              <a:off x="3053" y="2201"/>
              <a:ext cx="249" cy="102"/>
            </a:xfrm>
            <a:custGeom>
              <a:avLst/>
              <a:gdLst>
                <a:gd name="T0" fmla="*/ 245 w 499"/>
                <a:gd name="T1" fmla="*/ 74 h 205"/>
                <a:gd name="T2" fmla="*/ 249 w 499"/>
                <a:gd name="T3" fmla="*/ 58 h 205"/>
                <a:gd name="T4" fmla="*/ 240 w 499"/>
                <a:gd name="T5" fmla="*/ 42 h 205"/>
                <a:gd name="T6" fmla="*/ 231 w 499"/>
                <a:gd name="T7" fmla="*/ 36 h 205"/>
                <a:gd name="T8" fmla="*/ 222 w 499"/>
                <a:gd name="T9" fmla="*/ 30 h 205"/>
                <a:gd name="T10" fmla="*/ 210 w 499"/>
                <a:gd name="T11" fmla="*/ 25 h 205"/>
                <a:gd name="T12" fmla="*/ 195 w 499"/>
                <a:gd name="T13" fmla="*/ 18 h 205"/>
                <a:gd name="T14" fmla="*/ 180 w 499"/>
                <a:gd name="T15" fmla="*/ 14 h 205"/>
                <a:gd name="T16" fmla="*/ 159 w 499"/>
                <a:gd name="T17" fmla="*/ 8 h 205"/>
                <a:gd name="T18" fmla="*/ 137 w 499"/>
                <a:gd name="T19" fmla="*/ 4 h 205"/>
                <a:gd name="T20" fmla="*/ 115 w 499"/>
                <a:gd name="T21" fmla="*/ 1 h 205"/>
                <a:gd name="T22" fmla="*/ 91 w 499"/>
                <a:gd name="T23" fmla="*/ 0 h 205"/>
                <a:gd name="T24" fmla="*/ 68 w 499"/>
                <a:gd name="T25" fmla="*/ 0 h 205"/>
                <a:gd name="T26" fmla="*/ 44 w 499"/>
                <a:gd name="T27" fmla="*/ 4 h 205"/>
                <a:gd name="T28" fmla="*/ 14 w 499"/>
                <a:gd name="T29" fmla="*/ 14 h 205"/>
                <a:gd name="T30" fmla="*/ 0 w 499"/>
                <a:gd name="T31" fmla="*/ 36 h 205"/>
                <a:gd name="T32" fmla="*/ 13 w 499"/>
                <a:gd name="T33" fmla="*/ 60 h 205"/>
                <a:gd name="T34" fmla="*/ 35 w 499"/>
                <a:gd name="T35" fmla="*/ 75 h 205"/>
                <a:gd name="T36" fmla="*/ 59 w 499"/>
                <a:gd name="T37" fmla="*/ 85 h 205"/>
                <a:gd name="T38" fmla="*/ 77 w 499"/>
                <a:gd name="T39" fmla="*/ 91 h 205"/>
                <a:gd name="T40" fmla="*/ 96 w 499"/>
                <a:gd name="T41" fmla="*/ 96 h 205"/>
                <a:gd name="T42" fmla="*/ 116 w 499"/>
                <a:gd name="T43" fmla="*/ 99 h 205"/>
                <a:gd name="T44" fmla="*/ 138 w 499"/>
                <a:gd name="T45" fmla="*/ 102 h 205"/>
                <a:gd name="T46" fmla="*/ 161 w 499"/>
                <a:gd name="T47" fmla="*/ 102 h 205"/>
                <a:gd name="T48" fmla="*/ 184 w 499"/>
                <a:gd name="T49" fmla="*/ 101 h 205"/>
                <a:gd name="T50" fmla="*/ 206 w 499"/>
                <a:gd name="T51" fmla="*/ 96 h 205"/>
                <a:gd name="T52" fmla="*/ 227 w 499"/>
                <a:gd name="T53" fmla="*/ 88 h 205"/>
                <a:gd name="T54" fmla="*/ 228 w 499"/>
                <a:gd name="T55" fmla="*/ 85 h 205"/>
                <a:gd name="T56" fmla="*/ 211 w 499"/>
                <a:gd name="T57" fmla="*/ 87 h 205"/>
                <a:gd name="T58" fmla="*/ 188 w 499"/>
                <a:gd name="T59" fmla="*/ 89 h 205"/>
                <a:gd name="T60" fmla="*/ 164 w 499"/>
                <a:gd name="T61" fmla="*/ 88 h 205"/>
                <a:gd name="T62" fmla="*/ 140 w 499"/>
                <a:gd name="T63" fmla="*/ 86 h 205"/>
                <a:gd name="T64" fmla="*/ 116 w 499"/>
                <a:gd name="T65" fmla="*/ 82 h 205"/>
                <a:gd name="T66" fmla="*/ 94 w 499"/>
                <a:gd name="T67" fmla="*/ 77 h 205"/>
                <a:gd name="T68" fmla="*/ 72 w 499"/>
                <a:gd name="T69" fmla="*/ 71 h 205"/>
                <a:gd name="T70" fmla="*/ 51 w 499"/>
                <a:gd name="T71" fmla="*/ 62 h 205"/>
                <a:gd name="T72" fmla="*/ 36 w 499"/>
                <a:gd name="T73" fmla="*/ 54 h 205"/>
                <a:gd name="T74" fmla="*/ 21 w 499"/>
                <a:gd name="T75" fmla="*/ 41 h 205"/>
                <a:gd name="T76" fmla="*/ 20 w 499"/>
                <a:gd name="T77" fmla="*/ 26 h 205"/>
                <a:gd name="T78" fmla="*/ 33 w 499"/>
                <a:gd name="T79" fmla="*/ 19 h 205"/>
                <a:gd name="T80" fmla="*/ 49 w 499"/>
                <a:gd name="T81" fmla="*/ 15 h 205"/>
                <a:gd name="T82" fmla="*/ 64 w 499"/>
                <a:gd name="T83" fmla="*/ 14 h 205"/>
                <a:gd name="T84" fmla="*/ 79 w 499"/>
                <a:gd name="T85" fmla="*/ 11 h 205"/>
                <a:gd name="T86" fmla="*/ 94 w 499"/>
                <a:gd name="T87" fmla="*/ 10 h 205"/>
                <a:gd name="T88" fmla="*/ 111 w 499"/>
                <a:gd name="T89" fmla="*/ 10 h 205"/>
                <a:gd name="T90" fmla="*/ 130 w 499"/>
                <a:gd name="T91" fmla="*/ 11 h 205"/>
                <a:gd name="T92" fmla="*/ 147 w 499"/>
                <a:gd name="T93" fmla="*/ 13 h 205"/>
                <a:gd name="T94" fmla="*/ 165 w 499"/>
                <a:gd name="T95" fmla="*/ 15 h 205"/>
                <a:gd name="T96" fmla="*/ 183 w 499"/>
                <a:gd name="T97" fmla="*/ 20 h 205"/>
                <a:gd name="T98" fmla="*/ 203 w 499"/>
                <a:gd name="T99" fmla="*/ 26 h 205"/>
                <a:gd name="T100" fmla="*/ 230 w 499"/>
                <a:gd name="T101" fmla="*/ 39 h 205"/>
                <a:gd name="T102" fmla="*/ 246 w 499"/>
                <a:gd name="T103" fmla="*/ 60 h 205"/>
                <a:gd name="T104" fmla="*/ 241 w 499"/>
                <a:gd name="T105" fmla="*/ 77 h 205"/>
                <a:gd name="T106" fmla="*/ 234 w 499"/>
                <a:gd name="T107" fmla="*/ 82 h 205"/>
                <a:gd name="T108" fmla="*/ 236 w 499"/>
                <a:gd name="T109" fmla="*/ 83 h 2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9"/>
                <a:gd name="T166" fmla="*/ 0 h 205"/>
                <a:gd name="T167" fmla="*/ 499 w 499"/>
                <a:gd name="T168" fmla="*/ 205 h 2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9" h="205">
                  <a:moveTo>
                    <a:pt x="473" y="166"/>
                  </a:moveTo>
                  <a:lnTo>
                    <a:pt x="483" y="157"/>
                  </a:lnTo>
                  <a:lnTo>
                    <a:pt x="491" y="148"/>
                  </a:lnTo>
                  <a:lnTo>
                    <a:pt x="497" y="137"/>
                  </a:lnTo>
                  <a:lnTo>
                    <a:pt x="499" y="127"/>
                  </a:lnTo>
                  <a:lnTo>
                    <a:pt x="499" y="117"/>
                  </a:lnTo>
                  <a:lnTo>
                    <a:pt x="496" y="105"/>
                  </a:lnTo>
                  <a:lnTo>
                    <a:pt x="490" y="95"/>
                  </a:lnTo>
                  <a:lnTo>
                    <a:pt x="481" y="84"/>
                  </a:lnTo>
                  <a:lnTo>
                    <a:pt x="475" y="80"/>
                  </a:lnTo>
                  <a:lnTo>
                    <a:pt x="469" y="75"/>
                  </a:lnTo>
                  <a:lnTo>
                    <a:pt x="463" y="72"/>
                  </a:lnTo>
                  <a:lnTo>
                    <a:pt x="457" y="67"/>
                  </a:lnTo>
                  <a:lnTo>
                    <a:pt x="450" y="65"/>
                  </a:lnTo>
                  <a:lnTo>
                    <a:pt x="444" y="61"/>
                  </a:lnTo>
                  <a:lnTo>
                    <a:pt x="437" y="58"/>
                  </a:lnTo>
                  <a:lnTo>
                    <a:pt x="430" y="54"/>
                  </a:lnTo>
                  <a:lnTo>
                    <a:pt x="421" y="50"/>
                  </a:lnTo>
                  <a:lnTo>
                    <a:pt x="410" y="45"/>
                  </a:lnTo>
                  <a:lnTo>
                    <a:pt x="401" y="42"/>
                  </a:lnTo>
                  <a:lnTo>
                    <a:pt x="391" y="37"/>
                  </a:lnTo>
                  <a:lnTo>
                    <a:pt x="381" y="34"/>
                  </a:lnTo>
                  <a:lnTo>
                    <a:pt x="370" y="30"/>
                  </a:lnTo>
                  <a:lnTo>
                    <a:pt x="360" y="28"/>
                  </a:lnTo>
                  <a:lnTo>
                    <a:pt x="349" y="24"/>
                  </a:lnTo>
                  <a:lnTo>
                    <a:pt x="334" y="21"/>
                  </a:lnTo>
                  <a:lnTo>
                    <a:pt x="319" y="16"/>
                  </a:lnTo>
                  <a:lnTo>
                    <a:pt x="304" y="14"/>
                  </a:lnTo>
                  <a:lnTo>
                    <a:pt x="289" y="11"/>
                  </a:lnTo>
                  <a:lnTo>
                    <a:pt x="275" y="8"/>
                  </a:lnTo>
                  <a:lnTo>
                    <a:pt x="260" y="6"/>
                  </a:lnTo>
                  <a:lnTo>
                    <a:pt x="245" y="4"/>
                  </a:lnTo>
                  <a:lnTo>
                    <a:pt x="230" y="3"/>
                  </a:lnTo>
                  <a:lnTo>
                    <a:pt x="213" y="1"/>
                  </a:lnTo>
                  <a:lnTo>
                    <a:pt x="198" y="0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2" y="0"/>
                  </a:lnTo>
                  <a:lnTo>
                    <a:pt x="137" y="1"/>
                  </a:lnTo>
                  <a:lnTo>
                    <a:pt x="121" y="3"/>
                  </a:lnTo>
                  <a:lnTo>
                    <a:pt x="106" y="5"/>
                  </a:lnTo>
                  <a:lnTo>
                    <a:pt x="88" y="8"/>
                  </a:lnTo>
                  <a:lnTo>
                    <a:pt x="68" y="13"/>
                  </a:lnTo>
                  <a:lnTo>
                    <a:pt x="48" y="20"/>
                  </a:lnTo>
                  <a:lnTo>
                    <a:pt x="29" y="29"/>
                  </a:lnTo>
                  <a:lnTo>
                    <a:pt x="14" y="41"/>
                  </a:lnTo>
                  <a:lnTo>
                    <a:pt x="4" y="54"/>
                  </a:lnTo>
                  <a:lnTo>
                    <a:pt x="0" y="73"/>
                  </a:lnTo>
                  <a:lnTo>
                    <a:pt x="6" y="94"/>
                  </a:lnTo>
                  <a:lnTo>
                    <a:pt x="14" y="107"/>
                  </a:lnTo>
                  <a:lnTo>
                    <a:pt x="26" y="120"/>
                  </a:lnTo>
                  <a:lnTo>
                    <a:pt x="39" y="132"/>
                  </a:lnTo>
                  <a:lnTo>
                    <a:pt x="54" y="141"/>
                  </a:lnTo>
                  <a:lnTo>
                    <a:pt x="71" y="150"/>
                  </a:lnTo>
                  <a:lnTo>
                    <a:pt x="88" y="158"/>
                  </a:lnTo>
                  <a:lnTo>
                    <a:pt x="104" y="165"/>
                  </a:lnTo>
                  <a:lnTo>
                    <a:pt x="119" y="171"/>
                  </a:lnTo>
                  <a:lnTo>
                    <a:pt x="130" y="175"/>
                  </a:lnTo>
                  <a:lnTo>
                    <a:pt x="143" y="179"/>
                  </a:lnTo>
                  <a:lnTo>
                    <a:pt x="155" y="182"/>
                  </a:lnTo>
                  <a:lnTo>
                    <a:pt x="167" y="186"/>
                  </a:lnTo>
                  <a:lnTo>
                    <a:pt x="179" y="188"/>
                  </a:lnTo>
                  <a:lnTo>
                    <a:pt x="192" y="192"/>
                  </a:lnTo>
                  <a:lnTo>
                    <a:pt x="204" y="194"/>
                  </a:lnTo>
                  <a:lnTo>
                    <a:pt x="217" y="196"/>
                  </a:lnTo>
                  <a:lnTo>
                    <a:pt x="232" y="199"/>
                  </a:lnTo>
                  <a:lnTo>
                    <a:pt x="247" y="201"/>
                  </a:lnTo>
                  <a:lnTo>
                    <a:pt x="262" y="203"/>
                  </a:lnTo>
                  <a:lnTo>
                    <a:pt x="277" y="204"/>
                  </a:lnTo>
                  <a:lnTo>
                    <a:pt x="292" y="205"/>
                  </a:lnTo>
                  <a:lnTo>
                    <a:pt x="307" y="205"/>
                  </a:lnTo>
                  <a:lnTo>
                    <a:pt x="322" y="205"/>
                  </a:lnTo>
                  <a:lnTo>
                    <a:pt x="338" y="204"/>
                  </a:lnTo>
                  <a:lnTo>
                    <a:pt x="353" y="203"/>
                  </a:lnTo>
                  <a:lnTo>
                    <a:pt x="368" y="202"/>
                  </a:lnTo>
                  <a:lnTo>
                    <a:pt x="383" y="199"/>
                  </a:lnTo>
                  <a:lnTo>
                    <a:pt x="397" y="196"/>
                  </a:lnTo>
                  <a:lnTo>
                    <a:pt x="412" y="192"/>
                  </a:lnTo>
                  <a:lnTo>
                    <a:pt x="427" y="188"/>
                  </a:lnTo>
                  <a:lnTo>
                    <a:pt x="440" y="182"/>
                  </a:lnTo>
                  <a:lnTo>
                    <a:pt x="454" y="177"/>
                  </a:lnTo>
                  <a:lnTo>
                    <a:pt x="457" y="174"/>
                  </a:lnTo>
                  <a:lnTo>
                    <a:pt x="458" y="172"/>
                  </a:lnTo>
                  <a:lnTo>
                    <a:pt x="457" y="170"/>
                  </a:lnTo>
                  <a:lnTo>
                    <a:pt x="453" y="169"/>
                  </a:lnTo>
                  <a:lnTo>
                    <a:pt x="438" y="172"/>
                  </a:lnTo>
                  <a:lnTo>
                    <a:pt x="423" y="174"/>
                  </a:lnTo>
                  <a:lnTo>
                    <a:pt x="407" y="175"/>
                  </a:lnTo>
                  <a:lnTo>
                    <a:pt x="392" y="177"/>
                  </a:lnTo>
                  <a:lnTo>
                    <a:pt x="376" y="178"/>
                  </a:lnTo>
                  <a:lnTo>
                    <a:pt x="360" y="178"/>
                  </a:lnTo>
                  <a:lnTo>
                    <a:pt x="344" y="178"/>
                  </a:lnTo>
                  <a:lnTo>
                    <a:pt x="329" y="177"/>
                  </a:lnTo>
                  <a:lnTo>
                    <a:pt x="313" y="175"/>
                  </a:lnTo>
                  <a:lnTo>
                    <a:pt x="296" y="174"/>
                  </a:lnTo>
                  <a:lnTo>
                    <a:pt x="280" y="172"/>
                  </a:lnTo>
                  <a:lnTo>
                    <a:pt x="264" y="170"/>
                  </a:lnTo>
                  <a:lnTo>
                    <a:pt x="249" y="167"/>
                  </a:lnTo>
                  <a:lnTo>
                    <a:pt x="233" y="164"/>
                  </a:lnTo>
                  <a:lnTo>
                    <a:pt x="218" y="162"/>
                  </a:lnTo>
                  <a:lnTo>
                    <a:pt x="203" y="158"/>
                  </a:lnTo>
                  <a:lnTo>
                    <a:pt x="188" y="155"/>
                  </a:lnTo>
                  <a:lnTo>
                    <a:pt x="174" y="151"/>
                  </a:lnTo>
                  <a:lnTo>
                    <a:pt x="159" y="147"/>
                  </a:lnTo>
                  <a:lnTo>
                    <a:pt x="145" y="142"/>
                  </a:lnTo>
                  <a:lnTo>
                    <a:pt x="130" y="137"/>
                  </a:lnTo>
                  <a:lnTo>
                    <a:pt x="117" y="132"/>
                  </a:lnTo>
                  <a:lnTo>
                    <a:pt x="103" y="125"/>
                  </a:lnTo>
                  <a:lnTo>
                    <a:pt x="90" y="119"/>
                  </a:lnTo>
                  <a:lnTo>
                    <a:pt x="83" y="116"/>
                  </a:lnTo>
                  <a:lnTo>
                    <a:pt x="73" y="109"/>
                  </a:lnTo>
                  <a:lnTo>
                    <a:pt x="61" y="101"/>
                  </a:lnTo>
                  <a:lnTo>
                    <a:pt x="51" y="91"/>
                  </a:lnTo>
                  <a:lnTo>
                    <a:pt x="42" y="82"/>
                  </a:lnTo>
                  <a:lnTo>
                    <a:pt x="36" y="72"/>
                  </a:lnTo>
                  <a:lnTo>
                    <a:pt x="35" y="63"/>
                  </a:lnTo>
                  <a:lnTo>
                    <a:pt x="41" y="53"/>
                  </a:lnTo>
                  <a:lnTo>
                    <a:pt x="49" y="48"/>
                  </a:lnTo>
                  <a:lnTo>
                    <a:pt x="57" y="43"/>
                  </a:lnTo>
                  <a:lnTo>
                    <a:pt x="67" y="39"/>
                  </a:lnTo>
                  <a:lnTo>
                    <a:pt x="78" y="36"/>
                  </a:lnTo>
                  <a:lnTo>
                    <a:pt x="88" y="34"/>
                  </a:lnTo>
                  <a:lnTo>
                    <a:pt x="98" y="31"/>
                  </a:lnTo>
                  <a:lnTo>
                    <a:pt x="109" y="30"/>
                  </a:lnTo>
                  <a:lnTo>
                    <a:pt x="118" y="29"/>
                  </a:lnTo>
                  <a:lnTo>
                    <a:pt x="128" y="28"/>
                  </a:lnTo>
                  <a:lnTo>
                    <a:pt x="137" y="26"/>
                  </a:lnTo>
                  <a:lnTo>
                    <a:pt x="148" y="24"/>
                  </a:lnTo>
                  <a:lnTo>
                    <a:pt x="158" y="23"/>
                  </a:lnTo>
                  <a:lnTo>
                    <a:pt x="169" y="22"/>
                  </a:lnTo>
                  <a:lnTo>
                    <a:pt x="179" y="22"/>
                  </a:lnTo>
                  <a:lnTo>
                    <a:pt x="188" y="21"/>
                  </a:lnTo>
                  <a:lnTo>
                    <a:pt x="198" y="21"/>
                  </a:lnTo>
                  <a:lnTo>
                    <a:pt x="211" y="21"/>
                  </a:lnTo>
                  <a:lnTo>
                    <a:pt x="223" y="21"/>
                  </a:lnTo>
                  <a:lnTo>
                    <a:pt x="235" y="21"/>
                  </a:lnTo>
                  <a:lnTo>
                    <a:pt x="247" y="21"/>
                  </a:lnTo>
                  <a:lnTo>
                    <a:pt x="260" y="22"/>
                  </a:lnTo>
                  <a:lnTo>
                    <a:pt x="271" y="23"/>
                  </a:lnTo>
                  <a:lnTo>
                    <a:pt x="284" y="24"/>
                  </a:lnTo>
                  <a:lnTo>
                    <a:pt x="295" y="26"/>
                  </a:lnTo>
                  <a:lnTo>
                    <a:pt x="308" y="28"/>
                  </a:lnTo>
                  <a:lnTo>
                    <a:pt x="319" y="29"/>
                  </a:lnTo>
                  <a:lnTo>
                    <a:pt x="331" y="31"/>
                  </a:lnTo>
                  <a:lnTo>
                    <a:pt x="344" y="35"/>
                  </a:lnTo>
                  <a:lnTo>
                    <a:pt x="355" y="37"/>
                  </a:lnTo>
                  <a:lnTo>
                    <a:pt x="367" y="41"/>
                  </a:lnTo>
                  <a:lnTo>
                    <a:pt x="378" y="44"/>
                  </a:lnTo>
                  <a:lnTo>
                    <a:pt x="390" y="48"/>
                  </a:lnTo>
                  <a:lnTo>
                    <a:pt x="406" y="53"/>
                  </a:lnTo>
                  <a:lnTo>
                    <a:pt x="424" y="60"/>
                  </a:lnTo>
                  <a:lnTo>
                    <a:pt x="444" y="68"/>
                  </a:lnTo>
                  <a:lnTo>
                    <a:pt x="461" y="79"/>
                  </a:lnTo>
                  <a:lnTo>
                    <a:pt x="477" y="90"/>
                  </a:lnTo>
                  <a:lnTo>
                    <a:pt x="488" y="104"/>
                  </a:lnTo>
                  <a:lnTo>
                    <a:pt x="493" y="120"/>
                  </a:lnTo>
                  <a:lnTo>
                    <a:pt x="492" y="139"/>
                  </a:lnTo>
                  <a:lnTo>
                    <a:pt x="489" y="147"/>
                  </a:lnTo>
                  <a:lnTo>
                    <a:pt x="483" y="154"/>
                  </a:lnTo>
                  <a:lnTo>
                    <a:pt x="476" y="159"/>
                  </a:lnTo>
                  <a:lnTo>
                    <a:pt x="469" y="164"/>
                  </a:lnTo>
                  <a:lnTo>
                    <a:pt x="468" y="165"/>
                  </a:lnTo>
                  <a:lnTo>
                    <a:pt x="469" y="166"/>
                  </a:lnTo>
                  <a:lnTo>
                    <a:pt x="470" y="166"/>
                  </a:lnTo>
                  <a:lnTo>
                    <a:pt x="473" y="166"/>
                  </a:lnTo>
                  <a:lnTo>
                    <a:pt x="473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59" name="Freeform 8"/>
            <p:cNvSpPr>
              <a:spLocks/>
            </p:cNvSpPr>
            <p:nvPr/>
          </p:nvSpPr>
          <p:spPr bwMode="auto">
            <a:xfrm>
              <a:off x="3061" y="2250"/>
              <a:ext cx="8" cy="31"/>
            </a:xfrm>
            <a:custGeom>
              <a:avLst/>
              <a:gdLst>
                <a:gd name="T0" fmla="*/ 0 w 16"/>
                <a:gd name="T1" fmla="*/ 2 h 63"/>
                <a:gd name="T2" fmla="*/ 1 w 16"/>
                <a:gd name="T3" fmla="*/ 9 h 63"/>
                <a:gd name="T4" fmla="*/ 1 w 16"/>
                <a:gd name="T5" fmla="*/ 16 h 63"/>
                <a:gd name="T6" fmla="*/ 1 w 16"/>
                <a:gd name="T7" fmla="*/ 23 h 63"/>
                <a:gd name="T8" fmla="*/ 3 w 16"/>
                <a:gd name="T9" fmla="*/ 30 h 63"/>
                <a:gd name="T10" fmla="*/ 4 w 16"/>
                <a:gd name="T11" fmla="*/ 31 h 63"/>
                <a:gd name="T12" fmla="*/ 6 w 16"/>
                <a:gd name="T13" fmla="*/ 31 h 63"/>
                <a:gd name="T14" fmla="*/ 7 w 16"/>
                <a:gd name="T15" fmla="*/ 30 h 63"/>
                <a:gd name="T16" fmla="*/ 8 w 16"/>
                <a:gd name="T17" fmla="*/ 28 h 63"/>
                <a:gd name="T18" fmla="*/ 7 w 16"/>
                <a:gd name="T19" fmla="*/ 21 h 63"/>
                <a:gd name="T20" fmla="*/ 6 w 16"/>
                <a:gd name="T21" fmla="*/ 14 h 63"/>
                <a:gd name="T22" fmla="*/ 5 w 16"/>
                <a:gd name="T23" fmla="*/ 7 h 63"/>
                <a:gd name="T24" fmla="*/ 2 w 16"/>
                <a:gd name="T25" fmla="*/ 1 h 63"/>
                <a:gd name="T26" fmla="*/ 2 w 16"/>
                <a:gd name="T27" fmla="*/ 0 h 63"/>
                <a:gd name="T28" fmla="*/ 1 w 16"/>
                <a:gd name="T29" fmla="*/ 0 h 63"/>
                <a:gd name="T30" fmla="*/ 1 w 16"/>
                <a:gd name="T31" fmla="*/ 1 h 63"/>
                <a:gd name="T32" fmla="*/ 0 w 16"/>
                <a:gd name="T33" fmla="*/ 2 h 63"/>
                <a:gd name="T34" fmla="*/ 0 w 16"/>
                <a:gd name="T35" fmla="*/ 2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63"/>
                <a:gd name="T56" fmla="*/ 16 w 16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63">
                  <a:moveTo>
                    <a:pt x="0" y="4"/>
                  </a:moveTo>
                  <a:lnTo>
                    <a:pt x="2" y="18"/>
                  </a:lnTo>
                  <a:lnTo>
                    <a:pt x="2" y="33"/>
                  </a:lnTo>
                  <a:lnTo>
                    <a:pt x="2" y="47"/>
                  </a:lnTo>
                  <a:lnTo>
                    <a:pt x="7" y="60"/>
                  </a:lnTo>
                  <a:lnTo>
                    <a:pt x="9" y="63"/>
                  </a:lnTo>
                  <a:lnTo>
                    <a:pt x="12" y="62"/>
                  </a:lnTo>
                  <a:lnTo>
                    <a:pt x="15" y="60"/>
                  </a:lnTo>
                  <a:lnTo>
                    <a:pt x="16" y="57"/>
                  </a:lnTo>
                  <a:lnTo>
                    <a:pt x="15" y="43"/>
                  </a:lnTo>
                  <a:lnTo>
                    <a:pt x="12" y="29"/>
                  </a:lnTo>
                  <a:lnTo>
                    <a:pt x="10" y="15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0" name="Freeform 9"/>
            <p:cNvSpPr>
              <a:spLocks/>
            </p:cNvSpPr>
            <p:nvPr/>
          </p:nvSpPr>
          <p:spPr bwMode="auto">
            <a:xfrm>
              <a:off x="3049" y="2251"/>
              <a:ext cx="244" cy="81"/>
            </a:xfrm>
            <a:custGeom>
              <a:avLst/>
              <a:gdLst>
                <a:gd name="T0" fmla="*/ 3 w 490"/>
                <a:gd name="T1" fmla="*/ 10 h 162"/>
                <a:gd name="T2" fmla="*/ 12 w 490"/>
                <a:gd name="T3" fmla="*/ 25 h 162"/>
                <a:gd name="T4" fmla="*/ 25 w 490"/>
                <a:gd name="T5" fmla="*/ 38 h 162"/>
                <a:gd name="T6" fmla="*/ 40 w 490"/>
                <a:gd name="T7" fmla="*/ 49 h 162"/>
                <a:gd name="T8" fmla="*/ 56 w 490"/>
                <a:gd name="T9" fmla="*/ 58 h 162"/>
                <a:gd name="T10" fmla="*/ 72 w 490"/>
                <a:gd name="T11" fmla="*/ 66 h 162"/>
                <a:gd name="T12" fmla="*/ 90 w 490"/>
                <a:gd name="T13" fmla="*/ 72 h 162"/>
                <a:gd name="T14" fmla="*/ 108 w 490"/>
                <a:gd name="T15" fmla="*/ 76 h 162"/>
                <a:gd name="T16" fmla="*/ 125 w 490"/>
                <a:gd name="T17" fmla="*/ 80 h 162"/>
                <a:gd name="T18" fmla="*/ 143 w 490"/>
                <a:gd name="T19" fmla="*/ 81 h 162"/>
                <a:gd name="T20" fmla="*/ 162 w 490"/>
                <a:gd name="T21" fmla="*/ 81 h 162"/>
                <a:gd name="T22" fmla="*/ 180 w 490"/>
                <a:gd name="T23" fmla="*/ 80 h 162"/>
                <a:gd name="T24" fmla="*/ 193 w 490"/>
                <a:gd name="T25" fmla="*/ 78 h 162"/>
                <a:gd name="T26" fmla="*/ 201 w 490"/>
                <a:gd name="T27" fmla="*/ 76 h 162"/>
                <a:gd name="T28" fmla="*/ 208 w 490"/>
                <a:gd name="T29" fmla="*/ 74 h 162"/>
                <a:gd name="T30" fmla="*/ 216 w 490"/>
                <a:gd name="T31" fmla="*/ 71 h 162"/>
                <a:gd name="T32" fmla="*/ 223 w 490"/>
                <a:gd name="T33" fmla="*/ 67 h 162"/>
                <a:gd name="T34" fmla="*/ 231 w 490"/>
                <a:gd name="T35" fmla="*/ 65 h 162"/>
                <a:gd name="T36" fmla="*/ 237 w 490"/>
                <a:gd name="T37" fmla="*/ 61 h 162"/>
                <a:gd name="T38" fmla="*/ 242 w 490"/>
                <a:gd name="T39" fmla="*/ 55 h 162"/>
                <a:gd name="T40" fmla="*/ 244 w 490"/>
                <a:gd name="T41" fmla="*/ 48 h 162"/>
                <a:gd name="T42" fmla="*/ 241 w 490"/>
                <a:gd name="T43" fmla="*/ 44 h 162"/>
                <a:gd name="T44" fmla="*/ 236 w 490"/>
                <a:gd name="T45" fmla="*/ 46 h 162"/>
                <a:gd name="T46" fmla="*/ 229 w 490"/>
                <a:gd name="T47" fmla="*/ 47 h 162"/>
                <a:gd name="T48" fmla="*/ 223 w 490"/>
                <a:gd name="T49" fmla="*/ 50 h 162"/>
                <a:gd name="T50" fmla="*/ 218 w 490"/>
                <a:gd name="T51" fmla="*/ 52 h 162"/>
                <a:gd name="T52" fmla="*/ 211 w 490"/>
                <a:gd name="T53" fmla="*/ 55 h 162"/>
                <a:gd name="T54" fmla="*/ 203 w 490"/>
                <a:gd name="T55" fmla="*/ 59 h 162"/>
                <a:gd name="T56" fmla="*/ 195 w 490"/>
                <a:gd name="T57" fmla="*/ 61 h 162"/>
                <a:gd name="T58" fmla="*/ 187 w 490"/>
                <a:gd name="T59" fmla="*/ 62 h 162"/>
                <a:gd name="T60" fmla="*/ 174 w 490"/>
                <a:gd name="T61" fmla="*/ 65 h 162"/>
                <a:gd name="T62" fmla="*/ 158 w 490"/>
                <a:gd name="T63" fmla="*/ 66 h 162"/>
                <a:gd name="T64" fmla="*/ 141 w 490"/>
                <a:gd name="T65" fmla="*/ 66 h 162"/>
                <a:gd name="T66" fmla="*/ 124 w 490"/>
                <a:gd name="T67" fmla="*/ 64 h 162"/>
                <a:gd name="T68" fmla="*/ 108 w 490"/>
                <a:gd name="T69" fmla="*/ 61 h 162"/>
                <a:gd name="T70" fmla="*/ 91 w 490"/>
                <a:gd name="T71" fmla="*/ 57 h 162"/>
                <a:gd name="T72" fmla="*/ 75 w 490"/>
                <a:gd name="T73" fmla="*/ 53 h 162"/>
                <a:gd name="T74" fmla="*/ 59 w 490"/>
                <a:gd name="T75" fmla="*/ 47 h 162"/>
                <a:gd name="T76" fmla="*/ 44 w 490"/>
                <a:gd name="T77" fmla="*/ 40 h 162"/>
                <a:gd name="T78" fmla="*/ 30 w 490"/>
                <a:gd name="T79" fmla="*/ 30 h 162"/>
                <a:gd name="T80" fmla="*/ 17 w 490"/>
                <a:gd name="T81" fmla="*/ 19 h 162"/>
                <a:gd name="T82" fmla="*/ 6 w 490"/>
                <a:gd name="T83" fmla="*/ 6 h 162"/>
                <a:gd name="T84" fmla="*/ 0 w 490"/>
                <a:gd name="T85" fmla="*/ 0 h 162"/>
                <a:gd name="T86" fmla="*/ 0 w 490"/>
                <a:gd name="T87" fmla="*/ 0 h 162"/>
                <a:gd name="T88" fmla="*/ 0 w 490"/>
                <a:gd name="T89" fmla="*/ 1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0"/>
                <a:gd name="T136" fmla="*/ 0 h 162"/>
                <a:gd name="T137" fmla="*/ 490 w 490"/>
                <a:gd name="T138" fmla="*/ 162 h 1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0" h="162">
                  <a:moveTo>
                    <a:pt x="0" y="1"/>
                  </a:moveTo>
                  <a:lnTo>
                    <a:pt x="6" y="19"/>
                  </a:lnTo>
                  <a:lnTo>
                    <a:pt x="14" y="36"/>
                  </a:lnTo>
                  <a:lnTo>
                    <a:pt x="24" y="51"/>
                  </a:lnTo>
                  <a:lnTo>
                    <a:pt x="37" y="64"/>
                  </a:lnTo>
                  <a:lnTo>
                    <a:pt x="51" y="76"/>
                  </a:lnTo>
                  <a:lnTo>
                    <a:pt x="66" y="87"/>
                  </a:lnTo>
                  <a:lnTo>
                    <a:pt x="81" y="98"/>
                  </a:lnTo>
                  <a:lnTo>
                    <a:pt x="97" y="107"/>
                  </a:lnTo>
                  <a:lnTo>
                    <a:pt x="112" y="116"/>
                  </a:lnTo>
                  <a:lnTo>
                    <a:pt x="128" y="124"/>
                  </a:lnTo>
                  <a:lnTo>
                    <a:pt x="145" y="131"/>
                  </a:lnTo>
                  <a:lnTo>
                    <a:pt x="163" y="137"/>
                  </a:lnTo>
                  <a:lnTo>
                    <a:pt x="180" y="143"/>
                  </a:lnTo>
                  <a:lnTo>
                    <a:pt x="197" y="147"/>
                  </a:lnTo>
                  <a:lnTo>
                    <a:pt x="216" y="152"/>
                  </a:lnTo>
                  <a:lnTo>
                    <a:pt x="233" y="155"/>
                  </a:lnTo>
                  <a:lnTo>
                    <a:pt x="251" y="159"/>
                  </a:lnTo>
                  <a:lnTo>
                    <a:pt x="270" y="161"/>
                  </a:lnTo>
                  <a:lnTo>
                    <a:pt x="288" y="162"/>
                  </a:lnTo>
                  <a:lnTo>
                    <a:pt x="307" y="162"/>
                  </a:lnTo>
                  <a:lnTo>
                    <a:pt x="325" y="162"/>
                  </a:lnTo>
                  <a:lnTo>
                    <a:pt x="342" y="161"/>
                  </a:lnTo>
                  <a:lnTo>
                    <a:pt x="361" y="159"/>
                  </a:lnTo>
                  <a:lnTo>
                    <a:pt x="379" y="156"/>
                  </a:lnTo>
                  <a:lnTo>
                    <a:pt x="387" y="155"/>
                  </a:lnTo>
                  <a:lnTo>
                    <a:pt x="395" y="153"/>
                  </a:lnTo>
                  <a:lnTo>
                    <a:pt x="403" y="152"/>
                  </a:lnTo>
                  <a:lnTo>
                    <a:pt x="410" y="149"/>
                  </a:lnTo>
                  <a:lnTo>
                    <a:pt x="418" y="147"/>
                  </a:lnTo>
                  <a:lnTo>
                    <a:pt x="425" y="144"/>
                  </a:lnTo>
                  <a:lnTo>
                    <a:pt x="433" y="141"/>
                  </a:lnTo>
                  <a:lnTo>
                    <a:pt x="440" y="138"/>
                  </a:lnTo>
                  <a:lnTo>
                    <a:pt x="448" y="134"/>
                  </a:lnTo>
                  <a:lnTo>
                    <a:pt x="456" y="131"/>
                  </a:lnTo>
                  <a:lnTo>
                    <a:pt x="463" y="129"/>
                  </a:lnTo>
                  <a:lnTo>
                    <a:pt x="470" y="125"/>
                  </a:lnTo>
                  <a:lnTo>
                    <a:pt x="476" y="122"/>
                  </a:lnTo>
                  <a:lnTo>
                    <a:pt x="482" y="116"/>
                  </a:lnTo>
                  <a:lnTo>
                    <a:pt x="486" y="110"/>
                  </a:lnTo>
                  <a:lnTo>
                    <a:pt x="490" y="101"/>
                  </a:lnTo>
                  <a:lnTo>
                    <a:pt x="490" y="96"/>
                  </a:lnTo>
                  <a:lnTo>
                    <a:pt x="488" y="92"/>
                  </a:lnTo>
                  <a:lnTo>
                    <a:pt x="484" y="89"/>
                  </a:lnTo>
                  <a:lnTo>
                    <a:pt x="478" y="89"/>
                  </a:lnTo>
                  <a:lnTo>
                    <a:pt x="473" y="92"/>
                  </a:lnTo>
                  <a:lnTo>
                    <a:pt x="467" y="93"/>
                  </a:lnTo>
                  <a:lnTo>
                    <a:pt x="460" y="95"/>
                  </a:lnTo>
                  <a:lnTo>
                    <a:pt x="454" y="98"/>
                  </a:lnTo>
                  <a:lnTo>
                    <a:pt x="448" y="100"/>
                  </a:lnTo>
                  <a:lnTo>
                    <a:pt x="443" y="102"/>
                  </a:lnTo>
                  <a:lnTo>
                    <a:pt x="437" y="104"/>
                  </a:lnTo>
                  <a:lnTo>
                    <a:pt x="431" y="108"/>
                  </a:lnTo>
                  <a:lnTo>
                    <a:pt x="423" y="111"/>
                  </a:lnTo>
                  <a:lnTo>
                    <a:pt x="416" y="115"/>
                  </a:lnTo>
                  <a:lnTo>
                    <a:pt x="408" y="118"/>
                  </a:lnTo>
                  <a:lnTo>
                    <a:pt x="400" y="121"/>
                  </a:lnTo>
                  <a:lnTo>
                    <a:pt x="392" y="122"/>
                  </a:lnTo>
                  <a:lnTo>
                    <a:pt x="384" y="124"/>
                  </a:lnTo>
                  <a:lnTo>
                    <a:pt x="376" y="125"/>
                  </a:lnTo>
                  <a:lnTo>
                    <a:pt x="368" y="126"/>
                  </a:lnTo>
                  <a:lnTo>
                    <a:pt x="350" y="129"/>
                  </a:lnTo>
                  <a:lnTo>
                    <a:pt x="334" y="130"/>
                  </a:lnTo>
                  <a:lnTo>
                    <a:pt x="317" y="131"/>
                  </a:lnTo>
                  <a:lnTo>
                    <a:pt x="301" y="131"/>
                  </a:lnTo>
                  <a:lnTo>
                    <a:pt x="284" y="131"/>
                  </a:lnTo>
                  <a:lnTo>
                    <a:pt x="266" y="130"/>
                  </a:lnTo>
                  <a:lnTo>
                    <a:pt x="250" y="128"/>
                  </a:lnTo>
                  <a:lnTo>
                    <a:pt x="233" y="125"/>
                  </a:lnTo>
                  <a:lnTo>
                    <a:pt x="216" y="123"/>
                  </a:lnTo>
                  <a:lnTo>
                    <a:pt x="200" y="119"/>
                  </a:lnTo>
                  <a:lnTo>
                    <a:pt x="183" y="115"/>
                  </a:lnTo>
                  <a:lnTo>
                    <a:pt x="166" y="111"/>
                  </a:lnTo>
                  <a:lnTo>
                    <a:pt x="150" y="106"/>
                  </a:lnTo>
                  <a:lnTo>
                    <a:pt x="134" y="100"/>
                  </a:lnTo>
                  <a:lnTo>
                    <a:pt x="119" y="94"/>
                  </a:lnTo>
                  <a:lnTo>
                    <a:pt x="103" y="87"/>
                  </a:lnTo>
                  <a:lnTo>
                    <a:pt x="88" y="79"/>
                  </a:lnTo>
                  <a:lnTo>
                    <a:pt x="74" y="71"/>
                  </a:lnTo>
                  <a:lnTo>
                    <a:pt x="60" y="61"/>
                  </a:lnTo>
                  <a:lnTo>
                    <a:pt x="47" y="49"/>
                  </a:lnTo>
                  <a:lnTo>
                    <a:pt x="35" y="38"/>
                  </a:lnTo>
                  <a:lnTo>
                    <a:pt x="23" y="25"/>
                  </a:lnTo>
                  <a:lnTo>
                    <a:pt x="13" y="1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1" name="Freeform 10"/>
            <p:cNvSpPr>
              <a:spLocks/>
            </p:cNvSpPr>
            <p:nvPr/>
          </p:nvSpPr>
          <p:spPr bwMode="auto">
            <a:xfrm>
              <a:off x="3072" y="2262"/>
              <a:ext cx="9" cy="25"/>
            </a:xfrm>
            <a:custGeom>
              <a:avLst/>
              <a:gdLst>
                <a:gd name="T0" fmla="*/ 9 w 19"/>
                <a:gd name="T1" fmla="*/ 25 h 50"/>
                <a:gd name="T2" fmla="*/ 9 w 19"/>
                <a:gd name="T3" fmla="*/ 21 h 50"/>
                <a:gd name="T4" fmla="*/ 9 w 19"/>
                <a:gd name="T5" fmla="*/ 18 h 50"/>
                <a:gd name="T6" fmla="*/ 9 w 19"/>
                <a:gd name="T7" fmla="*/ 14 h 50"/>
                <a:gd name="T8" fmla="*/ 9 w 19"/>
                <a:gd name="T9" fmla="*/ 11 h 50"/>
                <a:gd name="T10" fmla="*/ 9 w 19"/>
                <a:gd name="T11" fmla="*/ 7 h 50"/>
                <a:gd name="T12" fmla="*/ 9 w 19"/>
                <a:gd name="T13" fmla="*/ 5 h 50"/>
                <a:gd name="T14" fmla="*/ 7 w 19"/>
                <a:gd name="T15" fmla="*/ 2 h 50"/>
                <a:gd name="T16" fmla="*/ 5 w 19"/>
                <a:gd name="T17" fmla="*/ 0 h 50"/>
                <a:gd name="T18" fmla="*/ 4 w 19"/>
                <a:gd name="T19" fmla="*/ 0 h 50"/>
                <a:gd name="T20" fmla="*/ 2 w 19"/>
                <a:gd name="T21" fmla="*/ 1 h 50"/>
                <a:gd name="T22" fmla="*/ 1 w 19"/>
                <a:gd name="T23" fmla="*/ 3 h 50"/>
                <a:gd name="T24" fmla="*/ 1 w 19"/>
                <a:gd name="T25" fmla="*/ 3 h 50"/>
                <a:gd name="T26" fmla="*/ 0 w 19"/>
                <a:gd name="T27" fmla="*/ 6 h 50"/>
                <a:gd name="T28" fmla="*/ 0 w 19"/>
                <a:gd name="T29" fmla="*/ 9 h 50"/>
                <a:gd name="T30" fmla="*/ 1 w 19"/>
                <a:gd name="T31" fmla="*/ 11 h 50"/>
                <a:gd name="T32" fmla="*/ 3 w 19"/>
                <a:gd name="T33" fmla="*/ 13 h 50"/>
                <a:gd name="T34" fmla="*/ 5 w 19"/>
                <a:gd name="T35" fmla="*/ 16 h 50"/>
                <a:gd name="T36" fmla="*/ 6 w 19"/>
                <a:gd name="T37" fmla="*/ 19 h 50"/>
                <a:gd name="T38" fmla="*/ 7 w 19"/>
                <a:gd name="T39" fmla="*/ 22 h 50"/>
                <a:gd name="T40" fmla="*/ 8 w 19"/>
                <a:gd name="T41" fmla="*/ 25 h 50"/>
                <a:gd name="T42" fmla="*/ 8 w 19"/>
                <a:gd name="T43" fmla="*/ 25 h 50"/>
                <a:gd name="T44" fmla="*/ 9 w 19"/>
                <a:gd name="T45" fmla="*/ 25 h 50"/>
                <a:gd name="T46" fmla="*/ 9 w 19"/>
                <a:gd name="T47" fmla="*/ 25 h 50"/>
                <a:gd name="T48" fmla="*/ 9 w 19"/>
                <a:gd name="T49" fmla="*/ 25 h 50"/>
                <a:gd name="T50" fmla="*/ 9 w 19"/>
                <a:gd name="T51" fmla="*/ 25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50"/>
                <a:gd name="T80" fmla="*/ 19 w 19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50">
                  <a:moveTo>
                    <a:pt x="18" y="49"/>
                  </a:moveTo>
                  <a:lnTo>
                    <a:pt x="18" y="42"/>
                  </a:lnTo>
                  <a:lnTo>
                    <a:pt x="19" y="35"/>
                  </a:lnTo>
                  <a:lnTo>
                    <a:pt x="19" y="28"/>
                  </a:lnTo>
                  <a:lnTo>
                    <a:pt x="19" y="21"/>
                  </a:lnTo>
                  <a:lnTo>
                    <a:pt x="19" y="15"/>
                  </a:lnTo>
                  <a:lnTo>
                    <a:pt x="18" y="10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6" y="26"/>
                  </a:lnTo>
                  <a:lnTo>
                    <a:pt x="10" y="32"/>
                  </a:lnTo>
                  <a:lnTo>
                    <a:pt x="12" y="37"/>
                  </a:lnTo>
                  <a:lnTo>
                    <a:pt x="14" y="44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49"/>
                  </a:lnTo>
                  <a:lnTo>
                    <a:pt x="18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2" name="Freeform 11"/>
            <p:cNvSpPr>
              <a:spLocks/>
            </p:cNvSpPr>
            <p:nvPr/>
          </p:nvSpPr>
          <p:spPr bwMode="auto">
            <a:xfrm>
              <a:off x="3088" y="2270"/>
              <a:ext cx="6" cy="26"/>
            </a:xfrm>
            <a:custGeom>
              <a:avLst/>
              <a:gdLst>
                <a:gd name="T0" fmla="*/ 5 w 11"/>
                <a:gd name="T1" fmla="*/ 24 h 50"/>
                <a:gd name="T2" fmla="*/ 5 w 11"/>
                <a:gd name="T3" fmla="*/ 18 h 50"/>
                <a:gd name="T4" fmla="*/ 6 w 11"/>
                <a:gd name="T5" fmla="*/ 12 h 50"/>
                <a:gd name="T6" fmla="*/ 6 w 11"/>
                <a:gd name="T7" fmla="*/ 7 h 50"/>
                <a:gd name="T8" fmla="*/ 5 w 11"/>
                <a:gd name="T9" fmla="*/ 1 h 50"/>
                <a:gd name="T10" fmla="*/ 5 w 11"/>
                <a:gd name="T11" fmla="*/ 0 h 50"/>
                <a:gd name="T12" fmla="*/ 4 w 11"/>
                <a:gd name="T13" fmla="*/ 1 h 50"/>
                <a:gd name="T14" fmla="*/ 2 w 11"/>
                <a:gd name="T15" fmla="*/ 1 h 50"/>
                <a:gd name="T16" fmla="*/ 1 w 11"/>
                <a:gd name="T17" fmla="*/ 2 h 50"/>
                <a:gd name="T18" fmla="*/ 0 w 11"/>
                <a:gd name="T19" fmla="*/ 8 h 50"/>
                <a:gd name="T20" fmla="*/ 0 w 11"/>
                <a:gd name="T21" fmla="*/ 14 h 50"/>
                <a:gd name="T22" fmla="*/ 1 w 11"/>
                <a:gd name="T23" fmla="*/ 20 h 50"/>
                <a:gd name="T24" fmla="*/ 2 w 11"/>
                <a:gd name="T25" fmla="*/ 25 h 50"/>
                <a:gd name="T26" fmla="*/ 3 w 11"/>
                <a:gd name="T27" fmla="*/ 26 h 50"/>
                <a:gd name="T28" fmla="*/ 4 w 11"/>
                <a:gd name="T29" fmla="*/ 25 h 50"/>
                <a:gd name="T30" fmla="*/ 5 w 11"/>
                <a:gd name="T31" fmla="*/ 25 h 50"/>
                <a:gd name="T32" fmla="*/ 5 w 11"/>
                <a:gd name="T33" fmla="*/ 24 h 50"/>
                <a:gd name="T34" fmla="*/ 5 w 11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50"/>
                <a:gd name="T56" fmla="*/ 11 w 11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50">
                  <a:moveTo>
                    <a:pt x="9" y="47"/>
                  </a:moveTo>
                  <a:lnTo>
                    <a:pt x="10" y="35"/>
                  </a:lnTo>
                  <a:lnTo>
                    <a:pt x="11" y="24"/>
                  </a:lnTo>
                  <a:lnTo>
                    <a:pt x="11" y="1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1" y="3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3" name="Freeform 12"/>
            <p:cNvSpPr>
              <a:spLocks/>
            </p:cNvSpPr>
            <p:nvPr/>
          </p:nvSpPr>
          <p:spPr bwMode="auto">
            <a:xfrm>
              <a:off x="3141" y="2291"/>
              <a:ext cx="3" cy="22"/>
            </a:xfrm>
            <a:custGeom>
              <a:avLst/>
              <a:gdLst>
                <a:gd name="T0" fmla="*/ 2 w 5"/>
                <a:gd name="T1" fmla="*/ 21 h 44"/>
                <a:gd name="T2" fmla="*/ 2 w 5"/>
                <a:gd name="T3" fmla="*/ 15 h 44"/>
                <a:gd name="T4" fmla="*/ 2 w 5"/>
                <a:gd name="T5" fmla="*/ 11 h 44"/>
                <a:gd name="T6" fmla="*/ 2 w 5"/>
                <a:gd name="T7" fmla="*/ 6 h 44"/>
                <a:gd name="T8" fmla="*/ 3 w 5"/>
                <a:gd name="T9" fmla="*/ 1 h 44"/>
                <a:gd name="T10" fmla="*/ 3 w 5"/>
                <a:gd name="T11" fmla="*/ 0 h 44"/>
                <a:gd name="T12" fmla="*/ 2 w 5"/>
                <a:gd name="T13" fmla="*/ 0 h 44"/>
                <a:gd name="T14" fmla="*/ 2 w 5"/>
                <a:gd name="T15" fmla="*/ 1 h 44"/>
                <a:gd name="T16" fmla="*/ 1 w 5"/>
                <a:gd name="T17" fmla="*/ 1 h 44"/>
                <a:gd name="T18" fmla="*/ 1 w 5"/>
                <a:gd name="T19" fmla="*/ 6 h 44"/>
                <a:gd name="T20" fmla="*/ 0 w 5"/>
                <a:gd name="T21" fmla="*/ 11 h 44"/>
                <a:gd name="T22" fmla="*/ 0 w 5"/>
                <a:gd name="T23" fmla="*/ 17 h 44"/>
                <a:gd name="T24" fmla="*/ 1 w 5"/>
                <a:gd name="T25" fmla="*/ 22 h 44"/>
                <a:gd name="T26" fmla="*/ 1 w 5"/>
                <a:gd name="T27" fmla="*/ 22 h 44"/>
                <a:gd name="T28" fmla="*/ 1 w 5"/>
                <a:gd name="T29" fmla="*/ 22 h 44"/>
                <a:gd name="T30" fmla="*/ 2 w 5"/>
                <a:gd name="T31" fmla="*/ 22 h 44"/>
                <a:gd name="T32" fmla="*/ 2 w 5"/>
                <a:gd name="T33" fmla="*/ 21 h 44"/>
                <a:gd name="T34" fmla="*/ 2 w 5"/>
                <a:gd name="T35" fmla="*/ 21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44"/>
                <a:gd name="T56" fmla="*/ 5 w 5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44">
                  <a:moveTo>
                    <a:pt x="3" y="42"/>
                  </a:moveTo>
                  <a:lnTo>
                    <a:pt x="3" y="31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4" name="Freeform 13"/>
            <p:cNvSpPr>
              <a:spLocks/>
            </p:cNvSpPr>
            <p:nvPr/>
          </p:nvSpPr>
          <p:spPr bwMode="auto">
            <a:xfrm>
              <a:off x="3116" y="2284"/>
              <a:ext cx="4" cy="24"/>
            </a:xfrm>
            <a:custGeom>
              <a:avLst/>
              <a:gdLst>
                <a:gd name="T0" fmla="*/ 1 w 8"/>
                <a:gd name="T1" fmla="*/ 24 h 50"/>
                <a:gd name="T2" fmla="*/ 3 w 8"/>
                <a:gd name="T3" fmla="*/ 18 h 50"/>
                <a:gd name="T4" fmla="*/ 3 w 8"/>
                <a:gd name="T5" fmla="*/ 12 h 50"/>
                <a:gd name="T6" fmla="*/ 4 w 8"/>
                <a:gd name="T7" fmla="*/ 6 h 50"/>
                <a:gd name="T8" fmla="*/ 3 w 8"/>
                <a:gd name="T9" fmla="*/ 0 h 50"/>
                <a:gd name="T10" fmla="*/ 3 w 8"/>
                <a:gd name="T11" fmla="*/ 0 h 50"/>
                <a:gd name="T12" fmla="*/ 1 w 8"/>
                <a:gd name="T13" fmla="*/ 0 h 50"/>
                <a:gd name="T14" fmla="*/ 1 w 8"/>
                <a:gd name="T15" fmla="*/ 0 h 50"/>
                <a:gd name="T16" fmla="*/ 1 w 8"/>
                <a:gd name="T17" fmla="*/ 2 h 50"/>
                <a:gd name="T18" fmla="*/ 1 w 8"/>
                <a:gd name="T19" fmla="*/ 7 h 50"/>
                <a:gd name="T20" fmla="*/ 0 w 8"/>
                <a:gd name="T21" fmla="*/ 13 h 50"/>
                <a:gd name="T22" fmla="*/ 1 w 8"/>
                <a:gd name="T23" fmla="*/ 18 h 50"/>
                <a:gd name="T24" fmla="*/ 1 w 8"/>
                <a:gd name="T25" fmla="*/ 24 h 50"/>
                <a:gd name="T26" fmla="*/ 1 w 8"/>
                <a:gd name="T27" fmla="*/ 24 h 50"/>
                <a:gd name="T28" fmla="*/ 1 w 8"/>
                <a:gd name="T29" fmla="*/ 24 h 50"/>
                <a:gd name="T30" fmla="*/ 1 w 8"/>
                <a:gd name="T31" fmla="*/ 24 h 50"/>
                <a:gd name="T32" fmla="*/ 1 w 8"/>
                <a:gd name="T33" fmla="*/ 24 h 50"/>
                <a:gd name="T34" fmla="*/ 1 w 8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50"/>
                <a:gd name="T56" fmla="*/ 8 w 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50">
                  <a:moveTo>
                    <a:pt x="3" y="50"/>
                  </a:moveTo>
                  <a:lnTo>
                    <a:pt x="6" y="37"/>
                  </a:lnTo>
                  <a:lnTo>
                    <a:pt x="7" y="26"/>
                  </a:lnTo>
                  <a:lnTo>
                    <a:pt x="8" y="1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1" y="15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5" name="Freeform 14"/>
            <p:cNvSpPr>
              <a:spLocks/>
            </p:cNvSpPr>
            <p:nvPr/>
          </p:nvSpPr>
          <p:spPr bwMode="auto">
            <a:xfrm>
              <a:off x="3177" y="2300"/>
              <a:ext cx="4" cy="21"/>
            </a:xfrm>
            <a:custGeom>
              <a:avLst/>
              <a:gdLst>
                <a:gd name="T0" fmla="*/ 3 w 7"/>
                <a:gd name="T1" fmla="*/ 20 h 41"/>
                <a:gd name="T2" fmla="*/ 3 w 7"/>
                <a:gd name="T3" fmla="*/ 15 h 41"/>
                <a:gd name="T4" fmla="*/ 3 w 7"/>
                <a:gd name="T5" fmla="*/ 10 h 41"/>
                <a:gd name="T6" fmla="*/ 3 w 7"/>
                <a:gd name="T7" fmla="*/ 6 h 41"/>
                <a:gd name="T8" fmla="*/ 4 w 7"/>
                <a:gd name="T9" fmla="*/ 1 h 41"/>
                <a:gd name="T10" fmla="*/ 3 w 7"/>
                <a:gd name="T11" fmla="*/ 0 h 41"/>
                <a:gd name="T12" fmla="*/ 3 w 7"/>
                <a:gd name="T13" fmla="*/ 0 h 41"/>
                <a:gd name="T14" fmla="*/ 2 w 7"/>
                <a:gd name="T15" fmla="*/ 1 h 41"/>
                <a:gd name="T16" fmla="*/ 1 w 7"/>
                <a:gd name="T17" fmla="*/ 1 h 41"/>
                <a:gd name="T18" fmla="*/ 0 w 7"/>
                <a:gd name="T19" fmla="*/ 6 h 41"/>
                <a:gd name="T20" fmla="*/ 0 w 7"/>
                <a:gd name="T21" fmla="*/ 11 h 41"/>
                <a:gd name="T22" fmla="*/ 0 w 7"/>
                <a:gd name="T23" fmla="*/ 16 h 41"/>
                <a:gd name="T24" fmla="*/ 1 w 7"/>
                <a:gd name="T25" fmla="*/ 21 h 41"/>
                <a:gd name="T26" fmla="*/ 1 w 7"/>
                <a:gd name="T27" fmla="*/ 21 h 41"/>
                <a:gd name="T28" fmla="*/ 2 w 7"/>
                <a:gd name="T29" fmla="*/ 21 h 41"/>
                <a:gd name="T30" fmla="*/ 3 w 7"/>
                <a:gd name="T31" fmla="*/ 21 h 41"/>
                <a:gd name="T32" fmla="*/ 3 w 7"/>
                <a:gd name="T33" fmla="*/ 20 h 41"/>
                <a:gd name="T34" fmla="*/ 3 w 7"/>
                <a:gd name="T35" fmla="*/ 2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41"/>
                <a:gd name="T56" fmla="*/ 7 w 7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41">
                  <a:moveTo>
                    <a:pt x="5" y="40"/>
                  </a:moveTo>
                  <a:lnTo>
                    <a:pt x="5" y="30"/>
                  </a:lnTo>
                  <a:lnTo>
                    <a:pt x="5" y="20"/>
                  </a:lnTo>
                  <a:lnTo>
                    <a:pt x="6" y="1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6" name="Freeform 15"/>
            <p:cNvSpPr>
              <a:spLocks/>
            </p:cNvSpPr>
            <p:nvPr/>
          </p:nvSpPr>
          <p:spPr bwMode="auto">
            <a:xfrm>
              <a:off x="3210" y="2295"/>
              <a:ext cx="6" cy="29"/>
            </a:xfrm>
            <a:custGeom>
              <a:avLst/>
              <a:gdLst>
                <a:gd name="T0" fmla="*/ 2 w 10"/>
                <a:gd name="T1" fmla="*/ 28 h 58"/>
                <a:gd name="T2" fmla="*/ 3 w 10"/>
                <a:gd name="T3" fmla="*/ 25 h 58"/>
                <a:gd name="T4" fmla="*/ 4 w 10"/>
                <a:gd name="T5" fmla="*/ 22 h 58"/>
                <a:gd name="T6" fmla="*/ 4 w 10"/>
                <a:gd name="T7" fmla="*/ 19 h 58"/>
                <a:gd name="T8" fmla="*/ 5 w 10"/>
                <a:gd name="T9" fmla="*/ 15 h 58"/>
                <a:gd name="T10" fmla="*/ 5 w 10"/>
                <a:gd name="T11" fmla="*/ 12 h 58"/>
                <a:gd name="T12" fmla="*/ 5 w 10"/>
                <a:gd name="T13" fmla="*/ 7 h 58"/>
                <a:gd name="T14" fmla="*/ 5 w 10"/>
                <a:gd name="T15" fmla="*/ 4 h 58"/>
                <a:gd name="T16" fmla="*/ 6 w 10"/>
                <a:gd name="T17" fmla="*/ 1 h 58"/>
                <a:gd name="T18" fmla="*/ 5 w 10"/>
                <a:gd name="T19" fmla="*/ 0 h 58"/>
                <a:gd name="T20" fmla="*/ 5 w 10"/>
                <a:gd name="T21" fmla="*/ 0 h 58"/>
                <a:gd name="T22" fmla="*/ 4 w 10"/>
                <a:gd name="T23" fmla="*/ 1 h 58"/>
                <a:gd name="T24" fmla="*/ 3 w 10"/>
                <a:gd name="T25" fmla="*/ 2 h 58"/>
                <a:gd name="T26" fmla="*/ 2 w 10"/>
                <a:gd name="T27" fmla="*/ 5 h 58"/>
                <a:gd name="T28" fmla="*/ 2 w 10"/>
                <a:gd name="T29" fmla="*/ 8 h 58"/>
                <a:gd name="T30" fmla="*/ 1 w 10"/>
                <a:gd name="T31" fmla="*/ 11 h 58"/>
                <a:gd name="T32" fmla="*/ 1 w 10"/>
                <a:gd name="T33" fmla="*/ 15 h 58"/>
                <a:gd name="T34" fmla="*/ 1 w 10"/>
                <a:gd name="T35" fmla="*/ 18 h 58"/>
                <a:gd name="T36" fmla="*/ 1 w 10"/>
                <a:gd name="T37" fmla="*/ 22 h 58"/>
                <a:gd name="T38" fmla="*/ 0 w 10"/>
                <a:gd name="T39" fmla="*/ 25 h 58"/>
                <a:gd name="T40" fmla="*/ 0 w 10"/>
                <a:gd name="T41" fmla="*/ 29 h 58"/>
                <a:gd name="T42" fmla="*/ 0 w 10"/>
                <a:gd name="T43" fmla="*/ 29 h 58"/>
                <a:gd name="T44" fmla="*/ 1 w 10"/>
                <a:gd name="T45" fmla="*/ 29 h 58"/>
                <a:gd name="T46" fmla="*/ 2 w 10"/>
                <a:gd name="T47" fmla="*/ 29 h 58"/>
                <a:gd name="T48" fmla="*/ 2 w 10"/>
                <a:gd name="T49" fmla="*/ 28 h 58"/>
                <a:gd name="T50" fmla="*/ 2 w 10"/>
                <a:gd name="T51" fmla="*/ 28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58"/>
                <a:gd name="T80" fmla="*/ 10 w 10"/>
                <a:gd name="T81" fmla="*/ 58 h 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58">
                  <a:moveTo>
                    <a:pt x="3" y="56"/>
                  </a:moveTo>
                  <a:lnTo>
                    <a:pt x="5" y="50"/>
                  </a:lnTo>
                  <a:lnTo>
                    <a:pt x="6" y="43"/>
                  </a:lnTo>
                  <a:lnTo>
                    <a:pt x="7" y="37"/>
                  </a:lnTo>
                  <a:lnTo>
                    <a:pt x="8" y="30"/>
                  </a:lnTo>
                  <a:lnTo>
                    <a:pt x="9" y="23"/>
                  </a:lnTo>
                  <a:lnTo>
                    <a:pt x="9" y="15"/>
                  </a:lnTo>
                  <a:lnTo>
                    <a:pt x="9" y="8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3" y="10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1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7" name="Freeform 16"/>
            <p:cNvSpPr>
              <a:spLocks/>
            </p:cNvSpPr>
            <p:nvPr/>
          </p:nvSpPr>
          <p:spPr bwMode="auto">
            <a:xfrm>
              <a:off x="3238" y="2290"/>
              <a:ext cx="9" cy="28"/>
            </a:xfrm>
            <a:custGeom>
              <a:avLst/>
              <a:gdLst>
                <a:gd name="T0" fmla="*/ 1 w 18"/>
                <a:gd name="T1" fmla="*/ 27 h 55"/>
                <a:gd name="T2" fmla="*/ 4 w 18"/>
                <a:gd name="T3" fmla="*/ 22 h 55"/>
                <a:gd name="T4" fmla="*/ 7 w 18"/>
                <a:gd name="T5" fmla="*/ 15 h 55"/>
                <a:gd name="T6" fmla="*/ 8 w 18"/>
                <a:gd name="T7" fmla="*/ 8 h 55"/>
                <a:gd name="T8" fmla="*/ 9 w 18"/>
                <a:gd name="T9" fmla="*/ 1 h 55"/>
                <a:gd name="T10" fmla="*/ 8 w 18"/>
                <a:gd name="T11" fmla="*/ 0 h 55"/>
                <a:gd name="T12" fmla="*/ 7 w 18"/>
                <a:gd name="T13" fmla="*/ 1 h 55"/>
                <a:gd name="T14" fmla="*/ 6 w 18"/>
                <a:gd name="T15" fmla="*/ 1 h 55"/>
                <a:gd name="T16" fmla="*/ 5 w 18"/>
                <a:gd name="T17" fmla="*/ 3 h 55"/>
                <a:gd name="T18" fmla="*/ 4 w 18"/>
                <a:gd name="T19" fmla="*/ 9 h 55"/>
                <a:gd name="T20" fmla="*/ 3 w 18"/>
                <a:gd name="T21" fmla="*/ 15 h 55"/>
                <a:gd name="T22" fmla="*/ 2 w 18"/>
                <a:gd name="T23" fmla="*/ 21 h 55"/>
                <a:gd name="T24" fmla="*/ 0 w 18"/>
                <a:gd name="T25" fmla="*/ 27 h 55"/>
                <a:gd name="T26" fmla="*/ 0 w 18"/>
                <a:gd name="T27" fmla="*/ 28 h 55"/>
                <a:gd name="T28" fmla="*/ 1 w 18"/>
                <a:gd name="T29" fmla="*/ 28 h 55"/>
                <a:gd name="T30" fmla="*/ 1 w 18"/>
                <a:gd name="T31" fmla="*/ 28 h 55"/>
                <a:gd name="T32" fmla="*/ 1 w 18"/>
                <a:gd name="T33" fmla="*/ 27 h 55"/>
                <a:gd name="T34" fmla="*/ 1 w 18"/>
                <a:gd name="T35" fmla="*/ 27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55"/>
                <a:gd name="T56" fmla="*/ 18 w 18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55">
                  <a:moveTo>
                    <a:pt x="3" y="54"/>
                  </a:moveTo>
                  <a:lnTo>
                    <a:pt x="8" y="43"/>
                  </a:lnTo>
                  <a:lnTo>
                    <a:pt x="14" y="29"/>
                  </a:lnTo>
                  <a:lnTo>
                    <a:pt x="16" y="1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1" y="5"/>
                  </a:lnTo>
                  <a:lnTo>
                    <a:pt x="8" y="17"/>
                  </a:lnTo>
                  <a:lnTo>
                    <a:pt x="6" y="29"/>
                  </a:lnTo>
                  <a:lnTo>
                    <a:pt x="4" y="4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8" name="Freeform 17"/>
            <p:cNvSpPr>
              <a:spLocks/>
            </p:cNvSpPr>
            <p:nvPr/>
          </p:nvSpPr>
          <p:spPr bwMode="auto">
            <a:xfrm>
              <a:off x="3253" y="2288"/>
              <a:ext cx="9" cy="24"/>
            </a:xfrm>
            <a:custGeom>
              <a:avLst/>
              <a:gdLst>
                <a:gd name="T0" fmla="*/ 2 w 19"/>
                <a:gd name="T1" fmla="*/ 24 h 48"/>
                <a:gd name="T2" fmla="*/ 3 w 19"/>
                <a:gd name="T3" fmla="*/ 21 h 48"/>
                <a:gd name="T4" fmla="*/ 4 w 19"/>
                <a:gd name="T5" fmla="*/ 18 h 48"/>
                <a:gd name="T6" fmla="*/ 5 w 19"/>
                <a:gd name="T7" fmla="*/ 14 h 48"/>
                <a:gd name="T8" fmla="*/ 7 w 19"/>
                <a:gd name="T9" fmla="*/ 11 h 48"/>
                <a:gd name="T10" fmla="*/ 8 w 19"/>
                <a:gd name="T11" fmla="*/ 9 h 48"/>
                <a:gd name="T12" fmla="*/ 8 w 19"/>
                <a:gd name="T13" fmla="*/ 6 h 48"/>
                <a:gd name="T14" fmla="*/ 9 w 19"/>
                <a:gd name="T15" fmla="*/ 5 h 48"/>
                <a:gd name="T16" fmla="*/ 9 w 19"/>
                <a:gd name="T17" fmla="*/ 2 h 48"/>
                <a:gd name="T18" fmla="*/ 8 w 19"/>
                <a:gd name="T19" fmla="*/ 0 h 48"/>
                <a:gd name="T20" fmla="*/ 7 w 19"/>
                <a:gd name="T21" fmla="*/ 1 h 48"/>
                <a:gd name="T22" fmla="*/ 6 w 19"/>
                <a:gd name="T23" fmla="*/ 2 h 48"/>
                <a:gd name="T24" fmla="*/ 4 w 19"/>
                <a:gd name="T25" fmla="*/ 2 h 48"/>
                <a:gd name="T26" fmla="*/ 2 w 19"/>
                <a:gd name="T27" fmla="*/ 7 h 48"/>
                <a:gd name="T28" fmla="*/ 0 w 19"/>
                <a:gd name="T29" fmla="*/ 13 h 48"/>
                <a:gd name="T30" fmla="*/ 0 w 19"/>
                <a:gd name="T31" fmla="*/ 19 h 48"/>
                <a:gd name="T32" fmla="*/ 1 w 19"/>
                <a:gd name="T33" fmla="*/ 24 h 48"/>
                <a:gd name="T34" fmla="*/ 2 w 19"/>
                <a:gd name="T35" fmla="*/ 24 h 48"/>
                <a:gd name="T36" fmla="*/ 2 w 19"/>
                <a:gd name="T37" fmla="*/ 24 h 48"/>
                <a:gd name="T38" fmla="*/ 2 w 19"/>
                <a:gd name="T39" fmla="*/ 24 h 48"/>
                <a:gd name="T40" fmla="*/ 2 w 19"/>
                <a:gd name="T41" fmla="*/ 24 h 48"/>
                <a:gd name="T42" fmla="*/ 2 w 19"/>
                <a:gd name="T43" fmla="*/ 24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48"/>
                <a:gd name="T68" fmla="*/ 19 w 19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48">
                  <a:moveTo>
                    <a:pt x="4" y="48"/>
                  </a:moveTo>
                  <a:lnTo>
                    <a:pt x="6" y="41"/>
                  </a:lnTo>
                  <a:lnTo>
                    <a:pt x="8" y="35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7" y="13"/>
                  </a:lnTo>
                  <a:lnTo>
                    <a:pt x="19" y="9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4"/>
                  </a:lnTo>
                  <a:lnTo>
                    <a:pt x="5" y="14"/>
                  </a:lnTo>
                  <a:lnTo>
                    <a:pt x="1" y="26"/>
                  </a:lnTo>
                  <a:lnTo>
                    <a:pt x="0" y="37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9" name="Freeform 18"/>
            <p:cNvSpPr>
              <a:spLocks/>
            </p:cNvSpPr>
            <p:nvPr/>
          </p:nvSpPr>
          <p:spPr bwMode="auto">
            <a:xfrm>
              <a:off x="3268" y="2287"/>
              <a:ext cx="12" cy="21"/>
            </a:xfrm>
            <a:custGeom>
              <a:avLst/>
              <a:gdLst>
                <a:gd name="T0" fmla="*/ 3 w 24"/>
                <a:gd name="T1" fmla="*/ 21 h 43"/>
                <a:gd name="T2" fmla="*/ 5 w 24"/>
                <a:gd name="T3" fmla="*/ 18 h 43"/>
                <a:gd name="T4" fmla="*/ 6 w 24"/>
                <a:gd name="T5" fmla="*/ 16 h 43"/>
                <a:gd name="T6" fmla="*/ 7 w 24"/>
                <a:gd name="T7" fmla="*/ 14 h 43"/>
                <a:gd name="T8" fmla="*/ 9 w 24"/>
                <a:gd name="T9" fmla="*/ 11 h 43"/>
                <a:gd name="T10" fmla="*/ 10 w 24"/>
                <a:gd name="T11" fmla="*/ 9 h 43"/>
                <a:gd name="T12" fmla="*/ 11 w 24"/>
                <a:gd name="T13" fmla="*/ 7 h 43"/>
                <a:gd name="T14" fmla="*/ 12 w 24"/>
                <a:gd name="T15" fmla="*/ 4 h 43"/>
                <a:gd name="T16" fmla="*/ 12 w 24"/>
                <a:gd name="T17" fmla="*/ 1 h 43"/>
                <a:gd name="T18" fmla="*/ 12 w 24"/>
                <a:gd name="T19" fmla="*/ 0 h 43"/>
                <a:gd name="T20" fmla="*/ 11 w 24"/>
                <a:gd name="T21" fmla="*/ 0 h 43"/>
                <a:gd name="T22" fmla="*/ 10 w 24"/>
                <a:gd name="T23" fmla="*/ 0 h 43"/>
                <a:gd name="T24" fmla="*/ 8 w 24"/>
                <a:gd name="T25" fmla="*/ 0 h 43"/>
                <a:gd name="T26" fmla="*/ 6 w 24"/>
                <a:gd name="T27" fmla="*/ 3 h 43"/>
                <a:gd name="T28" fmla="*/ 5 w 24"/>
                <a:gd name="T29" fmla="*/ 6 h 43"/>
                <a:gd name="T30" fmla="*/ 3 w 24"/>
                <a:gd name="T31" fmla="*/ 8 h 43"/>
                <a:gd name="T32" fmla="*/ 2 w 24"/>
                <a:gd name="T33" fmla="*/ 11 h 43"/>
                <a:gd name="T34" fmla="*/ 2 w 24"/>
                <a:gd name="T35" fmla="*/ 13 h 43"/>
                <a:gd name="T36" fmla="*/ 1 w 24"/>
                <a:gd name="T37" fmla="*/ 16 h 43"/>
                <a:gd name="T38" fmla="*/ 0 w 24"/>
                <a:gd name="T39" fmla="*/ 18 h 43"/>
                <a:gd name="T40" fmla="*/ 0 w 24"/>
                <a:gd name="T41" fmla="*/ 21 h 43"/>
                <a:gd name="T42" fmla="*/ 1 w 24"/>
                <a:gd name="T43" fmla="*/ 21 h 43"/>
                <a:gd name="T44" fmla="*/ 2 w 24"/>
                <a:gd name="T45" fmla="*/ 21 h 43"/>
                <a:gd name="T46" fmla="*/ 3 w 24"/>
                <a:gd name="T47" fmla="*/ 21 h 43"/>
                <a:gd name="T48" fmla="*/ 3 w 24"/>
                <a:gd name="T49" fmla="*/ 21 h 43"/>
                <a:gd name="T50" fmla="*/ 3 w 24"/>
                <a:gd name="T51" fmla="*/ 21 h 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43"/>
                <a:gd name="T80" fmla="*/ 24 w 24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43">
                  <a:moveTo>
                    <a:pt x="6" y="42"/>
                  </a:moveTo>
                  <a:lnTo>
                    <a:pt x="9" y="37"/>
                  </a:lnTo>
                  <a:lnTo>
                    <a:pt x="12" y="32"/>
                  </a:lnTo>
                  <a:lnTo>
                    <a:pt x="15" y="28"/>
                  </a:lnTo>
                  <a:lnTo>
                    <a:pt x="17" y="23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3" y="8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3" y="6"/>
                  </a:lnTo>
                  <a:lnTo>
                    <a:pt x="9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3" y="27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0" name="Freeform 19"/>
            <p:cNvSpPr>
              <a:spLocks/>
            </p:cNvSpPr>
            <p:nvPr/>
          </p:nvSpPr>
          <p:spPr bwMode="auto">
            <a:xfrm>
              <a:off x="3279" y="2282"/>
              <a:ext cx="13" cy="22"/>
            </a:xfrm>
            <a:custGeom>
              <a:avLst/>
              <a:gdLst>
                <a:gd name="T0" fmla="*/ 4 w 27"/>
                <a:gd name="T1" fmla="*/ 20 h 43"/>
                <a:gd name="T2" fmla="*/ 8 w 27"/>
                <a:gd name="T3" fmla="*/ 16 h 43"/>
                <a:gd name="T4" fmla="*/ 11 w 27"/>
                <a:gd name="T5" fmla="*/ 12 h 43"/>
                <a:gd name="T6" fmla="*/ 12 w 27"/>
                <a:gd name="T7" fmla="*/ 7 h 43"/>
                <a:gd name="T8" fmla="*/ 13 w 27"/>
                <a:gd name="T9" fmla="*/ 1 h 43"/>
                <a:gd name="T10" fmla="*/ 12 w 27"/>
                <a:gd name="T11" fmla="*/ 0 h 43"/>
                <a:gd name="T12" fmla="*/ 10 w 27"/>
                <a:gd name="T13" fmla="*/ 0 h 43"/>
                <a:gd name="T14" fmla="*/ 8 w 27"/>
                <a:gd name="T15" fmla="*/ 1 h 43"/>
                <a:gd name="T16" fmla="*/ 7 w 27"/>
                <a:gd name="T17" fmla="*/ 1 h 43"/>
                <a:gd name="T18" fmla="*/ 4 w 27"/>
                <a:gd name="T19" fmla="*/ 5 h 43"/>
                <a:gd name="T20" fmla="*/ 2 w 27"/>
                <a:gd name="T21" fmla="*/ 11 h 43"/>
                <a:gd name="T22" fmla="*/ 1 w 27"/>
                <a:gd name="T23" fmla="*/ 15 h 43"/>
                <a:gd name="T24" fmla="*/ 0 w 27"/>
                <a:gd name="T25" fmla="*/ 20 h 43"/>
                <a:gd name="T26" fmla="*/ 0 w 27"/>
                <a:gd name="T27" fmla="*/ 22 h 43"/>
                <a:gd name="T28" fmla="*/ 2 w 27"/>
                <a:gd name="T29" fmla="*/ 22 h 43"/>
                <a:gd name="T30" fmla="*/ 3 w 27"/>
                <a:gd name="T31" fmla="*/ 21 h 43"/>
                <a:gd name="T32" fmla="*/ 4 w 27"/>
                <a:gd name="T33" fmla="*/ 20 h 43"/>
                <a:gd name="T34" fmla="*/ 4 w 27"/>
                <a:gd name="T35" fmla="*/ 2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43"/>
                <a:gd name="T56" fmla="*/ 27 w 27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43">
                  <a:moveTo>
                    <a:pt x="9" y="40"/>
                  </a:moveTo>
                  <a:lnTo>
                    <a:pt x="16" y="32"/>
                  </a:lnTo>
                  <a:lnTo>
                    <a:pt x="22" y="23"/>
                  </a:lnTo>
                  <a:lnTo>
                    <a:pt x="25" y="1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9" y="10"/>
                  </a:lnTo>
                  <a:lnTo>
                    <a:pt x="5" y="21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1" name="Freeform 20"/>
            <p:cNvSpPr>
              <a:spLocks/>
            </p:cNvSpPr>
            <p:nvPr/>
          </p:nvSpPr>
          <p:spPr bwMode="auto">
            <a:xfrm>
              <a:off x="3289" y="2277"/>
              <a:ext cx="15" cy="29"/>
            </a:xfrm>
            <a:custGeom>
              <a:avLst/>
              <a:gdLst>
                <a:gd name="T0" fmla="*/ 14 w 30"/>
                <a:gd name="T1" fmla="*/ 1 h 59"/>
                <a:gd name="T2" fmla="*/ 12 w 30"/>
                <a:gd name="T3" fmla="*/ 5 h 59"/>
                <a:gd name="T4" fmla="*/ 9 w 30"/>
                <a:gd name="T5" fmla="*/ 8 h 59"/>
                <a:gd name="T6" fmla="*/ 7 w 30"/>
                <a:gd name="T7" fmla="*/ 11 h 59"/>
                <a:gd name="T8" fmla="*/ 5 w 30"/>
                <a:gd name="T9" fmla="*/ 16 h 59"/>
                <a:gd name="T10" fmla="*/ 3 w 30"/>
                <a:gd name="T11" fmla="*/ 18 h 59"/>
                <a:gd name="T12" fmla="*/ 1 w 30"/>
                <a:gd name="T13" fmla="*/ 21 h 59"/>
                <a:gd name="T14" fmla="*/ 0 w 30"/>
                <a:gd name="T15" fmla="*/ 25 h 59"/>
                <a:gd name="T16" fmla="*/ 0 w 30"/>
                <a:gd name="T17" fmla="*/ 28 h 59"/>
                <a:gd name="T18" fmla="*/ 1 w 30"/>
                <a:gd name="T19" fmla="*/ 29 h 59"/>
                <a:gd name="T20" fmla="*/ 2 w 30"/>
                <a:gd name="T21" fmla="*/ 29 h 59"/>
                <a:gd name="T22" fmla="*/ 3 w 30"/>
                <a:gd name="T23" fmla="*/ 29 h 59"/>
                <a:gd name="T24" fmla="*/ 4 w 30"/>
                <a:gd name="T25" fmla="*/ 28 h 59"/>
                <a:gd name="T26" fmla="*/ 6 w 30"/>
                <a:gd name="T27" fmla="*/ 25 h 59"/>
                <a:gd name="T28" fmla="*/ 8 w 30"/>
                <a:gd name="T29" fmla="*/ 22 h 59"/>
                <a:gd name="T30" fmla="*/ 9 w 30"/>
                <a:gd name="T31" fmla="*/ 18 h 59"/>
                <a:gd name="T32" fmla="*/ 10 w 30"/>
                <a:gd name="T33" fmla="*/ 16 h 59"/>
                <a:gd name="T34" fmla="*/ 12 w 30"/>
                <a:gd name="T35" fmla="*/ 11 h 59"/>
                <a:gd name="T36" fmla="*/ 13 w 30"/>
                <a:gd name="T37" fmla="*/ 8 h 59"/>
                <a:gd name="T38" fmla="*/ 14 w 30"/>
                <a:gd name="T39" fmla="*/ 5 h 59"/>
                <a:gd name="T40" fmla="*/ 15 w 30"/>
                <a:gd name="T41" fmla="*/ 1 h 59"/>
                <a:gd name="T42" fmla="*/ 15 w 30"/>
                <a:gd name="T43" fmla="*/ 0 h 59"/>
                <a:gd name="T44" fmla="*/ 14 w 30"/>
                <a:gd name="T45" fmla="*/ 0 h 59"/>
                <a:gd name="T46" fmla="*/ 14 w 30"/>
                <a:gd name="T47" fmla="*/ 0 h 59"/>
                <a:gd name="T48" fmla="*/ 14 w 30"/>
                <a:gd name="T49" fmla="*/ 1 h 59"/>
                <a:gd name="T50" fmla="*/ 14 w 30"/>
                <a:gd name="T51" fmla="*/ 1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"/>
                <a:gd name="T79" fmla="*/ 0 h 59"/>
                <a:gd name="T80" fmla="*/ 30 w 30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" h="59">
                  <a:moveTo>
                    <a:pt x="27" y="2"/>
                  </a:moveTo>
                  <a:lnTo>
                    <a:pt x="23" y="10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2"/>
                  </a:lnTo>
                  <a:lnTo>
                    <a:pt x="5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5" y="58"/>
                  </a:lnTo>
                  <a:lnTo>
                    <a:pt x="8" y="57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7" y="37"/>
                  </a:lnTo>
                  <a:lnTo>
                    <a:pt x="19" y="32"/>
                  </a:lnTo>
                  <a:lnTo>
                    <a:pt x="23" y="23"/>
                  </a:lnTo>
                  <a:lnTo>
                    <a:pt x="25" y="17"/>
                  </a:lnTo>
                  <a:lnTo>
                    <a:pt x="27" y="10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2" name="Freeform 21"/>
            <p:cNvSpPr>
              <a:spLocks/>
            </p:cNvSpPr>
            <p:nvPr/>
          </p:nvSpPr>
          <p:spPr bwMode="auto">
            <a:xfrm>
              <a:off x="3051" y="2240"/>
              <a:ext cx="9" cy="23"/>
            </a:xfrm>
            <a:custGeom>
              <a:avLst/>
              <a:gdLst>
                <a:gd name="T0" fmla="*/ 1 w 17"/>
                <a:gd name="T1" fmla="*/ 0 h 46"/>
                <a:gd name="T2" fmla="*/ 1 w 17"/>
                <a:gd name="T3" fmla="*/ 1 h 46"/>
                <a:gd name="T4" fmla="*/ 1 w 17"/>
                <a:gd name="T5" fmla="*/ 3 h 46"/>
                <a:gd name="T6" fmla="*/ 1 w 17"/>
                <a:gd name="T7" fmla="*/ 5 h 46"/>
                <a:gd name="T8" fmla="*/ 1 w 17"/>
                <a:gd name="T9" fmla="*/ 6 h 46"/>
                <a:gd name="T10" fmla="*/ 0 w 17"/>
                <a:gd name="T11" fmla="*/ 7 h 46"/>
                <a:gd name="T12" fmla="*/ 0 w 17"/>
                <a:gd name="T13" fmla="*/ 9 h 46"/>
                <a:gd name="T14" fmla="*/ 0 w 17"/>
                <a:gd name="T15" fmla="*/ 10 h 46"/>
                <a:gd name="T16" fmla="*/ 0 w 17"/>
                <a:gd name="T17" fmla="*/ 12 h 46"/>
                <a:gd name="T18" fmla="*/ 0 w 17"/>
                <a:gd name="T19" fmla="*/ 14 h 46"/>
                <a:gd name="T20" fmla="*/ 0 w 17"/>
                <a:gd name="T21" fmla="*/ 17 h 46"/>
                <a:gd name="T22" fmla="*/ 1 w 17"/>
                <a:gd name="T23" fmla="*/ 20 h 46"/>
                <a:gd name="T24" fmla="*/ 2 w 17"/>
                <a:gd name="T25" fmla="*/ 23 h 46"/>
                <a:gd name="T26" fmla="*/ 5 w 17"/>
                <a:gd name="T27" fmla="*/ 23 h 46"/>
                <a:gd name="T28" fmla="*/ 7 w 17"/>
                <a:gd name="T29" fmla="*/ 23 h 46"/>
                <a:gd name="T30" fmla="*/ 8 w 17"/>
                <a:gd name="T31" fmla="*/ 21 h 46"/>
                <a:gd name="T32" fmla="*/ 9 w 17"/>
                <a:gd name="T33" fmla="*/ 19 h 46"/>
                <a:gd name="T34" fmla="*/ 9 w 17"/>
                <a:gd name="T35" fmla="*/ 16 h 46"/>
                <a:gd name="T36" fmla="*/ 8 w 17"/>
                <a:gd name="T37" fmla="*/ 13 h 46"/>
                <a:gd name="T38" fmla="*/ 7 w 17"/>
                <a:gd name="T39" fmla="*/ 11 h 46"/>
                <a:gd name="T40" fmla="*/ 6 w 17"/>
                <a:gd name="T41" fmla="*/ 9 h 46"/>
                <a:gd name="T42" fmla="*/ 5 w 17"/>
                <a:gd name="T43" fmla="*/ 6 h 46"/>
                <a:gd name="T44" fmla="*/ 4 w 17"/>
                <a:gd name="T45" fmla="*/ 3 h 46"/>
                <a:gd name="T46" fmla="*/ 4 w 17"/>
                <a:gd name="T47" fmla="*/ 1 h 46"/>
                <a:gd name="T48" fmla="*/ 2 w 17"/>
                <a:gd name="T49" fmla="*/ 0 h 46"/>
                <a:gd name="T50" fmla="*/ 1 w 17"/>
                <a:gd name="T51" fmla="*/ 0 h 46"/>
                <a:gd name="T52" fmla="*/ 1 w 17"/>
                <a:gd name="T53" fmla="*/ 0 h 46"/>
                <a:gd name="T54" fmla="*/ 1 w 17"/>
                <a:gd name="T55" fmla="*/ 0 h 46"/>
                <a:gd name="T56" fmla="*/ 1 w 17"/>
                <a:gd name="T57" fmla="*/ 0 h 46"/>
                <a:gd name="T58" fmla="*/ 1 w 17"/>
                <a:gd name="T59" fmla="*/ 0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46"/>
                <a:gd name="T92" fmla="*/ 17 w 17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46">
                  <a:moveTo>
                    <a:pt x="1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4" y="45"/>
                  </a:lnTo>
                  <a:lnTo>
                    <a:pt x="9" y="46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17" y="38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4" y="22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3" name="Freeform 22"/>
            <p:cNvSpPr>
              <a:spLocks/>
            </p:cNvSpPr>
            <p:nvPr/>
          </p:nvSpPr>
          <p:spPr bwMode="auto">
            <a:xfrm>
              <a:off x="2486" y="1369"/>
              <a:ext cx="793" cy="246"/>
            </a:xfrm>
            <a:custGeom>
              <a:avLst/>
              <a:gdLst>
                <a:gd name="T0" fmla="*/ 7 w 1585"/>
                <a:gd name="T1" fmla="*/ 185 h 491"/>
                <a:gd name="T2" fmla="*/ 6 w 1585"/>
                <a:gd name="T3" fmla="*/ 139 h 491"/>
                <a:gd name="T4" fmla="*/ 2 w 1585"/>
                <a:gd name="T5" fmla="*/ 105 h 491"/>
                <a:gd name="T6" fmla="*/ 0 w 1585"/>
                <a:gd name="T7" fmla="*/ 79 h 491"/>
                <a:gd name="T8" fmla="*/ 6 w 1585"/>
                <a:gd name="T9" fmla="*/ 53 h 491"/>
                <a:gd name="T10" fmla="*/ 24 w 1585"/>
                <a:gd name="T11" fmla="*/ 30 h 491"/>
                <a:gd name="T12" fmla="*/ 54 w 1585"/>
                <a:gd name="T13" fmla="*/ 13 h 491"/>
                <a:gd name="T14" fmla="*/ 76 w 1585"/>
                <a:gd name="T15" fmla="*/ 4 h 491"/>
                <a:gd name="T16" fmla="*/ 91 w 1585"/>
                <a:gd name="T17" fmla="*/ 1 h 491"/>
                <a:gd name="T18" fmla="*/ 108 w 1585"/>
                <a:gd name="T19" fmla="*/ 1 h 491"/>
                <a:gd name="T20" fmla="*/ 123 w 1585"/>
                <a:gd name="T21" fmla="*/ 1 h 491"/>
                <a:gd name="T22" fmla="*/ 136 w 1585"/>
                <a:gd name="T23" fmla="*/ 3 h 491"/>
                <a:gd name="T24" fmla="*/ 156 w 1585"/>
                <a:gd name="T25" fmla="*/ 4 h 491"/>
                <a:gd name="T26" fmla="*/ 182 w 1585"/>
                <a:gd name="T27" fmla="*/ 6 h 491"/>
                <a:gd name="T28" fmla="*/ 212 w 1585"/>
                <a:gd name="T29" fmla="*/ 8 h 491"/>
                <a:gd name="T30" fmla="*/ 245 w 1585"/>
                <a:gd name="T31" fmla="*/ 11 h 491"/>
                <a:gd name="T32" fmla="*/ 281 w 1585"/>
                <a:gd name="T33" fmla="*/ 14 h 491"/>
                <a:gd name="T34" fmla="*/ 318 w 1585"/>
                <a:gd name="T35" fmla="*/ 17 h 491"/>
                <a:gd name="T36" fmla="*/ 355 w 1585"/>
                <a:gd name="T37" fmla="*/ 20 h 491"/>
                <a:gd name="T38" fmla="*/ 391 w 1585"/>
                <a:gd name="T39" fmla="*/ 23 h 491"/>
                <a:gd name="T40" fmla="*/ 425 w 1585"/>
                <a:gd name="T41" fmla="*/ 26 h 491"/>
                <a:gd name="T42" fmla="*/ 456 w 1585"/>
                <a:gd name="T43" fmla="*/ 28 h 491"/>
                <a:gd name="T44" fmla="*/ 483 w 1585"/>
                <a:gd name="T45" fmla="*/ 31 h 491"/>
                <a:gd name="T46" fmla="*/ 505 w 1585"/>
                <a:gd name="T47" fmla="*/ 33 h 491"/>
                <a:gd name="T48" fmla="*/ 521 w 1585"/>
                <a:gd name="T49" fmla="*/ 34 h 491"/>
                <a:gd name="T50" fmla="*/ 530 w 1585"/>
                <a:gd name="T51" fmla="*/ 35 h 491"/>
                <a:gd name="T52" fmla="*/ 736 w 1585"/>
                <a:gd name="T53" fmla="*/ 62 h 491"/>
                <a:gd name="T54" fmla="*/ 744 w 1585"/>
                <a:gd name="T55" fmla="*/ 65 h 491"/>
                <a:gd name="T56" fmla="*/ 763 w 1585"/>
                <a:gd name="T57" fmla="*/ 75 h 491"/>
                <a:gd name="T58" fmla="*/ 782 w 1585"/>
                <a:gd name="T59" fmla="*/ 93 h 491"/>
                <a:gd name="T60" fmla="*/ 792 w 1585"/>
                <a:gd name="T61" fmla="*/ 120 h 491"/>
                <a:gd name="T62" fmla="*/ 792 w 1585"/>
                <a:gd name="T63" fmla="*/ 157 h 491"/>
                <a:gd name="T64" fmla="*/ 786 w 1585"/>
                <a:gd name="T65" fmla="*/ 198 h 491"/>
                <a:gd name="T66" fmla="*/ 780 w 1585"/>
                <a:gd name="T67" fmla="*/ 232 h 491"/>
                <a:gd name="T68" fmla="*/ 777 w 1585"/>
                <a:gd name="T69" fmla="*/ 246 h 4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5"/>
                <a:gd name="T106" fmla="*/ 0 h 491"/>
                <a:gd name="T107" fmla="*/ 1585 w 1585"/>
                <a:gd name="T108" fmla="*/ 491 h 4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5" h="491">
                  <a:moveTo>
                    <a:pt x="12" y="385"/>
                  </a:moveTo>
                  <a:lnTo>
                    <a:pt x="14" y="369"/>
                  </a:lnTo>
                  <a:lnTo>
                    <a:pt x="14" y="328"/>
                  </a:lnTo>
                  <a:lnTo>
                    <a:pt x="12" y="278"/>
                  </a:lnTo>
                  <a:lnTo>
                    <a:pt x="7" y="230"/>
                  </a:lnTo>
                  <a:lnTo>
                    <a:pt x="3" y="209"/>
                  </a:lnTo>
                  <a:lnTo>
                    <a:pt x="0" y="183"/>
                  </a:lnTo>
                  <a:lnTo>
                    <a:pt x="0" y="158"/>
                  </a:lnTo>
                  <a:lnTo>
                    <a:pt x="4" y="131"/>
                  </a:lnTo>
                  <a:lnTo>
                    <a:pt x="12" y="106"/>
                  </a:lnTo>
                  <a:lnTo>
                    <a:pt x="26" y="82"/>
                  </a:lnTo>
                  <a:lnTo>
                    <a:pt x="48" y="60"/>
                  </a:lnTo>
                  <a:lnTo>
                    <a:pt x="77" y="41"/>
                  </a:lnTo>
                  <a:lnTo>
                    <a:pt x="107" y="26"/>
                  </a:lnTo>
                  <a:lnTo>
                    <a:pt x="131" y="16"/>
                  </a:lnTo>
                  <a:lnTo>
                    <a:pt x="151" y="8"/>
                  </a:lnTo>
                  <a:lnTo>
                    <a:pt x="167" y="3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215" y="1"/>
                  </a:lnTo>
                  <a:lnTo>
                    <a:pt x="237" y="2"/>
                  </a:lnTo>
                  <a:lnTo>
                    <a:pt x="245" y="2"/>
                  </a:lnTo>
                  <a:lnTo>
                    <a:pt x="257" y="3"/>
                  </a:lnTo>
                  <a:lnTo>
                    <a:pt x="272" y="5"/>
                  </a:lnTo>
                  <a:lnTo>
                    <a:pt x="290" y="6"/>
                  </a:lnTo>
                  <a:lnTo>
                    <a:pt x="312" y="8"/>
                  </a:lnTo>
                  <a:lnTo>
                    <a:pt x="336" y="9"/>
                  </a:lnTo>
                  <a:lnTo>
                    <a:pt x="363" y="11"/>
                  </a:lnTo>
                  <a:lnTo>
                    <a:pt x="393" y="14"/>
                  </a:lnTo>
                  <a:lnTo>
                    <a:pt x="423" y="16"/>
                  </a:lnTo>
                  <a:lnTo>
                    <a:pt x="456" y="20"/>
                  </a:lnTo>
                  <a:lnTo>
                    <a:pt x="489" y="22"/>
                  </a:lnTo>
                  <a:lnTo>
                    <a:pt x="525" y="25"/>
                  </a:lnTo>
                  <a:lnTo>
                    <a:pt x="561" y="28"/>
                  </a:lnTo>
                  <a:lnTo>
                    <a:pt x="598" y="31"/>
                  </a:lnTo>
                  <a:lnTo>
                    <a:pt x="635" y="33"/>
                  </a:lnTo>
                  <a:lnTo>
                    <a:pt x="673" y="37"/>
                  </a:lnTo>
                  <a:lnTo>
                    <a:pt x="709" y="40"/>
                  </a:lnTo>
                  <a:lnTo>
                    <a:pt x="746" y="43"/>
                  </a:lnTo>
                  <a:lnTo>
                    <a:pt x="782" y="46"/>
                  </a:lnTo>
                  <a:lnTo>
                    <a:pt x="817" y="48"/>
                  </a:lnTo>
                  <a:lnTo>
                    <a:pt x="850" y="52"/>
                  </a:lnTo>
                  <a:lnTo>
                    <a:pt x="882" y="54"/>
                  </a:lnTo>
                  <a:lnTo>
                    <a:pt x="912" y="56"/>
                  </a:lnTo>
                  <a:lnTo>
                    <a:pt x="941" y="59"/>
                  </a:lnTo>
                  <a:lnTo>
                    <a:pt x="966" y="61"/>
                  </a:lnTo>
                  <a:lnTo>
                    <a:pt x="991" y="63"/>
                  </a:lnTo>
                  <a:lnTo>
                    <a:pt x="1010" y="65"/>
                  </a:lnTo>
                  <a:lnTo>
                    <a:pt x="1027" y="67"/>
                  </a:lnTo>
                  <a:lnTo>
                    <a:pt x="1042" y="68"/>
                  </a:lnTo>
                  <a:lnTo>
                    <a:pt x="1053" y="68"/>
                  </a:lnTo>
                  <a:lnTo>
                    <a:pt x="1059" y="69"/>
                  </a:lnTo>
                  <a:lnTo>
                    <a:pt x="1061" y="69"/>
                  </a:lnTo>
                  <a:lnTo>
                    <a:pt x="1471" y="123"/>
                  </a:lnTo>
                  <a:lnTo>
                    <a:pt x="1476" y="124"/>
                  </a:lnTo>
                  <a:lnTo>
                    <a:pt x="1487" y="129"/>
                  </a:lnTo>
                  <a:lnTo>
                    <a:pt x="1504" y="137"/>
                  </a:lnTo>
                  <a:lnTo>
                    <a:pt x="1525" y="150"/>
                  </a:lnTo>
                  <a:lnTo>
                    <a:pt x="1545" y="165"/>
                  </a:lnTo>
                  <a:lnTo>
                    <a:pt x="1563" y="186"/>
                  </a:lnTo>
                  <a:lnTo>
                    <a:pt x="1577" y="210"/>
                  </a:lnTo>
                  <a:lnTo>
                    <a:pt x="1584" y="239"/>
                  </a:lnTo>
                  <a:lnTo>
                    <a:pt x="1585" y="273"/>
                  </a:lnTo>
                  <a:lnTo>
                    <a:pt x="1583" y="313"/>
                  </a:lnTo>
                  <a:lnTo>
                    <a:pt x="1578" y="355"/>
                  </a:lnTo>
                  <a:lnTo>
                    <a:pt x="1571" y="396"/>
                  </a:lnTo>
                  <a:lnTo>
                    <a:pt x="1564" y="433"/>
                  </a:lnTo>
                  <a:lnTo>
                    <a:pt x="1559" y="463"/>
                  </a:lnTo>
                  <a:lnTo>
                    <a:pt x="1554" y="484"/>
                  </a:lnTo>
                  <a:lnTo>
                    <a:pt x="1553" y="491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76174" name="Freeform 2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1" y="1420"/>
              <a:ext cx="1006" cy="714"/>
            </a:xfrm>
            <a:prstGeom prst="rect">
              <a:avLst/>
            </a:prstGeom>
            <a:noFill/>
          </p:spPr>
        </p:pic>
        <p:sp>
          <p:nvSpPr>
            <p:cNvPr id="176175" name="Freeform 24"/>
            <p:cNvSpPr>
              <a:spLocks/>
            </p:cNvSpPr>
            <p:nvPr/>
          </p:nvSpPr>
          <p:spPr bwMode="auto">
            <a:xfrm>
              <a:off x="2484" y="1363"/>
              <a:ext cx="803" cy="251"/>
            </a:xfrm>
            <a:custGeom>
              <a:avLst/>
              <a:gdLst>
                <a:gd name="T0" fmla="*/ 8 w 1605"/>
                <a:gd name="T1" fmla="*/ 143 h 502"/>
                <a:gd name="T2" fmla="*/ 10 w 1605"/>
                <a:gd name="T3" fmla="*/ 77 h 502"/>
                <a:gd name="T4" fmla="*/ 16 w 1605"/>
                <a:gd name="T5" fmla="*/ 58 h 502"/>
                <a:gd name="T6" fmla="*/ 29 w 1605"/>
                <a:gd name="T7" fmla="*/ 41 h 502"/>
                <a:gd name="T8" fmla="*/ 39 w 1605"/>
                <a:gd name="T9" fmla="*/ 32 h 502"/>
                <a:gd name="T10" fmla="*/ 46 w 1605"/>
                <a:gd name="T11" fmla="*/ 27 h 502"/>
                <a:gd name="T12" fmla="*/ 55 w 1605"/>
                <a:gd name="T13" fmla="*/ 22 h 502"/>
                <a:gd name="T14" fmla="*/ 65 w 1605"/>
                <a:gd name="T15" fmla="*/ 18 h 502"/>
                <a:gd name="T16" fmla="*/ 71 w 1605"/>
                <a:gd name="T17" fmla="*/ 17 h 502"/>
                <a:gd name="T18" fmla="*/ 78 w 1605"/>
                <a:gd name="T19" fmla="*/ 15 h 502"/>
                <a:gd name="T20" fmla="*/ 100 w 1605"/>
                <a:gd name="T21" fmla="*/ 15 h 502"/>
                <a:gd name="T22" fmla="*/ 121 w 1605"/>
                <a:gd name="T23" fmla="*/ 17 h 502"/>
                <a:gd name="T24" fmla="*/ 162 w 1605"/>
                <a:gd name="T25" fmla="*/ 19 h 502"/>
                <a:gd name="T26" fmla="*/ 211 w 1605"/>
                <a:gd name="T27" fmla="*/ 23 h 502"/>
                <a:gd name="T28" fmla="*/ 261 w 1605"/>
                <a:gd name="T29" fmla="*/ 26 h 502"/>
                <a:gd name="T30" fmla="*/ 311 w 1605"/>
                <a:gd name="T31" fmla="*/ 30 h 502"/>
                <a:gd name="T32" fmla="*/ 360 w 1605"/>
                <a:gd name="T33" fmla="*/ 34 h 502"/>
                <a:gd name="T34" fmla="*/ 410 w 1605"/>
                <a:gd name="T35" fmla="*/ 38 h 502"/>
                <a:gd name="T36" fmla="*/ 460 w 1605"/>
                <a:gd name="T37" fmla="*/ 42 h 502"/>
                <a:gd name="T38" fmla="*/ 511 w 1605"/>
                <a:gd name="T39" fmla="*/ 47 h 502"/>
                <a:gd name="T40" fmla="*/ 561 w 1605"/>
                <a:gd name="T41" fmla="*/ 52 h 502"/>
                <a:gd name="T42" fmla="*/ 612 w 1605"/>
                <a:gd name="T43" fmla="*/ 57 h 502"/>
                <a:gd name="T44" fmla="*/ 662 w 1605"/>
                <a:gd name="T45" fmla="*/ 63 h 502"/>
                <a:gd name="T46" fmla="*/ 688 w 1605"/>
                <a:gd name="T47" fmla="*/ 66 h 502"/>
                <a:gd name="T48" fmla="*/ 713 w 1605"/>
                <a:gd name="T49" fmla="*/ 70 h 502"/>
                <a:gd name="T50" fmla="*/ 733 w 1605"/>
                <a:gd name="T51" fmla="*/ 75 h 502"/>
                <a:gd name="T52" fmla="*/ 744 w 1605"/>
                <a:gd name="T53" fmla="*/ 82 h 502"/>
                <a:gd name="T54" fmla="*/ 760 w 1605"/>
                <a:gd name="T55" fmla="*/ 93 h 502"/>
                <a:gd name="T56" fmla="*/ 773 w 1605"/>
                <a:gd name="T57" fmla="*/ 106 h 502"/>
                <a:gd name="T58" fmla="*/ 784 w 1605"/>
                <a:gd name="T59" fmla="*/ 132 h 502"/>
                <a:gd name="T60" fmla="*/ 785 w 1605"/>
                <a:gd name="T61" fmla="*/ 182 h 502"/>
                <a:gd name="T62" fmla="*/ 777 w 1605"/>
                <a:gd name="T63" fmla="*/ 232 h 502"/>
                <a:gd name="T64" fmla="*/ 782 w 1605"/>
                <a:gd name="T65" fmla="*/ 251 h 502"/>
                <a:gd name="T66" fmla="*/ 791 w 1605"/>
                <a:gd name="T67" fmla="*/ 229 h 502"/>
                <a:gd name="T68" fmla="*/ 800 w 1605"/>
                <a:gd name="T69" fmla="*/ 184 h 502"/>
                <a:gd name="T70" fmla="*/ 802 w 1605"/>
                <a:gd name="T71" fmla="*/ 139 h 502"/>
                <a:gd name="T72" fmla="*/ 794 w 1605"/>
                <a:gd name="T73" fmla="*/ 102 h 502"/>
                <a:gd name="T74" fmla="*/ 774 w 1605"/>
                <a:gd name="T75" fmla="*/ 78 h 502"/>
                <a:gd name="T76" fmla="*/ 747 w 1605"/>
                <a:gd name="T77" fmla="*/ 60 h 502"/>
                <a:gd name="T78" fmla="*/ 726 w 1605"/>
                <a:gd name="T79" fmla="*/ 53 h 502"/>
                <a:gd name="T80" fmla="*/ 703 w 1605"/>
                <a:gd name="T81" fmla="*/ 50 h 502"/>
                <a:gd name="T82" fmla="*/ 672 w 1605"/>
                <a:gd name="T83" fmla="*/ 46 h 502"/>
                <a:gd name="T84" fmla="*/ 622 w 1605"/>
                <a:gd name="T85" fmla="*/ 40 h 502"/>
                <a:gd name="T86" fmla="*/ 573 w 1605"/>
                <a:gd name="T87" fmla="*/ 34 h 502"/>
                <a:gd name="T88" fmla="*/ 523 w 1605"/>
                <a:gd name="T89" fmla="*/ 30 h 502"/>
                <a:gd name="T90" fmla="*/ 474 w 1605"/>
                <a:gd name="T91" fmla="*/ 26 h 502"/>
                <a:gd name="T92" fmla="*/ 424 w 1605"/>
                <a:gd name="T93" fmla="*/ 22 h 502"/>
                <a:gd name="T94" fmla="*/ 372 w 1605"/>
                <a:gd name="T95" fmla="*/ 17 h 502"/>
                <a:gd name="T96" fmla="*/ 322 w 1605"/>
                <a:gd name="T97" fmla="*/ 13 h 502"/>
                <a:gd name="T98" fmla="*/ 271 w 1605"/>
                <a:gd name="T99" fmla="*/ 10 h 502"/>
                <a:gd name="T100" fmla="*/ 219 w 1605"/>
                <a:gd name="T101" fmla="*/ 6 h 502"/>
                <a:gd name="T102" fmla="*/ 168 w 1605"/>
                <a:gd name="T103" fmla="*/ 3 h 502"/>
                <a:gd name="T104" fmla="*/ 133 w 1605"/>
                <a:gd name="T105" fmla="*/ 2 h 502"/>
                <a:gd name="T106" fmla="*/ 106 w 1605"/>
                <a:gd name="T107" fmla="*/ 1 h 502"/>
                <a:gd name="T108" fmla="*/ 80 w 1605"/>
                <a:gd name="T109" fmla="*/ 1 h 502"/>
                <a:gd name="T110" fmla="*/ 63 w 1605"/>
                <a:gd name="T111" fmla="*/ 5 h 502"/>
                <a:gd name="T112" fmla="*/ 46 w 1605"/>
                <a:gd name="T113" fmla="*/ 14 h 502"/>
                <a:gd name="T114" fmla="*/ 27 w 1605"/>
                <a:gd name="T115" fmla="*/ 27 h 502"/>
                <a:gd name="T116" fmla="*/ 8 w 1605"/>
                <a:gd name="T117" fmla="*/ 52 h 502"/>
                <a:gd name="T118" fmla="*/ 0 w 1605"/>
                <a:gd name="T119" fmla="*/ 83 h 502"/>
                <a:gd name="T120" fmla="*/ 5 w 1605"/>
                <a:gd name="T121" fmla="*/ 149 h 502"/>
                <a:gd name="T122" fmla="*/ 5 w 1605"/>
                <a:gd name="T123" fmla="*/ 203 h 502"/>
                <a:gd name="T124" fmla="*/ 5 w 1605"/>
                <a:gd name="T125" fmla="*/ 203 h 5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5"/>
                <a:gd name="T190" fmla="*/ 0 h 502"/>
                <a:gd name="T191" fmla="*/ 1605 w 1605"/>
                <a:gd name="T192" fmla="*/ 502 h 5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5" h="502">
                  <a:moveTo>
                    <a:pt x="9" y="405"/>
                  </a:moveTo>
                  <a:lnTo>
                    <a:pt x="16" y="345"/>
                  </a:lnTo>
                  <a:lnTo>
                    <a:pt x="16" y="286"/>
                  </a:lnTo>
                  <a:lnTo>
                    <a:pt x="15" y="226"/>
                  </a:lnTo>
                  <a:lnTo>
                    <a:pt x="17" y="166"/>
                  </a:lnTo>
                  <a:lnTo>
                    <a:pt x="20" y="153"/>
                  </a:lnTo>
                  <a:lnTo>
                    <a:pt x="22" y="140"/>
                  </a:lnTo>
                  <a:lnTo>
                    <a:pt x="27" y="126"/>
                  </a:lnTo>
                  <a:lnTo>
                    <a:pt x="32" y="115"/>
                  </a:lnTo>
                  <a:lnTo>
                    <a:pt x="39" y="102"/>
                  </a:lnTo>
                  <a:lnTo>
                    <a:pt x="47" y="91"/>
                  </a:lnTo>
                  <a:lnTo>
                    <a:pt x="57" y="81"/>
                  </a:lnTo>
                  <a:lnTo>
                    <a:pt x="67" y="71"/>
                  </a:lnTo>
                  <a:lnTo>
                    <a:pt x="72" y="67"/>
                  </a:lnTo>
                  <a:lnTo>
                    <a:pt x="77" y="64"/>
                  </a:lnTo>
                  <a:lnTo>
                    <a:pt x="82" y="60"/>
                  </a:lnTo>
                  <a:lnTo>
                    <a:pt x="88" y="57"/>
                  </a:lnTo>
                  <a:lnTo>
                    <a:pt x="92" y="53"/>
                  </a:lnTo>
                  <a:lnTo>
                    <a:pt x="98" y="50"/>
                  </a:lnTo>
                  <a:lnTo>
                    <a:pt x="104" y="48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22" y="38"/>
                  </a:lnTo>
                  <a:lnTo>
                    <a:pt x="129" y="36"/>
                  </a:lnTo>
                  <a:lnTo>
                    <a:pt x="136" y="34"/>
                  </a:lnTo>
                  <a:lnTo>
                    <a:pt x="138" y="34"/>
                  </a:lnTo>
                  <a:lnTo>
                    <a:pt x="142" y="33"/>
                  </a:lnTo>
                  <a:lnTo>
                    <a:pt x="144" y="32"/>
                  </a:lnTo>
                  <a:lnTo>
                    <a:pt x="142" y="32"/>
                  </a:lnTo>
                  <a:lnTo>
                    <a:pt x="156" y="30"/>
                  </a:lnTo>
                  <a:lnTo>
                    <a:pt x="171" y="29"/>
                  </a:lnTo>
                  <a:lnTo>
                    <a:pt x="185" y="29"/>
                  </a:lnTo>
                  <a:lnTo>
                    <a:pt x="199" y="30"/>
                  </a:lnTo>
                  <a:lnTo>
                    <a:pt x="213" y="32"/>
                  </a:lnTo>
                  <a:lnTo>
                    <a:pt x="228" y="33"/>
                  </a:lnTo>
                  <a:lnTo>
                    <a:pt x="242" y="34"/>
                  </a:lnTo>
                  <a:lnTo>
                    <a:pt x="256" y="35"/>
                  </a:lnTo>
                  <a:lnTo>
                    <a:pt x="289" y="37"/>
                  </a:lnTo>
                  <a:lnTo>
                    <a:pt x="323" y="38"/>
                  </a:lnTo>
                  <a:lnTo>
                    <a:pt x="356" y="41"/>
                  </a:lnTo>
                  <a:lnTo>
                    <a:pt x="388" y="43"/>
                  </a:lnTo>
                  <a:lnTo>
                    <a:pt x="422" y="45"/>
                  </a:lnTo>
                  <a:lnTo>
                    <a:pt x="455" y="48"/>
                  </a:lnTo>
                  <a:lnTo>
                    <a:pt x="489" y="50"/>
                  </a:lnTo>
                  <a:lnTo>
                    <a:pt x="521" y="52"/>
                  </a:lnTo>
                  <a:lnTo>
                    <a:pt x="554" y="55"/>
                  </a:lnTo>
                  <a:lnTo>
                    <a:pt x="588" y="57"/>
                  </a:lnTo>
                  <a:lnTo>
                    <a:pt x="621" y="59"/>
                  </a:lnTo>
                  <a:lnTo>
                    <a:pt x="653" y="62"/>
                  </a:lnTo>
                  <a:lnTo>
                    <a:pt x="687" y="65"/>
                  </a:lnTo>
                  <a:lnTo>
                    <a:pt x="720" y="67"/>
                  </a:lnTo>
                  <a:lnTo>
                    <a:pt x="753" y="71"/>
                  </a:lnTo>
                  <a:lnTo>
                    <a:pt x="786" y="73"/>
                  </a:lnTo>
                  <a:lnTo>
                    <a:pt x="819" y="75"/>
                  </a:lnTo>
                  <a:lnTo>
                    <a:pt x="853" y="79"/>
                  </a:lnTo>
                  <a:lnTo>
                    <a:pt x="886" y="81"/>
                  </a:lnTo>
                  <a:lnTo>
                    <a:pt x="920" y="83"/>
                  </a:lnTo>
                  <a:lnTo>
                    <a:pt x="954" y="87"/>
                  </a:lnTo>
                  <a:lnTo>
                    <a:pt x="988" y="90"/>
                  </a:lnTo>
                  <a:lnTo>
                    <a:pt x="1021" y="93"/>
                  </a:lnTo>
                  <a:lnTo>
                    <a:pt x="1054" y="96"/>
                  </a:lnTo>
                  <a:lnTo>
                    <a:pt x="1088" y="100"/>
                  </a:lnTo>
                  <a:lnTo>
                    <a:pt x="1121" y="103"/>
                  </a:lnTo>
                  <a:lnTo>
                    <a:pt x="1155" y="106"/>
                  </a:lnTo>
                  <a:lnTo>
                    <a:pt x="1189" y="110"/>
                  </a:lnTo>
                  <a:lnTo>
                    <a:pt x="1223" y="113"/>
                  </a:lnTo>
                  <a:lnTo>
                    <a:pt x="1256" y="117"/>
                  </a:lnTo>
                  <a:lnTo>
                    <a:pt x="1289" y="120"/>
                  </a:lnTo>
                  <a:lnTo>
                    <a:pt x="1323" y="125"/>
                  </a:lnTo>
                  <a:lnTo>
                    <a:pt x="1340" y="127"/>
                  </a:lnTo>
                  <a:lnTo>
                    <a:pt x="1357" y="130"/>
                  </a:lnTo>
                  <a:lnTo>
                    <a:pt x="1375" y="132"/>
                  </a:lnTo>
                  <a:lnTo>
                    <a:pt x="1392" y="134"/>
                  </a:lnTo>
                  <a:lnTo>
                    <a:pt x="1409" y="138"/>
                  </a:lnTo>
                  <a:lnTo>
                    <a:pt x="1426" y="140"/>
                  </a:lnTo>
                  <a:lnTo>
                    <a:pt x="1444" y="145"/>
                  </a:lnTo>
                  <a:lnTo>
                    <a:pt x="1461" y="149"/>
                  </a:lnTo>
                  <a:lnTo>
                    <a:pt x="1466" y="150"/>
                  </a:lnTo>
                  <a:lnTo>
                    <a:pt x="1473" y="154"/>
                  </a:lnTo>
                  <a:lnTo>
                    <a:pt x="1479" y="158"/>
                  </a:lnTo>
                  <a:lnTo>
                    <a:pt x="1488" y="163"/>
                  </a:lnTo>
                  <a:lnTo>
                    <a:pt x="1499" y="170"/>
                  </a:lnTo>
                  <a:lnTo>
                    <a:pt x="1509" y="177"/>
                  </a:lnTo>
                  <a:lnTo>
                    <a:pt x="1520" y="185"/>
                  </a:lnTo>
                  <a:lnTo>
                    <a:pt x="1529" y="193"/>
                  </a:lnTo>
                  <a:lnTo>
                    <a:pt x="1537" y="202"/>
                  </a:lnTo>
                  <a:lnTo>
                    <a:pt x="1545" y="211"/>
                  </a:lnTo>
                  <a:lnTo>
                    <a:pt x="1552" y="222"/>
                  </a:lnTo>
                  <a:lnTo>
                    <a:pt x="1558" y="233"/>
                  </a:lnTo>
                  <a:lnTo>
                    <a:pt x="1568" y="264"/>
                  </a:lnTo>
                  <a:lnTo>
                    <a:pt x="1573" y="297"/>
                  </a:lnTo>
                  <a:lnTo>
                    <a:pt x="1573" y="330"/>
                  </a:lnTo>
                  <a:lnTo>
                    <a:pt x="1569" y="364"/>
                  </a:lnTo>
                  <a:lnTo>
                    <a:pt x="1564" y="397"/>
                  </a:lnTo>
                  <a:lnTo>
                    <a:pt x="1559" y="430"/>
                  </a:lnTo>
                  <a:lnTo>
                    <a:pt x="1554" y="463"/>
                  </a:lnTo>
                  <a:lnTo>
                    <a:pt x="1553" y="495"/>
                  </a:lnTo>
                  <a:lnTo>
                    <a:pt x="1557" y="502"/>
                  </a:lnTo>
                  <a:lnTo>
                    <a:pt x="1564" y="501"/>
                  </a:lnTo>
                  <a:lnTo>
                    <a:pt x="1572" y="495"/>
                  </a:lnTo>
                  <a:lnTo>
                    <a:pt x="1575" y="488"/>
                  </a:lnTo>
                  <a:lnTo>
                    <a:pt x="1581" y="458"/>
                  </a:lnTo>
                  <a:lnTo>
                    <a:pt x="1588" y="428"/>
                  </a:lnTo>
                  <a:lnTo>
                    <a:pt x="1594" y="398"/>
                  </a:lnTo>
                  <a:lnTo>
                    <a:pt x="1599" y="367"/>
                  </a:lnTo>
                  <a:lnTo>
                    <a:pt x="1603" y="337"/>
                  </a:lnTo>
                  <a:lnTo>
                    <a:pt x="1605" y="307"/>
                  </a:lnTo>
                  <a:lnTo>
                    <a:pt x="1604" y="277"/>
                  </a:lnTo>
                  <a:lnTo>
                    <a:pt x="1600" y="246"/>
                  </a:lnTo>
                  <a:lnTo>
                    <a:pt x="1595" y="224"/>
                  </a:lnTo>
                  <a:lnTo>
                    <a:pt x="1587" y="204"/>
                  </a:lnTo>
                  <a:lnTo>
                    <a:pt x="1575" y="187"/>
                  </a:lnTo>
                  <a:lnTo>
                    <a:pt x="1562" y="171"/>
                  </a:lnTo>
                  <a:lnTo>
                    <a:pt x="1547" y="156"/>
                  </a:lnTo>
                  <a:lnTo>
                    <a:pt x="1530" y="143"/>
                  </a:lnTo>
                  <a:lnTo>
                    <a:pt x="1513" y="131"/>
                  </a:lnTo>
                  <a:lnTo>
                    <a:pt x="1493" y="120"/>
                  </a:lnTo>
                  <a:lnTo>
                    <a:pt x="1481" y="115"/>
                  </a:lnTo>
                  <a:lnTo>
                    <a:pt x="1466" y="110"/>
                  </a:lnTo>
                  <a:lnTo>
                    <a:pt x="1451" y="106"/>
                  </a:lnTo>
                  <a:lnTo>
                    <a:pt x="1436" y="103"/>
                  </a:lnTo>
                  <a:lnTo>
                    <a:pt x="1421" y="102"/>
                  </a:lnTo>
                  <a:lnTo>
                    <a:pt x="1406" y="100"/>
                  </a:lnTo>
                  <a:lnTo>
                    <a:pt x="1391" y="98"/>
                  </a:lnTo>
                  <a:lnTo>
                    <a:pt x="1377" y="96"/>
                  </a:lnTo>
                  <a:lnTo>
                    <a:pt x="1344" y="91"/>
                  </a:lnTo>
                  <a:lnTo>
                    <a:pt x="1311" y="87"/>
                  </a:lnTo>
                  <a:lnTo>
                    <a:pt x="1278" y="83"/>
                  </a:lnTo>
                  <a:lnTo>
                    <a:pt x="1244" y="80"/>
                  </a:lnTo>
                  <a:lnTo>
                    <a:pt x="1212" y="75"/>
                  </a:lnTo>
                  <a:lnTo>
                    <a:pt x="1179" y="72"/>
                  </a:lnTo>
                  <a:lnTo>
                    <a:pt x="1145" y="68"/>
                  </a:lnTo>
                  <a:lnTo>
                    <a:pt x="1112" y="66"/>
                  </a:lnTo>
                  <a:lnTo>
                    <a:pt x="1080" y="63"/>
                  </a:lnTo>
                  <a:lnTo>
                    <a:pt x="1046" y="59"/>
                  </a:lnTo>
                  <a:lnTo>
                    <a:pt x="1013" y="57"/>
                  </a:lnTo>
                  <a:lnTo>
                    <a:pt x="979" y="53"/>
                  </a:lnTo>
                  <a:lnTo>
                    <a:pt x="947" y="51"/>
                  </a:lnTo>
                  <a:lnTo>
                    <a:pt x="914" y="49"/>
                  </a:lnTo>
                  <a:lnTo>
                    <a:pt x="880" y="45"/>
                  </a:lnTo>
                  <a:lnTo>
                    <a:pt x="847" y="43"/>
                  </a:lnTo>
                  <a:lnTo>
                    <a:pt x="814" y="40"/>
                  </a:lnTo>
                  <a:lnTo>
                    <a:pt x="779" y="37"/>
                  </a:lnTo>
                  <a:lnTo>
                    <a:pt x="744" y="34"/>
                  </a:lnTo>
                  <a:lnTo>
                    <a:pt x="711" y="32"/>
                  </a:lnTo>
                  <a:lnTo>
                    <a:pt x="676" y="29"/>
                  </a:lnTo>
                  <a:lnTo>
                    <a:pt x="643" y="26"/>
                  </a:lnTo>
                  <a:lnTo>
                    <a:pt x="608" y="23"/>
                  </a:lnTo>
                  <a:lnTo>
                    <a:pt x="574" y="21"/>
                  </a:lnTo>
                  <a:lnTo>
                    <a:pt x="541" y="19"/>
                  </a:lnTo>
                  <a:lnTo>
                    <a:pt x="506" y="17"/>
                  </a:lnTo>
                  <a:lnTo>
                    <a:pt x="471" y="14"/>
                  </a:lnTo>
                  <a:lnTo>
                    <a:pt x="438" y="12"/>
                  </a:lnTo>
                  <a:lnTo>
                    <a:pt x="403" y="10"/>
                  </a:lnTo>
                  <a:lnTo>
                    <a:pt x="369" y="8"/>
                  </a:lnTo>
                  <a:lnTo>
                    <a:pt x="335" y="6"/>
                  </a:lnTo>
                  <a:lnTo>
                    <a:pt x="301" y="5"/>
                  </a:lnTo>
                  <a:lnTo>
                    <a:pt x="284" y="4"/>
                  </a:lnTo>
                  <a:lnTo>
                    <a:pt x="265" y="3"/>
                  </a:lnTo>
                  <a:lnTo>
                    <a:pt x="248" y="3"/>
                  </a:lnTo>
                  <a:lnTo>
                    <a:pt x="231" y="2"/>
                  </a:lnTo>
                  <a:lnTo>
                    <a:pt x="212" y="2"/>
                  </a:lnTo>
                  <a:lnTo>
                    <a:pt x="195" y="0"/>
                  </a:lnTo>
                  <a:lnTo>
                    <a:pt x="178" y="0"/>
                  </a:lnTo>
                  <a:lnTo>
                    <a:pt x="160" y="2"/>
                  </a:lnTo>
                  <a:lnTo>
                    <a:pt x="149" y="3"/>
                  </a:lnTo>
                  <a:lnTo>
                    <a:pt x="136" y="6"/>
                  </a:lnTo>
                  <a:lnTo>
                    <a:pt x="125" y="10"/>
                  </a:lnTo>
                  <a:lnTo>
                    <a:pt x="113" y="15"/>
                  </a:lnTo>
                  <a:lnTo>
                    <a:pt x="103" y="20"/>
                  </a:lnTo>
                  <a:lnTo>
                    <a:pt x="91" y="27"/>
                  </a:lnTo>
                  <a:lnTo>
                    <a:pt x="81" y="33"/>
                  </a:lnTo>
                  <a:lnTo>
                    <a:pt x="72" y="40"/>
                  </a:lnTo>
                  <a:lnTo>
                    <a:pt x="54" y="53"/>
                  </a:lnTo>
                  <a:lnTo>
                    <a:pt x="38" y="68"/>
                  </a:lnTo>
                  <a:lnTo>
                    <a:pt x="27" y="86"/>
                  </a:lnTo>
                  <a:lnTo>
                    <a:pt x="16" y="104"/>
                  </a:lnTo>
                  <a:lnTo>
                    <a:pt x="8" y="124"/>
                  </a:lnTo>
                  <a:lnTo>
                    <a:pt x="4" y="145"/>
                  </a:lnTo>
                  <a:lnTo>
                    <a:pt x="0" y="165"/>
                  </a:lnTo>
                  <a:lnTo>
                    <a:pt x="0" y="187"/>
                  </a:lnTo>
                  <a:lnTo>
                    <a:pt x="4" y="242"/>
                  </a:lnTo>
                  <a:lnTo>
                    <a:pt x="9" y="297"/>
                  </a:lnTo>
                  <a:lnTo>
                    <a:pt x="13" y="351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5"/>
                  </a:lnTo>
                  <a:lnTo>
                    <a:pt x="9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6" name="Freeform 25"/>
            <p:cNvSpPr>
              <a:spLocks/>
            </p:cNvSpPr>
            <p:nvPr/>
          </p:nvSpPr>
          <p:spPr bwMode="auto">
            <a:xfrm>
              <a:off x="2483" y="1414"/>
              <a:ext cx="780" cy="213"/>
            </a:xfrm>
            <a:custGeom>
              <a:avLst/>
              <a:gdLst>
                <a:gd name="T0" fmla="*/ 19 w 1560"/>
                <a:gd name="T1" fmla="*/ 136 h 425"/>
                <a:gd name="T2" fmla="*/ 33 w 1560"/>
                <a:gd name="T3" fmla="*/ 88 h 425"/>
                <a:gd name="T4" fmla="*/ 39 w 1560"/>
                <a:gd name="T5" fmla="*/ 46 h 425"/>
                <a:gd name="T6" fmla="*/ 58 w 1560"/>
                <a:gd name="T7" fmla="*/ 28 h 425"/>
                <a:gd name="T8" fmla="*/ 91 w 1560"/>
                <a:gd name="T9" fmla="*/ 28 h 425"/>
                <a:gd name="T10" fmla="*/ 121 w 1560"/>
                <a:gd name="T11" fmla="*/ 31 h 425"/>
                <a:gd name="T12" fmla="*/ 155 w 1560"/>
                <a:gd name="T13" fmla="*/ 34 h 425"/>
                <a:gd name="T14" fmla="*/ 187 w 1560"/>
                <a:gd name="T15" fmla="*/ 36 h 425"/>
                <a:gd name="T16" fmla="*/ 220 w 1560"/>
                <a:gd name="T17" fmla="*/ 39 h 425"/>
                <a:gd name="T18" fmla="*/ 282 w 1560"/>
                <a:gd name="T19" fmla="*/ 42 h 425"/>
                <a:gd name="T20" fmla="*/ 354 w 1560"/>
                <a:gd name="T21" fmla="*/ 44 h 425"/>
                <a:gd name="T22" fmla="*/ 425 w 1560"/>
                <a:gd name="T23" fmla="*/ 47 h 425"/>
                <a:gd name="T24" fmla="*/ 496 w 1560"/>
                <a:gd name="T25" fmla="*/ 51 h 425"/>
                <a:gd name="T26" fmla="*/ 549 w 1560"/>
                <a:gd name="T27" fmla="*/ 54 h 425"/>
                <a:gd name="T28" fmla="*/ 595 w 1560"/>
                <a:gd name="T29" fmla="*/ 58 h 425"/>
                <a:gd name="T30" fmla="*/ 640 w 1560"/>
                <a:gd name="T31" fmla="*/ 65 h 425"/>
                <a:gd name="T32" fmla="*/ 686 w 1560"/>
                <a:gd name="T33" fmla="*/ 74 h 425"/>
                <a:gd name="T34" fmla="*/ 714 w 1560"/>
                <a:gd name="T35" fmla="*/ 81 h 425"/>
                <a:gd name="T36" fmla="*/ 736 w 1560"/>
                <a:gd name="T37" fmla="*/ 92 h 425"/>
                <a:gd name="T38" fmla="*/ 743 w 1560"/>
                <a:gd name="T39" fmla="*/ 100 h 425"/>
                <a:gd name="T40" fmla="*/ 747 w 1560"/>
                <a:gd name="T41" fmla="*/ 131 h 425"/>
                <a:gd name="T42" fmla="*/ 747 w 1560"/>
                <a:gd name="T43" fmla="*/ 169 h 425"/>
                <a:gd name="T44" fmla="*/ 759 w 1560"/>
                <a:gd name="T45" fmla="*/ 202 h 425"/>
                <a:gd name="T46" fmla="*/ 779 w 1560"/>
                <a:gd name="T47" fmla="*/ 206 h 425"/>
                <a:gd name="T48" fmla="*/ 767 w 1560"/>
                <a:gd name="T49" fmla="*/ 158 h 425"/>
                <a:gd name="T50" fmla="*/ 759 w 1560"/>
                <a:gd name="T51" fmla="*/ 106 h 425"/>
                <a:gd name="T52" fmla="*/ 751 w 1560"/>
                <a:gd name="T53" fmla="*/ 85 h 425"/>
                <a:gd name="T54" fmla="*/ 741 w 1560"/>
                <a:gd name="T55" fmla="*/ 77 h 425"/>
                <a:gd name="T56" fmla="*/ 721 w 1560"/>
                <a:gd name="T57" fmla="*/ 67 h 425"/>
                <a:gd name="T58" fmla="*/ 697 w 1560"/>
                <a:gd name="T59" fmla="*/ 59 h 425"/>
                <a:gd name="T60" fmla="*/ 672 w 1560"/>
                <a:gd name="T61" fmla="*/ 53 h 425"/>
                <a:gd name="T62" fmla="*/ 648 w 1560"/>
                <a:gd name="T63" fmla="*/ 49 h 425"/>
                <a:gd name="T64" fmla="*/ 585 w 1560"/>
                <a:gd name="T65" fmla="*/ 38 h 425"/>
                <a:gd name="T66" fmla="*/ 509 w 1560"/>
                <a:gd name="T67" fmla="*/ 28 h 425"/>
                <a:gd name="T68" fmla="*/ 433 w 1560"/>
                <a:gd name="T69" fmla="*/ 20 h 425"/>
                <a:gd name="T70" fmla="*/ 357 w 1560"/>
                <a:gd name="T71" fmla="*/ 14 h 425"/>
                <a:gd name="T72" fmla="*/ 309 w 1560"/>
                <a:gd name="T73" fmla="*/ 11 h 425"/>
                <a:gd name="T74" fmla="*/ 270 w 1560"/>
                <a:gd name="T75" fmla="*/ 9 h 425"/>
                <a:gd name="T76" fmla="*/ 230 w 1560"/>
                <a:gd name="T77" fmla="*/ 7 h 425"/>
                <a:gd name="T78" fmla="*/ 191 w 1560"/>
                <a:gd name="T79" fmla="*/ 5 h 425"/>
                <a:gd name="T80" fmla="*/ 164 w 1560"/>
                <a:gd name="T81" fmla="*/ 3 h 425"/>
                <a:gd name="T82" fmla="*/ 141 w 1560"/>
                <a:gd name="T83" fmla="*/ 1 h 425"/>
                <a:gd name="T84" fmla="*/ 117 w 1560"/>
                <a:gd name="T85" fmla="*/ 0 h 425"/>
                <a:gd name="T86" fmla="*/ 95 w 1560"/>
                <a:gd name="T87" fmla="*/ 0 h 425"/>
                <a:gd name="T88" fmla="*/ 62 w 1560"/>
                <a:gd name="T89" fmla="*/ 4 h 425"/>
                <a:gd name="T90" fmla="*/ 33 w 1560"/>
                <a:gd name="T91" fmla="*/ 21 h 425"/>
                <a:gd name="T92" fmla="*/ 21 w 1560"/>
                <a:gd name="T93" fmla="*/ 70 h 425"/>
                <a:gd name="T94" fmla="*/ 18 w 1560"/>
                <a:gd name="T95" fmla="*/ 117 h 425"/>
                <a:gd name="T96" fmla="*/ 5 w 1560"/>
                <a:gd name="T97" fmla="*/ 159 h 425"/>
                <a:gd name="T98" fmla="*/ 2 w 1560"/>
                <a:gd name="T99" fmla="*/ 170 h 4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0"/>
                <a:gd name="T151" fmla="*/ 0 h 425"/>
                <a:gd name="T152" fmla="*/ 1560 w 1560"/>
                <a:gd name="T153" fmla="*/ 425 h 4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0" h="425">
                  <a:moveTo>
                    <a:pt x="6" y="338"/>
                  </a:moveTo>
                  <a:lnTo>
                    <a:pt x="17" y="316"/>
                  </a:lnTo>
                  <a:lnTo>
                    <a:pt x="29" y="294"/>
                  </a:lnTo>
                  <a:lnTo>
                    <a:pt x="38" y="271"/>
                  </a:lnTo>
                  <a:lnTo>
                    <a:pt x="46" y="248"/>
                  </a:lnTo>
                  <a:lnTo>
                    <a:pt x="54" y="223"/>
                  </a:lnTo>
                  <a:lnTo>
                    <a:pt x="60" y="199"/>
                  </a:lnTo>
                  <a:lnTo>
                    <a:pt x="66" y="175"/>
                  </a:lnTo>
                  <a:lnTo>
                    <a:pt x="69" y="151"/>
                  </a:lnTo>
                  <a:lnTo>
                    <a:pt x="71" y="131"/>
                  </a:lnTo>
                  <a:lnTo>
                    <a:pt x="74" y="112"/>
                  </a:lnTo>
                  <a:lnTo>
                    <a:pt x="77" y="92"/>
                  </a:lnTo>
                  <a:lnTo>
                    <a:pt x="84" y="74"/>
                  </a:lnTo>
                  <a:lnTo>
                    <a:pt x="92" y="64"/>
                  </a:lnTo>
                  <a:lnTo>
                    <a:pt x="104" y="59"/>
                  </a:lnTo>
                  <a:lnTo>
                    <a:pt x="117" y="55"/>
                  </a:lnTo>
                  <a:lnTo>
                    <a:pt x="134" y="54"/>
                  </a:lnTo>
                  <a:lnTo>
                    <a:pt x="151" y="54"/>
                  </a:lnTo>
                  <a:lnTo>
                    <a:pt x="166" y="55"/>
                  </a:lnTo>
                  <a:lnTo>
                    <a:pt x="181" y="56"/>
                  </a:lnTo>
                  <a:lnTo>
                    <a:pt x="192" y="58"/>
                  </a:lnTo>
                  <a:lnTo>
                    <a:pt x="208" y="59"/>
                  </a:lnTo>
                  <a:lnTo>
                    <a:pt x="226" y="60"/>
                  </a:lnTo>
                  <a:lnTo>
                    <a:pt x="242" y="61"/>
                  </a:lnTo>
                  <a:lnTo>
                    <a:pt x="259" y="62"/>
                  </a:lnTo>
                  <a:lnTo>
                    <a:pt x="275" y="63"/>
                  </a:lnTo>
                  <a:lnTo>
                    <a:pt x="291" y="66"/>
                  </a:lnTo>
                  <a:lnTo>
                    <a:pt x="309" y="67"/>
                  </a:lnTo>
                  <a:lnTo>
                    <a:pt x="325" y="68"/>
                  </a:lnTo>
                  <a:lnTo>
                    <a:pt x="341" y="70"/>
                  </a:lnTo>
                  <a:lnTo>
                    <a:pt x="358" y="71"/>
                  </a:lnTo>
                  <a:lnTo>
                    <a:pt x="374" y="72"/>
                  </a:lnTo>
                  <a:lnTo>
                    <a:pt x="390" y="74"/>
                  </a:lnTo>
                  <a:lnTo>
                    <a:pt x="408" y="76"/>
                  </a:lnTo>
                  <a:lnTo>
                    <a:pt x="424" y="77"/>
                  </a:lnTo>
                  <a:lnTo>
                    <a:pt x="441" y="77"/>
                  </a:lnTo>
                  <a:lnTo>
                    <a:pt x="457" y="78"/>
                  </a:lnTo>
                  <a:lnTo>
                    <a:pt x="493" y="79"/>
                  </a:lnTo>
                  <a:lnTo>
                    <a:pt x="529" y="82"/>
                  </a:lnTo>
                  <a:lnTo>
                    <a:pt x="564" y="83"/>
                  </a:lnTo>
                  <a:lnTo>
                    <a:pt x="600" y="84"/>
                  </a:lnTo>
                  <a:lnTo>
                    <a:pt x="636" y="85"/>
                  </a:lnTo>
                  <a:lnTo>
                    <a:pt x="672" y="86"/>
                  </a:lnTo>
                  <a:lnTo>
                    <a:pt x="707" y="87"/>
                  </a:lnTo>
                  <a:lnTo>
                    <a:pt x="743" y="89"/>
                  </a:lnTo>
                  <a:lnTo>
                    <a:pt x="779" y="91"/>
                  </a:lnTo>
                  <a:lnTo>
                    <a:pt x="814" y="92"/>
                  </a:lnTo>
                  <a:lnTo>
                    <a:pt x="850" y="93"/>
                  </a:lnTo>
                  <a:lnTo>
                    <a:pt x="886" y="96"/>
                  </a:lnTo>
                  <a:lnTo>
                    <a:pt x="922" y="97"/>
                  </a:lnTo>
                  <a:lnTo>
                    <a:pt x="957" y="99"/>
                  </a:lnTo>
                  <a:lnTo>
                    <a:pt x="993" y="101"/>
                  </a:lnTo>
                  <a:lnTo>
                    <a:pt x="1029" y="104"/>
                  </a:lnTo>
                  <a:lnTo>
                    <a:pt x="1052" y="105"/>
                  </a:lnTo>
                  <a:lnTo>
                    <a:pt x="1075" y="107"/>
                  </a:lnTo>
                  <a:lnTo>
                    <a:pt x="1097" y="108"/>
                  </a:lnTo>
                  <a:lnTo>
                    <a:pt x="1120" y="111"/>
                  </a:lnTo>
                  <a:lnTo>
                    <a:pt x="1143" y="112"/>
                  </a:lnTo>
                  <a:lnTo>
                    <a:pt x="1166" y="114"/>
                  </a:lnTo>
                  <a:lnTo>
                    <a:pt x="1189" y="116"/>
                  </a:lnTo>
                  <a:lnTo>
                    <a:pt x="1212" y="120"/>
                  </a:lnTo>
                  <a:lnTo>
                    <a:pt x="1235" y="122"/>
                  </a:lnTo>
                  <a:lnTo>
                    <a:pt x="1257" y="126"/>
                  </a:lnTo>
                  <a:lnTo>
                    <a:pt x="1280" y="129"/>
                  </a:lnTo>
                  <a:lnTo>
                    <a:pt x="1303" y="132"/>
                  </a:lnTo>
                  <a:lnTo>
                    <a:pt x="1326" y="137"/>
                  </a:lnTo>
                  <a:lnTo>
                    <a:pt x="1348" y="142"/>
                  </a:lnTo>
                  <a:lnTo>
                    <a:pt x="1371" y="147"/>
                  </a:lnTo>
                  <a:lnTo>
                    <a:pt x="1393" y="153"/>
                  </a:lnTo>
                  <a:lnTo>
                    <a:pt x="1403" y="155"/>
                  </a:lnTo>
                  <a:lnTo>
                    <a:pt x="1415" y="159"/>
                  </a:lnTo>
                  <a:lnTo>
                    <a:pt x="1427" y="162"/>
                  </a:lnTo>
                  <a:lnTo>
                    <a:pt x="1439" y="167"/>
                  </a:lnTo>
                  <a:lnTo>
                    <a:pt x="1452" y="172"/>
                  </a:lnTo>
                  <a:lnTo>
                    <a:pt x="1462" y="177"/>
                  </a:lnTo>
                  <a:lnTo>
                    <a:pt x="1472" y="184"/>
                  </a:lnTo>
                  <a:lnTo>
                    <a:pt x="1480" y="192"/>
                  </a:lnTo>
                  <a:lnTo>
                    <a:pt x="1481" y="195"/>
                  </a:lnTo>
                  <a:lnTo>
                    <a:pt x="1484" y="197"/>
                  </a:lnTo>
                  <a:lnTo>
                    <a:pt x="1485" y="200"/>
                  </a:lnTo>
                  <a:lnTo>
                    <a:pt x="1485" y="203"/>
                  </a:lnTo>
                  <a:lnTo>
                    <a:pt x="1490" y="222"/>
                  </a:lnTo>
                  <a:lnTo>
                    <a:pt x="1493" y="242"/>
                  </a:lnTo>
                  <a:lnTo>
                    <a:pt x="1494" y="262"/>
                  </a:lnTo>
                  <a:lnTo>
                    <a:pt x="1493" y="281"/>
                  </a:lnTo>
                  <a:lnTo>
                    <a:pt x="1492" y="301"/>
                  </a:lnTo>
                  <a:lnTo>
                    <a:pt x="1492" y="319"/>
                  </a:lnTo>
                  <a:lnTo>
                    <a:pt x="1493" y="338"/>
                  </a:lnTo>
                  <a:lnTo>
                    <a:pt x="1496" y="355"/>
                  </a:lnTo>
                  <a:lnTo>
                    <a:pt x="1502" y="371"/>
                  </a:lnTo>
                  <a:lnTo>
                    <a:pt x="1509" y="388"/>
                  </a:lnTo>
                  <a:lnTo>
                    <a:pt x="1518" y="404"/>
                  </a:lnTo>
                  <a:lnTo>
                    <a:pt x="1530" y="421"/>
                  </a:lnTo>
                  <a:lnTo>
                    <a:pt x="1539" y="425"/>
                  </a:lnTo>
                  <a:lnTo>
                    <a:pt x="1551" y="421"/>
                  </a:lnTo>
                  <a:lnTo>
                    <a:pt x="1558" y="411"/>
                  </a:lnTo>
                  <a:lnTo>
                    <a:pt x="1560" y="401"/>
                  </a:lnTo>
                  <a:lnTo>
                    <a:pt x="1551" y="372"/>
                  </a:lnTo>
                  <a:lnTo>
                    <a:pt x="1541" y="343"/>
                  </a:lnTo>
                  <a:lnTo>
                    <a:pt x="1534" y="316"/>
                  </a:lnTo>
                  <a:lnTo>
                    <a:pt x="1529" y="287"/>
                  </a:lnTo>
                  <a:lnTo>
                    <a:pt x="1526" y="262"/>
                  </a:lnTo>
                  <a:lnTo>
                    <a:pt x="1522" y="236"/>
                  </a:lnTo>
                  <a:lnTo>
                    <a:pt x="1517" y="212"/>
                  </a:lnTo>
                  <a:lnTo>
                    <a:pt x="1511" y="187"/>
                  </a:lnTo>
                  <a:lnTo>
                    <a:pt x="1509" y="181"/>
                  </a:lnTo>
                  <a:lnTo>
                    <a:pt x="1506" y="175"/>
                  </a:lnTo>
                  <a:lnTo>
                    <a:pt x="1501" y="170"/>
                  </a:lnTo>
                  <a:lnTo>
                    <a:pt x="1498" y="166"/>
                  </a:lnTo>
                  <a:lnTo>
                    <a:pt x="1492" y="161"/>
                  </a:lnTo>
                  <a:lnTo>
                    <a:pt x="1487" y="157"/>
                  </a:lnTo>
                  <a:lnTo>
                    <a:pt x="1481" y="153"/>
                  </a:lnTo>
                  <a:lnTo>
                    <a:pt x="1476" y="150"/>
                  </a:lnTo>
                  <a:lnTo>
                    <a:pt x="1464" y="144"/>
                  </a:lnTo>
                  <a:lnTo>
                    <a:pt x="1454" y="138"/>
                  </a:lnTo>
                  <a:lnTo>
                    <a:pt x="1442" y="134"/>
                  </a:lnTo>
                  <a:lnTo>
                    <a:pt x="1431" y="129"/>
                  </a:lnTo>
                  <a:lnTo>
                    <a:pt x="1418" y="124"/>
                  </a:lnTo>
                  <a:lnTo>
                    <a:pt x="1407" y="121"/>
                  </a:lnTo>
                  <a:lnTo>
                    <a:pt x="1394" y="117"/>
                  </a:lnTo>
                  <a:lnTo>
                    <a:pt x="1381" y="114"/>
                  </a:lnTo>
                  <a:lnTo>
                    <a:pt x="1369" y="112"/>
                  </a:lnTo>
                  <a:lnTo>
                    <a:pt x="1357" y="108"/>
                  </a:lnTo>
                  <a:lnTo>
                    <a:pt x="1344" y="106"/>
                  </a:lnTo>
                  <a:lnTo>
                    <a:pt x="1332" y="104"/>
                  </a:lnTo>
                  <a:lnTo>
                    <a:pt x="1319" y="101"/>
                  </a:lnTo>
                  <a:lnTo>
                    <a:pt x="1306" y="99"/>
                  </a:lnTo>
                  <a:lnTo>
                    <a:pt x="1295" y="97"/>
                  </a:lnTo>
                  <a:lnTo>
                    <a:pt x="1282" y="94"/>
                  </a:lnTo>
                  <a:lnTo>
                    <a:pt x="1245" y="87"/>
                  </a:lnTo>
                  <a:lnTo>
                    <a:pt x="1207" y="82"/>
                  </a:lnTo>
                  <a:lnTo>
                    <a:pt x="1169" y="76"/>
                  </a:lnTo>
                  <a:lnTo>
                    <a:pt x="1132" y="70"/>
                  </a:lnTo>
                  <a:lnTo>
                    <a:pt x="1094" y="66"/>
                  </a:lnTo>
                  <a:lnTo>
                    <a:pt x="1056" y="60"/>
                  </a:lnTo>
                  <a:lnTo>
                    <a:pt x="1018" y="56"/>
                  </a:lnTo>
                  <a:lnTo>
                    <a:pt x="980" y="52"/>
                  </a:lnTo>
                  <a:lnTo>
                    <a:pt x="942" y="47"/>
                  </a:lnTo>
                  <a:lnTo>
                    <a:pt x="904" y="44"/>
                  </a:lnTo>
                  <a:lnTo>
                    <a:pt x="866" y="40"/>
                  </a:lnTo>
                  <a:lnTo>
                    <a:pt x="828" y="37"/>
                  </a:lnTo>
                  <a:lnTo>
                    <a:pt x="790" y="34"/>
                  </a:lnTo>
                  <a:lnTo>
                    <a:pt x="752" y="31"/>
                  </a:lnTo>
                  <a:lnTo>
                    <a:pt x="714" y="28"/>
                  </a:lnTo>
                  <a:lnTo>
                    <a:pt x="676" y="25"/>
                  </a:lnTo>
                  <a:lnTo>
                    <a:pt x="657" y="24"/>
                  </a:lnTo>
                  <a:lnTo>
                    <a:pt x="637" y="23"/>
                  </a:lnTo>
                  <a:lnTo>
                    <a:pt x="617" y="22"/>
                  </a:lnTo>
                  <a:lnTo>
                    <a:pt x="598" y="21"/>
                  </a:lnTo>
                  <a:lnTo>
                    <a:pt x="578" y="19"/>
                  </a:lnTo>
                  <a:lnTo>
                    <a:pt x="559" y="18"/>
                  </a:lnTo>
                  <a:lnTo>
                    <a:pt x="539" y="17"/>
                  </a:lnTo>
                  <a:lnTo>
                    <a:pt x="519" y="16"/>
                  </a:lnTo>
                  <a:lnTo>
                    <a:pt x="500" y="16"/>
                  </a:lnTo>
                  <a:lnTo>
                    <a:pt x="480" y="15"/>
                  </a:lnTo>
                  <a:lnTo>
                    <a:pt x="461" y="14"/>
                  </a:lnTo>
                  <a:lnTo>
                    <a:pt x="440" y="13"/>
                  </a:lnTo>
                  <a:lnTo>
                    <a:pt x="420" y="11"/>
                  </a:lnTo>
                  <a:lnTo>
                    <a:pt x="401" y="10"/>
                  </a:lnTo>
                  <a:lnTo>
                    <a:pt x="381" y="9"/>
                  </a:lnTo>
                  <a:lnTo>
                    <a:pt x="362" y="8"/>
                  </a:lnTo>
                  <a:lnTo>
                    <a:pt x="350" y="7"/>
                  </a:lnTo>
                  <a:lnTo>
                    <a:pt x="339" y="7"/>
                  </a:lnTo>
                  <a:lnTo>
                    <a:pt x="327" y="6"/>
                  </a:lnTo>
                  <a:lnTo>
                    <a:pt x="316" y="4"/>
                  </a:lnTo>
                  <a:lnTo>
                    <a:pt x="304" y="4"/>
                  </a:lnTo>
                  <a:lnTo>
                    <a:pt x="293" y="3"/>
                  </a:lnTo>
                  <a:lnTo>
                    <a:pt x="281" y="2"/>
                  </a:lnTo>
                  <a:lnTo>
                    <a:pt x="269" y="2"/>
                  </a:lnTo>
                  <a:lnTo>
                    <a:pt x="258" y="1"/>
                  </a:lnTo>
                  <a:lnTo>
                    <a:pt x="246" y="1"/>
                  </a:lnTo>
                  <a:lnTo>
                    <a:pt x="235" y="0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77" y="0"/>
                  </a:lnTo>
                  <a:lnTo>
                    <a:pt x="159" y="1"/>
                  </a:lnTo>
                  <a:lnTo>
                    <a:pt x="142" y="3"/>
                  </a:lnTo>
                  <a:lnTo>
                    <a:pt x="124" y="7"/>
                  </a:lnTo>
                  <a:lnTo>
                    <a:pt x="108" y="13"/>
                  </a:lnTo>
                  <a:lnTo>
                    <a:pt x="92" y="19"/>
                  </a:lnTo>
                  <a:lnTo>
                    <a:pt x="78" y="30"/>
                  </a:lnTo>
                  <a:lnTo>
                    <a:pt x="66" y="41"/>
                  </a:lnTo>
                  <a:lnTo>
                    <a:pt x="55" y="58"/>
                  </a:lnTo>
                  <a:lnTo>
                    <a:pt x="46" y="84"/>
                  </a:lnTo>
                  <a:lnTo>
                    <a:pt x="43" y="112"/>
                  </a:lnTo>
                  <a:lnTo>
                    <a:pt x="41" y="140"/>
                  </a:lnTo>
                  <a:lnTo>
                    <a:pt x="41" y="169"/>
                  </a:lnTo>
                  <a:lnTo>
                    <a:pt x="40" y="191"/>
                  </a:lnTo>
                  <a:lnTo>
                    <a:pt x="39" y="213"/>
                  </a:lnTo>
                  <a:lnTo>
                    <a:pt x="36" y="234"/>
                  </a:lnTo>
                  <a:lnTo>
                    <a:pt x="31" y="255"/>
                  </a:lnTo>
                  <a:lnTo>
                    <a:pt x="24" y="275"/>
                  </a:lnTo>
                  <a:lnTo>
                    <a:pt x="17" y="296"/>
                  </a:lnTo>
                  <a:lnTo>
                    <a:pt x="9" y="317"/>
                  </a:lnTo>
                  <a:lnTo>
                    <a:pt x="0" y="336"/>
                  </a:lnTo>
                  <a:lnTo>
                    <a:pt x="0" y="340"/>
                  </a:lnTo>
                  <a:lnTo>
                    <a:pt x="1" y="341"/>
                  </a:lnTo>
                  <a:lnTo>
                    <a:pt x="3" y="340"/>
                  </a:lnTo>
                  <a:lnTo>
                    <a:pt x="6" y="338"/>
                  </a:lnTo>
                  <a:lnTo>
                    <a:pt x="6" y="3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7" name="Freeform 26"/>
            <p:cNvSpPr>
              <a:spLocks/>
            </p:cNvSpPr>
            <p:nvPr/>
          </p:nvSpPr>
          <p:spPr bwMode="auto">
            <a:xfrm>
              <a:off x="2327" y="1563"/>
              <a:ext cx="308" cy="530"/>
            </a:xfrm>
            <a:custGeom>
              <a:avLst/>
              <a:gdLst>
                <a:gd name="T0" fmla="*/ 146 w 616"/>
                <a:gd name="T1" fmla="*/ 24 h 1061"/>
                <a:gd name="T2" fmla="*/ 125 w 616"/>
                <a:gd name="T3" fmla="*/ 57 h 1061"/>
                <a:gd name="T4" fmla="*/ 102 w 616"/>
                <a:gd name="T5" fmla="*/ 89 h 1061"/>
                <a:gd name="T6" fmla="*/ 77 w 616"/>
                <a:gd name="T7" fmla="*/ 117 h 1061"/>
                <a:gd name="T8" fmla="*/ 53 w 616"/>
                <a:gd name="T9" fmla="*/ 146 h 1061"/>
                <a:gd name="T10" fmla="*/ 27 w 616"/>
                <a:gd name="T11" fmla="*/ 188 h 1061"/>
                <a:gd name="T12" fmla="*/ 2 w 616"/>
                <a:gd name="T13" fmla="*/ 256 h 1061"/>
                <a:gd name="T14" fmla="*/ 4 w 616"/>
                <a:gd name="T15" fmla="*/ 327 h 1061"/>
                <a:gd name="T16" fmla="*/ 20 w 616"/>
                <a:gd name="T17" fmla="*/ 369 h 1061"/>
                <a:gd name="T18" fmla="*/ 39 w 616"/>
                <a:gd name="T19" fmla="*/ 395 h 1061"/>
                <a:gd name="T20" fmla="*/ 59 w 616"/>
                <a:gd name="T21" fmla="*/ 417 h 1061"/>
                <a:gd name="T22" fmla="*/ 85 w 616"/>
                <a:gd name="T23" fmla="*/ 441 h 1061"/>
                <a:gd name="T24" fmla="*/ 113 w 616"/>
                <a:gd name="T25" fmla="*/ 464 h 1061"/>
                <a:gd name="T26" fmla="*/ 141 w 616"/>
                <a:gd name="T27" fmla="*/ 485 h 1061"/>
                <a:gd name="T28" fmla="*/ 167 w 616"/>
                <a:gd name="T29" fmla="*/ 503 h 1061"/>
                <a:gd name="T30" fmla="*/ 196 w 616"/>
                <a:gd name="T31" fmla="*/ 516 h 1061"/>
                <a:gd name="T32" fmla="*/ 217 w 616"/>
                <a:gd name="T33" fmla="*/ 523 h 1061"/>
                <a:gd name="T34" fmla="*/ 235 w 616"/>
                <a:gd name="T35" fmla="*/ 527 h 1061"/>
                <a:gd name="T36" fmla="*/ 252 w 616"/>
                <a:gd name="T37" fmla="*/ 530 h 1061"/>
                <a:gd name="T38" fmla="*/ 271 w 616"/>
                <a:gd name="T39" fmla="*/ 530 h 1061"/>
                <a:gd name="T40" fmla="*/ 289 w 616"/>
                <a:gd name="T41" fmla="*/ 528 h 1061"/>
                <a:gd name="T42" fmla="*/ 305 w 616"/>
                <a:gd name="T43" fmla="*/ 523 h 1061"/>
                <a:gd name="T44" fmla="*/ 304 w 616"/>
                <a:gd name="T45" fmla="*/ 508 h 1061"/>
                <a:gd name="T46" fmla="*/ 289 w 616"/>
                <a:gd name="T47" fmla="*/ 505 h 1061"/>
                <a:gd name="T48" fmla="*/ 275 w 616"/>
                <a:gd name="T49" fmla="*/ 504 h 1061"/>
                <a:gd name="T50" fmla="*/ 260 w 616"/>
                <a:gd name="T51" fmla="*/ 501 h 1061"/>
                <a:gd name="T52" fmla="*/ 244 w 616"/>
                <a:gd name="T53" fmla="*/ 496 h 1061"/>
                <a:gd name="T54" fmla="*/ 228 w 616"/>
                <a:gd name="T55" fmla="*/ 491 h 1061"/>
                <a:gd name="T56" fmla="*/ 205 w 616"/>
                <a:gd name="T57" fmla="*/ 482 h 1061"/>
                <a:gd name="T58" fmla="*/ 179 w 616"/>
                <a:gd name="T59" fmla="*/ 468 h 1061"/>
                <a:gd name="T60" fmla="*/ 155 w 616"/>
                <a:gd name="T61" fmla="*/ 452 h 1061"/>
                <a:gd name="T62" fmla="*/ 131 w 616"/>
                <a:gd name="T63" fmla="*/ 433 h 1061"/>
                <a:gd name="T64" fmla="*/ 107 w 616"/>
                <a:gd name="T65" fmla="*/ 414 h 1061"/>
                <a:gd name="T66" fmla="*/ 84 w 616"/>
                <a:gd name="T67" fmla="*/ 395 h 1061"/>
                <a:gd name="T68" fmla="*/ 62 w 616"/>
                <a:gd name="T69" fmla="*/ 373 h 1061"/>
                <a:gd name="T70" fmla="*/ 42 w 616"/>
                <a:gd name="T71" fmla="*/ 350 h 1061"/>
                <a:gd name="T72" fmla="*/ 28 w 616"/>
                <a:gd name="T73" fmla="*/ 322 h 1061"/>
                <a:gd name="T74" fmla="*/ 20 w 616"/>
                <a:gd name="T75" fmla="*/ 290 h 1061"/>
                <a:gd name="T76" fmla="*/ 19 w 616"/>
                <a:gd name="T77" fmla="*/ 258 h 1061"/>
                <a:gd name="T78" fmla="*/ 27 w 616"/>
                <a:gd name="T79" fmla="*/ 217 h 1061"/>
                <a:gd name="T80" fmla="*/ 43 w 616"/>
                <a:gd name="T81" fmla="*/ 177 h 1061"/>
                <a:gd name="T82" fmla="*/ 64 w 616"/>
                <a:gd name="T83" fmla="*/ 144 h 1061"/>
                <a:gd name="T84" fmla="*/ 85 w 616"/>
                <a:gd name="T85" fmla="*/ 116 h 1061"/>
                <a:gd name="T86" fmla="*/ 107 w 616"/>
                <a:gd name="T87" fmla="*/ 88 h 1061"/>
                <a:gd name="T88" fmla="*/ 127 w 616"/>
                <a:gd name="T89" fmla="*/ 60 h 1061"/>
                <a:gd name="T90" fmla="*/ 144 w 616"/>
                <a:gd name="T91" fmla="*/ 31 h 1061"/>
                <a:gd name="T92" fmla="*/ 158 w 616"/>
                <a:gd name="T93" fmla="*/ 1 h 1061"/>
                <a:gd name="T94" fmla="*/ 157 w 616"/>
                <a:gd name="T95" fmla="*/ 0 h 10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6"/>
                <a:gd name="T145" fmla="*/ 0 h 1061"/>
                <a:gd name="T146" fmla="*/ 616 w 616"/>
                <a:gd name="T147" fmla="*/ 1061 h 10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6" h="1061">
                  <a:moveTo>
                    <a:pt x="315" y="2"/>
                  </a:moveTo>
                  <a:lnTo>
                    <a:pt x="304" y="26"/>
                  </a:lnTo>
                  <a:lnTo>
                    <a:pt x="291" y="49"/>
                  </a:lnTo>
                  <a:lnTo>
                    <a:pt x="278" y="71"/>
                  </a:lnTo>
                  <a:lnTo>
                    <a:pt x="266" y="93"/>
                  </a:lnTo>
                  <a:lnTo>
                    <a:pt x="251" y="115"/>
                  </a:lnTo>
                  <a:lnTo>
                    <a:pt x="237" y="136"/>
                  </a:lnTo>
                  <a:lnTo>
                    <a:pt x="221" y="157"/>
                  </a:lnTo>
                  <a:lnTo>
                    <a:pt x="205" y="178"/>
                  </a:lnTo>
                  <a:lnTo>
                    <a:pt x="189" y="196"/>
                  </a:lnTo>
                  <a:lnTo>
                    <a:pt x="171" y="216"/>
                  </a:lnTo>
                  <a:lnTo>
                    <a:pt x="154" y="234"/>
                  </a:lnTo>
                  <a:lnTo>
                    <a:pt x="138" y="254"/>
                  </a:lnTo>
                  <a:lnTo>
                    <a:pt x="121" y="274"/>
                  </a:lnTo>
                  <a:lnTo>
                    <a:pt x="106" y="293"/>
                  </a:lnTo>
                  <a:lnTo>
                    <a:pt x="91" y="314"/>
                  </a:lnTo>
                  <a:lnTo>
                    <a:pt x="77" y="335"/>
                  </a:lnTo>
                  <a:lnTo>
                    <a:pt x="54" y="377"/>
                  </a:lnTo>
                  <a:lnTo>
                    <a:pt x="33" y="422"/>
                  </a:lnTo>
                  <a:lnTo>
                    <a:pt x="17" y="467"/>
                  </a:lnTo>
                  <a:lnTo>
                    <a:pt x="5" y="513"/>
                  </a:lnTo>
                  <a:lnTo>
                    <a:pt x="0" y="559"/>
                  </a:lnTo>
                  <a:lnTo>
                    <a:pt x="1" y="607"/>
                  </a:lnTo>
                  <a:lnTo>
                    <a:pt x="8" y="654"/>
                  </a:lnTo>
                  <a:lnTo>
                    <a:pt x="23" y="702"/>
                  </a:lnTo>
                  <a:lnTo>
                    <a:pt x="31" y="721"/>
                  </a:lnTo>
                  <a:lnTo>
                    <a:pt x="41" y="739"/>
                  </a:lnTo>
                  <a:lnTo>
                    <a:pt x="51" y="757"/>
                  </a:lnTo>
                  <a:lnTo>
                    <a:pt x="64" y="774"/>
                  </a:lnTo>
                  <a:lnTo>
                    <a:pt x="77" y="790"/>
                  </a:lnTo>
                  <a:lnTo>
                    <a:pt x="91" y="805"/>
                  </a:lnTo>
                  <a:lnTo>
                    <a:pt x="104" y="820"/>
                  </a:lnTo>
                  <a:lnTo>
                    <a:pt x="119" y="835"/>
                  </a:lnTo>
                  <a:lnTo>
                    <a:pt x="137" y="851"/>
                  </a:lnTo>
                  <a:lnTo>
                    <a:pt x="154" y="867"/>
                  </a:lnTo>
                  <a:lnTo>
                    <a:pt x="171" y="883"/>
                  </a:lnTo>
                  <a:lnTo>
                    <a:pt x="190" y="898"/>
                  </a:lnTo>
                  <a:lnTo>
                    <a:pt x="208" y="913"/>
                  </a:lnTo>
                  <a:lnTo>
                    <a:pt x="227" y="928"/>
                  </a:lnTo>
                  <a:lnTo>
                    <a:pt x="245" y="943"/>
                  </a:lnTo>
                  <a:lnTo>
                    <a:pt x="263" y="958"/>
                  </a:lnTo>
                  <a:lnTo>
                    <a:pt x="281" y="971"/>
                  </a:lnTo>
                  <a:lnTo>
                    <a:pt x="298" y="983"/>
                  </a:lnTo>
                  <a:lnTo>
                    <a:pt x="316" y="994"/>
                  </a:lnTo>
                  <a:lnTo>
                    <a:pt x="335" y="1006"/>
                  </a:lnTo>
                  <a:lnTo>
                    <a:pt x="353" y="1015"/>
                  </a:lnTo>
                  <a:lnTo>
                    <a:pt x="373" y="1024"/>
                  </a:lnTo>
                  <a:lnTo>
                    <a:pt x="393" y="1033"/>
                  </a:lnTo>
                  <a:lnTo>
                    <a:pt x="413" y="1040"/>
                  </a:lnTo>
                  <a:lnTo>
                    <a:pt x="424" y="1044"/>
                  </a:lnTo>
                  <a:lnTo>
                    <a:pt x="435" y="1047"/>
                  </a:lnTo>
                  <a:lnTo>
                    <a:pt x="447" y="1049"/>
                  </a:lnTo>
                  <a:lnTo>
                    <a:pt x="458" y="1052"/>
                  </a:lnTo>
                  <a:lnTo>
                    <a:pt x="470" y="1054"/>
                  </a:lnTo>
                  <a:lnTo>
                    <a:pt x="481" y="1056"/>
                  </a:lnTo>
                  <a:lnTo>
                    <a:pt x="494" y="1059"/>
                  </a:lnTo>
                  <a:lnTo>
                    <a:pt x="505" y="1060"/>
                  </a:lnTo>
                  <a:lnTo>
                    <a:pt x="518" y="1061"/>
                  </a:lnTo>
                  <a:lnTo>
                    <a:pt x="530" y="1061"/>
                  </a:lnTo>
                  <a:lnTo>
                    <a:pt x="541" y="1061"/>
                  </a:lnTo>
                  <a:lnTo>
                    <a:pt x="554" y="1060"/>
                  </a:lnTo>
                  <a:lnTo>
                    <a:pt x="565" y="1060"/>
                  </a:lnTo>
                  <a:lnTo>
                    <a:pt x="577" y="1057"/>
                  </a:lnTo>
                  <a:lnTo>
                    <a:pt x="587" y="1055"/>
                  </a:lnTo>
                  <a:lnTo>
                    <a:pt x="599" y="1053"/>
                  </a:lnTo>
                  <a:lnTo>
                    <a:pt x="609" y="1046"/>
                  </a:lnTo>
                  <a:lnTo>
                    <a:pt x="615" y="1034"/>
                  </a:lnTo>
                  <a:lnTo>
                    <a:pt x="616" y="1023"/>
                  </a:lnTo>
                  <a:lnTo>
                    <a:pt x="607" y="1016"/>
                  </a:lnTo>
                  <a:lnTo>
                    <a:pt x="598" y="1014"/>
                  </a:lnTo>
                  <a:lnTo>
                    <a:pt x="587" y="1012"/>
                  </a:lnTo>
                  <a:lnTo>
                    <a:pt x="578" y="1011"/>
                  </a:lnTo>
                  <a:lnTo>
                    <a:pt x="569" y="1010"/>
                  </a:lnTo>
                  <a:lnTo>
                    <a:pt x="558" y="1009"/>
                  </a:lnTo>
                  <a:lnTo>
                    <a:pt x="549" y="1008"/>
                  </a:lnTo>
                  <a:lnTo>
                    <a:pt x="539" y="1006"/>
                  </a:lnTo>
                  <a:lnTo>
                    <a:pt x="530" y="1004"/>
                  </a:lnTo>
                  <a:lnTo>
                    <a:pt x="519" y="1002"/>
                  </a:lnTo>
                  <a:lnTo>
                    <a:pt x="509" y="1000"/>
                  </a:lnTo>
                  <a:lnTo>
                    <a:pt x="499" y="996"/>
                  </a:lnTo>
                  <a:lnTo>
                    <a:pt x="488" y="993"/>
                  </a:lnTo>
                  <a:lnTo>
                    <a:pt x="478" y="991"/>
                  </a:lnTo>
                  <a:lnTo>
                    <a:pt x="467" y="987"/>
                  </a:lnTo>
                  <a:lnTo>
                    <a:pt x="457" y="983"/>
                  </a:lnTo>
                  <a:lnTo>
                    <a:pt x="447" y="979"/>
                  </a:lnTo>
                  <a:lnTo>
                    <a:pt x="428" y="972"/>
                  </a:lnTo>
                  <a:lnTo>
                    <a:pt x="411" y="964"/>
                  </a:lnTo>
                  <a:lnTo>
                    <a:pt x="394" y="956"/>
                  </a:lnTo>
                  <a:lnTo>
                    <a:pt x="376" y="947"/>
                  </a:lnTo>
                  <a:lnTo>
                    <a:pt x="359" y="936"/>
                  </a:lnTo>
                  <a:lnTo>
                    <a:pt x="343" y="926"/>
                  </a:lnTo>
                  <a:lnTo>
                    <a:pt x="327" y="916"/>
                  </a:lnTo>
                  <a:lnTo>
                    <a:pt x="311" y="904"/>
                  </a:lnTo>
                  <a:lnTo>
                    <a:pt x="295" y="893"/>
                  </a:lnTo>
                  <a:lnTo>
                    <a:pt x="278" y="880"/>
                  </a:lnTo>
                  <a:lnTo>
                    <a:pt x="262" y="867"/>
                  </a:lnTo>
                  <a:lnTo>
                    <a:pt x="246" y="855"/>
                  </a:lnTo>
                  <a:lnTo>
                    <a:pt x="231" y="842"/>
                  </a:lnTo>
                  <a:lnTo>
                    <a:pt x="215" y="829"/>
                  </a:lnTo>
                  <a:lnTo>
                    <a:pt x="200" y="815"/>
                  </a:lnTo>
                  <a:lnTo>
                    <a:pt x="184" y="803"/>
                  </a:lnTo>
                  <a:lnTo>
                    <a:pt x="169" y="790"/>
                  </a:lnTo>
                  <a:lnTo>
                    <a:pt x="153" y="776"/>
                  </a:lnTo>
                  <a:lnTo>
                    <a:pt x="138" y="761"/>
                  </a:lnTo>
                  <a:lnTo>
                    <a:pt x="124" y="747"/>
                  </a:lnTo>
                  <a:lnTo>
                    <a:pt x="110" y="732"/>
                  </a:lnTo>
                  <a:lnTo>
                    <a:pt x="98" y="716"/>
                  </a:lnTo>
                  <a:lnTo>
                    <a:pt x="85" y="700"/>
                  </a:lnTo>
                  <a:lnTo>
                    <a:pt x="75" y="683"/>
                  </a:lnTo>
                  <a:lnTo>
                    <a:pt x="64" y="663"/>
                  </a:lnTo>
                  <a:lnTo>
                    <a:pt x="56" y="644"/>
                  </a:lnTo>
                  <a:lnTo>
                    <a:pt x="49" y="623"/>
                  </a:lnTo>
                  <a:lnTo>
                    <a:pt x="43" y="602"/>
                  </a:lnTo>
                  <a:lnTo>
                    <a:pt x="40" y="581"/>
                  </a:lnTo>
                  <a:lnTo>
                    <a:pt x="39" y="559"/>
                  </a:lnTo>
                  <a:lnTo>
                    <a:pt x="38" y="538"/>
                  </a:lnTo>
                  <a:lnTo>
                    <a:pt x="39" y="516"/>
                  </a:lnTo>
                  <a:lnTo>
                    <a:pt x="42" y="489"/>
                  </a:lnTo>
                  <a:lnTo>
                    <a:pt x="47" y="461"/>
                  </a:lnTo>
                  <a:lnTo>
                    <a:pt x="55" y="435"/>
                  </a:lnTo>
                  <a:lnTo>
                    <a:pt x="63" y="407"/>
                  </a:lnTo>
                  <a:lnTo>
                    <a:pt x="73" y="381"/>
                  </a:lnTo>
                  <a:lnTo>
                    <a:pt x="86" y="354"/>
                  </a:lnTo>
                  <a:lnTo>
                    <a:pt x="99" y="330"/>
                  </a:lnTo>
                  <a:lnTo>
                    <a:pt x="114" y="308"/>
                  </a:lnTo>
                  <a:lnTo>
                    <a:pt x="128" y="289"/>
                  </a:lnTo>
                  <a:lnTo>
                    <a:pt x="143" y="270"/>
                  </a:lnTo>
                  <a:lnTo>
                    <a:pt x="156" y="251"/>
                  </a:lnTo>
                  <a:lnTo>
                    <a:pt x="171" y="232"/>
                  </a:lnTo>
                  <a:lnTo>
                    <a:pt x="186" y="214"/>
                  </a:lnTo>
                  <a:lnTo>
                    <a:pt x="201" y="195"/>
                  </a:lnTo>
                  <a:lnTo>
                    <a:pt x="215" y="176"/>
                  </a:lnTo>
                  <a:lnTo>
                    <a:pt x="230" y="157"/>
                  </a:lnTo>
                  <a:lnTo>
                    <a:pt x="243" y="139"/>
                  </a:lnTo>
                  <a:lnTo>
                    <a:pt x="255" y="120"/>
                  </a:lnTo>
                  <a:lnTo>
                    <a:pt x="267" y="102"/>
                  </a:lnTo>
                  <a:lnTo>
                    <a:pt x="277" y="82"/>
                  </a:lnTo>
                  <a:lnTo>
                    <a:pt x="288" y="63"/>
                  </a:lnTo>
                  <a:lnTo>
                    <a:pt x="298" y="43"/>
                  </a:lnTo>
                  <a:lnTo>
                    <a:pt x="307" y="23"/>
                  </a:lnTo>
                  <a:lnTo>
                    <a:pt x="316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15" y="0"/>
                  </a:lnTo>
                  <a:lnTo>
                    <a:pt x="315" y="2"/>
                  </a:lnTo>
                  <a:lnTo>
                    <a:pt x="3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8" name="Freeform 27"/>
            <p:cNvSpPr>
              <a:spLocks/>
            </p:cNvSpPr>
            <p:nvPr/>
          </p:nvSpPr>
          <p:spPr bwMode="auto">
            <a:xfrm>
              <a:off x="2444" y="1943"/>
              <a:ext cx="828" cy="206"/>
            </a:xfrm>
            <a:custGeom>
              <a:avLst/>
              <a:gdLst>
                <a:gd name="T0" fmla="*/ 31 w 1655"/>
                <a:gd name="T1" fmla="*/ 22 h 412"/>
                <a:gd name="T2" fmla="*/ 67 w 1655"/>
                <a:gd name="T3" fmla="*/ 54 h 412"/>
                <a:gd name="T4" fmla="*/ 94 w 1655"/>
                <a:gd name="T5" fmla="*/ 78 h 412"/>
                <a:gd name="T6" fmla="*/ 118 w 1655"/>
                <a:gd name="T7" fmla="*/ 99 h 412"/>
                <a:gd name="T8" fmla="*/ 143 w 1655"/>
                <a:gd name="T9" fmla="*/ 118 h 412"/>
                <a:gd name="T10" fmla="*/ 169 w 1655"/>
                <a:gd name="T11" fmla="*/ 137 h 412"/>
                <a:gd name="T12" fmla="*/ 195 w 1655"/>
                <a:gd name="T13" fmla="*/ 151 h 412"/>
                <a:gd name="T14" fmla="*/ 221 w 1655"/>
                <a:gd name="T15" fmla="*/ 163 h 412"/>
                <a:gd name="T16" fmla="*/ 247 w 1655"/>
                <a:gd name="T17" fmla="*/ 174 h 412"/>
                <a:gd name="T18" fmla="*/ 274 w 1655"/>
                <a:gd name="T19" fmla="*/ 183 h 412"/>
                <a:gd name="T20" fmla="*/ 304 w 1655"/>
                <a:gd name="T21" fmla="*/ 191 h 412"/>
                <a:gd name="T22" fmla="*/ 334 w 1655"/>
                <a:gd name="T23" fmla="*/ 197 h 412"/>
                <a:gd name="T24" fmla="*/ 364 w 1655"/>
                <a:gd name="T25" fmla="*/ 201 h 412"/>
                <a:gd name="T26" fmla="*/ 395 w 1655"/>
                <a:gd name="T27" fmla="*/ 204 h 412"/>
                <a:gd name="T28" fmla="*/ 425 w 1655"/>
                <a:gd name="T29" fmla="*/ 205 h 412"/>
                <a:gd name="T30" fmla="*/ 453 w 1655"/>
                <a:gd name="T31" fmla="*/ 205 h 412"/>
                <a:gd name="T32" fmla="*/ 483 w 1655"/>
                <a:gd name="T33" fmla="*/ 204 h 412"/>
                <a:gd name="T34" fmla="*/ 512 w 1655"/>
                <a:gd name="T35" fmla="*/ 200 h 412"/>
                <a:gd name="T36" fmla="*/ 542 w 1655"/>
                <a:gd name="T37" fmla="*/ 194 h 412"/>
                <a:gd name="T38" fmla="*/ 572 w 1655"/>
                <a:gd name="T39" fmla="*/ 189 h 412"/>
                <a:gd name="T40" fmla="*/ 602 w 1655"/>
                <a:gd name="T41" fmla="*/ 183 h 412"/>
                <a:gd name="T42" fmla="*/ 633 w 1655"/>
                <a:gd name="T43" fmla="*/ 180 h 412"/>
                <a:gd name="T44" fmla="*/ 659 w 1655"/>
                <a:gd name="T45" fmla="*/ 180 h 412"/>
                <a:gd name="T46" fmla="*/ 685 w 1655"/>
                <a:gd name="T47" fmla="*/ 180 h 412"/>
                <a:gd name="T48" fmla="*/ 713 w 1655"/>
                <a:gd name="T49" fmla="*/ 178 h 412"/>
                <a:gd name="T50" fmla="*/ 741 w 1655"/>
                <a:gd name="T51" fmla="*/ 176 h 412"/>
                <a:gd name="T52" fmla="*/ 781 w 1655"/>
                <a:gd name="T53" fmla="*/ 173 h 412"/>
                <a:gd name="T54" fmla="*/ 819 w 1655"/>
                <a:gd name="T55" fmla="*/ 155 h 412"/>
                <a:gd name="T56" fmla="*/ 827 w 1655"/>
                <a:gd name="T57" fmla="*/ 142 h 412"/>
                <a:gd name="T58" fmla="*/ 809 w 1655"/>
                <a:gd name="T59" fmla="*/ 153 h 412"/>
                <a:gd name="T60" fmla="*/ 787 w 1655"/>
                <a:gd name="T61" fmla="*/ 161 h 412"/>
                <a:gd name="T62" fmla="*/ 763 w 1655"/>
                <a:gd name="T63" fmla="*/ 164 h 412"/>
                <a:gd name="T64" fmla="*/ 739 w 1655"/>
                <a:gd name="T65" fmla="*/ 163 h 412"/>
                <a:gd name="T66" fmla="*/ 714 w 1655"/>
                <a:gd name="T67" fmla="*/ 163 h 412"/>
                <a:gd name="T68" fmla="*/ 691 w 1655"/>
                <a:gd name="T69" fmla="*/ 166 h 412"/>
                <a:gd name="T70" fmla="*/ 665 w 1655"/>
                <a:gd name="T71" fmla="*/ 165 h 412"/>
                <a:gd name="T72" fmla="*/ 638 w 1655"/>
                <a:gd name="T73" fmla="*/ 163 h 412"/>
                <a:gd name="T74" fmla="*/ 611 w 1655"/>
                <a:gd name="T75" fmla="*/ 164 h 412"/>
                <a:gd name="T76" fmla="*/ 585 w 1655"/>
                <a:gd name="T77" fmla="*/ 166 h 412"/>
                <a:gd name="T78" fmla="*/ 559 w 1655"/>
                <a:gd name="T79" fmla="*/ 169 h 412"/>
                <a:gd name="T80" fmla="*/ 534 w 1655"/>
                <a:gd name="T81" fmla="*/ 173 h 412"/>
                <a:gd name="T82" fmla="*/ 505 w 1655"/>
                <a:gd name="T83" fmla="*/ 175 h 412"/>
                <a:gd name="T84" fmla="*/ 475 w 1655"/>
                <a:gd name="T85" fmla="*/ 175 h 412"/>
                <a:gd name="T86" fmla="*/ 445 w 1655"/>
                <a:gd name="T87" fmla="*/ 174 h 412"/>
                <a:gd name="T88" fmla="*/ 415 w 1655"/>
                <a:gd name="T89" fmla="*/ 171 h 412"/>
                <a:gd name="T90" fmla="*/ 387 w 1655"/>
                <a:gd name="T91" fmla="*/ 168 h 412"/>
                <a:gd name="T92" fmla="*/ 359 w 1655"/>
                <a:gd name="T93" fmla="*/ 165 h 412"/>
                <a:gd name="T94" fmla="*/ 331 w 1655"/>
                <a:gd name="T95" fmla="*/ 160 h 412"/>
                <a:gd name="T96" fmla="*/ 304 w 1655"/>
                <a:gd name="T97" fmla="*/ 156 h 412"/>
                <a:gd name="T98" fmla="*/ 275 w 1655"/>
                <a:gd name="T99" fmla="*/ 149 h 412"/>
                <a:gd name="T100" fmla="*/ 247 w 1655"/>
                <a:gd name="T101" fmla="*/ 140 h 412"/>
                <a:gd name="T102" fmla="*/ 219 w 1655"/>
                <a:gd name="T103" fmla="*/ 129 h 412"/>
                <a:gd name="T104" fmla="*/ 192 w 1655"/>
                <a:gd name="T105" fmla="*/ 117 h 412"/>
                <a:gd name="T106" fmla="*/ 165 w 1655"/>
                <a:gd name="T107" fmla="*/ 105 h 412"/>
                <a:gd name="T108" fmla="*/ 141 w 1655"/>
                <a:gd name="T109" fmla="*/ 91 h 412"/>
                <a:gd name="T110" fmla="*/ 117 w 1655"/>
                <a:gd name="T111" fmla="*/ 74 h 412"/>
                <a:gd name="T112" fmla="*/ 93 w 1655"/>
                <a:gd name="T113" fmla="*/ 57 h 412"/>
                <a:gd name="T114" fmla="*/ 57 w 1655"/>
                <a:gd name="T115" fmla="*/ 31 h 412"/>
                <a:gd name="T116" fmla="*/ 13 w 1655"/>
                <a:gd name="T117" fmla="*/ 5 h 412"/>
                <a:gd name="T118" fmla="*/ 0 w 1655"/>
                <a:gd name="T119" fmla="*/ 3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5"/>
                <a:gd name="T181" fmla="*/ 0 h 412"/>
                <a:gd name="T182" fmla="*/ 1655 w 1655"/>
                <a:gd name="T183" fmla="*/ 412 h 4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5" h="412">
                  <a:moveTo>
                    <a:pt x="1" y="6"/>
                  </a:moveTo>
                  <a:lnTo>
                    <a:pt x="23" y="16"/>
                  </a:lnTo>
                  <a:lnTo>
                    <a:pt x="42" y="29"/>
                  </a:lnTo>
                  <a:lnTo>
                    <a:pt x="62" y="44"/>
                  </a:lnTo>
                  <a:lnTo>
                    <a:pt x="80" y="60"/>
                  </a:lnTo>
                  <a:lnTo>
                    <a:pt x="98" y="76"/>
                  </a:lnTo>
                  <a:lnTo>
                    <a:pt x="116" y="92"/>
                  </a:lnTo>
                  <a:lnTo>
                    <a:pt x="133" y="108"/>
                  </a:lnTo>
                  <a:lnTo>
                    <a:pt x="152" y="125"/>
                  </a:lnTo>
                  <a:lnTo>
                    <a:pt x="163" y="135"/>
                  </a:lnTo>
                  <a:lnTo>
                    <a:pt x="176" y="145"/>
                  </a:lnTo>
                  <a:lnTo>
                    <a:pt x="187" y="156"/>
                  </a:lnTo>
                  <a:lnTo>
                    <a:pt x="200" y="166"/>
                  </a:lnTo>
                  <a:lnTo>
                    <a:pt x="212" y="176"/>
                  </a:lnTo>
                  <a:lnTo>
                    <a:pt x="224" y="187"/>
                  </a:lnTo>
                  <a:lnTo>
                    <a:pt x="236" y="197"/>
                  </a:lnTo>
                  <a:lnTo>
                    <a:pt x="249" y="208"/>
                  </a:lnTo>
                  <a:lnTo>
                    <a:pt x="260" y="218"/>
                  </a:lnTo>
                  <a:lnTo>
                    <a:pt x="273" y="228"/>
                  </a:lnTo>
                  <a:lnTo>
                    <a:pt x="285" y="237"/>
                  </a:lnTo>
                  <a:lnTo>
                    <a:pt x="298" y="247"/>
                  </a:lnTo>
                  <a:lnTo>
                    <a:pt x="312" y="256"/>
                  </a:lnTo>
                  <a:lnTo>
                    <a:pt x="325" y="265"/>
                  </a:lnTo>
                  <a:lnTo>
                    <a:pt x="338" y="273"/>
                  </a:lnTo>
                  <a:lnTo>
                    <a:pt x="352" y="281"/>
                  </a:lnTo>
                  <a:lnTo>
                    <a:pt x="365" y="288"/>
                  </a:lnTo>
                  <a:lnTo>
                    <a:pt x="378" y="295"/>
                  </a:lnTo>
                  <a:lnTo>
                    <a:pt x="390" y="301"/>
                  </a:lnTo>
                  <a:lnTo>
                    <a:pt x="403" y="308"/>
                  </a:lnTo>
                  <a:lnTo>
                    <a:pt x="416" y="314"/>
                  </a:lnTo>
                  <a:lnTo>
                    <a:pt x="428" y="319"/>
                  </a:lnTo>
                  <a:lnTo>
                    <a:pt x="441" y="325"/>
                  </a:lnTo>
                  <a:lnTo>
                    <a:pt x="455" y="331"/>
                  </a:lnTo>
                  <a:lnTo>
                    <a:pt x="467" y="337"/>
                  </a:lnTo>
                  <a:lnTo>
                    <a:pt x="481" y="341"/>
                  </a:lnTo>
                  <a:lnTo>
                    <a:pt x="494" y="347"/>
                  </a:lnTo>
                  <a:lnTo>
                    <a:pt x="508" y="352"/>
                  </a:lnTo>
                  <a:lnTo>
                    <a:pt x="522" y="356"/>
                  </a:lnTo>
                  <a:lnTo>
                    <a:pt x="534" y="361"/>
                  </a:lnTo>
                  <a:lnTo>
                    <a:pt x="548" y="365"/>
                  </a:lnTo>
                  <a:lnTo>
                    <a:pt x="562" y="370"/>
                  </a:lnTo>
                  <a:lnTo>
                    <a:pt x="577" y="375"/>
                  </a:lnTo>
                  <a:lnTo>
                    <a:pt x="592" y="378"/>
                  </a:lnTo>
                  <a:lnTo>
                    <a:pt x="607" y="382"/>
                  </a:lnTo>
                  <a:lnTo>
                    <a:pt x="622" y="385"/>
                  </a:lnTo>
                  <a:lnTo>
                    <a:pt x="637" y="388"/>
                  </a:lnTo>
                  <a:lnTo>
                    <a:pt x="652" y="391"/>
                  </a:lnTo>
                  <a:lnTo>
                    <a:pt x="668" y="393"/>
                  </a:lnTo>
                  <a:lnTo>
                    <a:pt x="683" y="395"/>
                  </a:lnTo>
                  <a:lnTo>
                    <a:pt x="698" y="398"/>
                  </a:lnTo>
                  <a:lnTo>
                    <a:pt x="713" y="399"/>
                  </a:lnTo>
                  <a:lnTo>
                    <a:pt x="728" y="401"/>
                  </a:lnTo>
                  <a:lnTo>
                    <a:pt x="744" y="402"/>
                  </a:lnTo>
                  <a:lnTo>
                    <a:pt x="759" y="405"/>
                  </a:lnTo>
                  <a:lnTo>
                    <a:pt x="774" y="406"/>
                  </a:lnTo>
                  <a:lnTo>
                    <a:pt x="790" y="407"/>
                  </a:lnTo>
                  <a:lnTo>
                    <a:pt x="805" y="408"/>
                  </a:lnTo>
                  <a:lnTo>
                    <a:pt x="820" y="409"/>
                  </a:lnTo>
                  <a:lnTo>
                    <a:pt x="834" y="410"/>
                  </a:lnTo>
                  <a:lnTo>
                    <a:pt x="849" y="410"/>
                  </a:lnTo>
                  <a:lnTo>
                    <a:pt x="863" y="412"/>
                  </a:lnTo>
                  <a:lnTo>
                    <a:pt x="878" y="412"/>
                  </a:lnTo>
                  <a:lnTo>
                    <a:pt x="893" y="412"/>
                  </a:lnTo>
                  <a:lnTo>
                    <a:pt x="906" y="410"/>
                  </a:lnTo>
                  <a:lnTo>
                    <a:pt x="921" y="410"/>
                  </a:lnTo>
                  <a:lnTo>
                    <a:pt x="936" y="409"/>
                  </a:lnTo>
                  <a:lnTo>
                    <a:pt x="951" y="408"/>
                  </a:lnTo>
                  <a:lnTo>
                    <a:pt x="965" y="407"/>
                  </a:lnTo>
                  <a:lnTo>
                    <a:pt x="980" y="406"/>
                  </a:lnTo>
                  <a:lnTo>
                    <a:pt x="995" y="403"/>
                  </a:lnTo>
                  <a:lnTo>
                    <a:pt x="1010" y="402"/>
                  </a:lnTo>
                  <a:lnTo>
                    <a:pt x="1024" y="400"/>
                  </a:lnTo>
                  <a:lnTo>
                    <a:pt x="1039" y="398"/>
                  </a:lnTo>
                  <a:lnTo>
                    <a:pt x="1054" y="395"/>
                  </a:lnTo>
                  <a:lnTo>
                    <a:pt x="1069" y="392"/>
                  </a:lnTo>
                  <a:lnTo>
                    <a:pt x="1084" y="388"/>
                  </a:lnTo>
                  <a:lnTo>
                    <a:pt x="1099" y="386"/>
                  </a:lnTo>
                  <a:lnTo>
                    <a:pt x="1114" y="383"/>
                  </a:lnTo>
                  <a:lnTo>
                    <a:pt x="1129" y="379"/>
                  </a:lnTo>
                  <a:lnTo>
                    <a:pt x="1144" y="377"/>
                  </a:lnTo>
                  <a:lnTo>
                    <a:pt x="1159" y="374"/>
                  </a:lnTo>
                  <a:lnTo>
                    <a:pt x="1174" y="371"/>
                  </a:lnTo>
                  <a:lnTo>
                    <a:pt x="1189" y="368"/>
                  </a:lnTo>
                  <a:lnTo>
                    <a:pt x="1204" y="365"/>
                  </a:lnTo>
                  <a:lnTo>
                    <a:pt x="1219" y="363"/>
                  </a:lnTo>
                  <a:lnTo>
                    <a:pt x="1234" y="362"/>
                  </a:lnTo>
                  <a:lnTo>
                    <a:pt x="1249" y="361"/>
                  </a:lnTo>
                  <a:lnTo>
                    <a:pt x="1265" y="360"/>
                  </a:lnTo>
                  <a:lnTo>
                    <a:pt x="1280" y="360"/>
                  </a:lnTo>
                  <a:lnTo>
                    <a:pt x="1292" y="360"/>
                  </a:lnTo>
                  <a:lnTo>
                    <a:pt x="1305" y="360"/>
                  </a:lnTo>
                  <a:lnTo>
                    <a:pt x="1318" y="360"/>
                  </a:lnTo>
                  <a:lnTo>
                    <a:pt x="1332" y="360"/>
                  </a:lnTo>
                  <a:lnTo>
                    <a:pt x="1344" y="360"/>
                  </a:lnTo>
                  <a:lnTo>
                    <a:pt x="1357" y="360"/>
                  </a:lnTo>
                  <a:lnTo>
                    <a:pt x="1370" y="359"/>
                  </a:lnTo>
                  <a:lnTo>
                    <a:pt x="1383" y="357"/>
                  </a:lnTo>
                  <a:lnTo>
                    <a:pt x="1397" y="356"/>
                  </a:lnTo>
                  <a:lnTo>
                    <a:pt x="1412" y="355"/>
                  </a:lnTo>
                  <a:lnTo>
                    <a:pt x="1426" y="355"/>
                  </a:lnTo>
                  <a:lnTo>
                    <a:pt x="1440" y="354"/>
                  </a:lnTo>
                  <a:lnTo>
                    <a:pt x="1454" y="353"/>
                  </a:lnTo>
                  <a:lnTo>
                    <a:pt x="1467" y="352"/>
                  </a:lnTo>
                  <a:lnTo>
                    <a:pt x="1482" y="352"/>
                  </a:lnTo>
                  <a:lnTo>
                    <a:pt x="1496" y="352"/>
                  </a:lnTo>
                  <a:lnTo>
                    <a:pt x="1519" y="352"/>
                  </a:lnTo>
                  <a:lnTo>
                    <a:pt x="1541" y="349"/>
                  </a:lnTo>
                  <a:lnTo>
                    <a:pt x="1562" y="346"/>
                  </a:lnTo>
                  <a:lnTo>
                    <a:pt x="1583" y="340"/>
                  </a:lnTo>
                  <a:lnTo>
                    <a:pt x="1601" y="333"/>
                  </a:lnTo>
                  <a:lnTo>
                    <a:pt x="1620" y="323"/>
                  </a:lnTo>
                  <a:lnTo>
                    <a:pt x="1638" y="310"/>
                  </a:lnTo>
                  <a:lnTo>
                    <a:pt x="1654" y="294"/>
                  </a:lnTo>
                  <a:lnTo>
                    <a:pt x="1655" y="289"/>
                  </a:lnTo>
                  <a:lnTo>
                    <a:pt x="1655" y="286"/>
                  </a:lnTo>
                  <a:lnTo>
                    <a:pt x="1654" y="284"/>
                  </a:lnTo>
                  <a:lnTo>
                    <a:pt x="1650" y="285"/>
                  </a:lnTo>
                  <a:lnTo>
                    <a:pt x="1639" y="293"/>
                  </a:lnTo>
                  <a:lnTo>
                    <a:pt x="1629" y="300"/>
                  </a:lnTo>
                  <a:lnTo>
                    <a:pt x="1618" y="305"/>
                  </a:lnTo>
                  <a:lnTo>
                    <a:pt x="1607" y="310"/>
                  </a:lnTo>
                  <a:lnTo>
                    <a:pt x="1597" y="315"/>
                  </a:lnTo>
                  <a:lnTo>
                    <a:pt x="1585" y="318"/>
                  </a:lnTo>
                  <a:lnTo>
                    <a:pt x="1573" y="322"/>
                  </a:lnTo>
                  <a:lnTo>
                    <a:pt x="1562" y="324"/>
                  </a:lnTo>
                  <a:lnTo>
                    <a:pt x="1549" y="325"/>
                  </a:lnTo>
                  <a:lnTo>
                    <a:pt x="1538" y="326"/>
                  </a:lnTo>
                  <a:lnTo>
                    <a:pt x="1525" y="327"/>
                  </a:lnTo>
                  <a:lnTo>
                    <a:pt x="1514" y="327"/>
                  </a:lnTo>
                  <a:lnTo>
                    <a:pt x="1501" y="327"/>
                  </a:lnTo>
                  <a:lnTo>
                    <a:pt x="1488" y="326"/>
                  </a:lnTo>
                  <a:lnTo>
                    <a:pt x="1477" y="326"/>
                  </a:lnTo>
                  <a:lnTo>
                    <a:pt x="1464" y="325"/>
                  </a:lnTo>
                  <a:lnTo>
                    <a:pt x="1452" y="325"/>
                  </a:lnTo>
                  <a:lnTo>
                    <a:pt x="1441" y="325"/>
                  </a:lnTo>
                  <a:lnTo>
                    <a:pt x="1428" y="326"/>
                  </a:lnTo>
                  <a:lnTo>
                    <a:pt x="1417" y="327"/>
                  </a:lnTo>
                  <a:lnTo>
                    <a:pt x="1405" y="329"/>
                  </a:lnTo>
                  <a:lnTo>
                    <a:pt x="1394" y="330"/>
                  </a:lnTo>
                  <a:lnTo>
                    <a:pt x="1382" y="331"/>
                  </a:lnTo>
                  <a:lnTo>
                    <a:pt x="1371" y="332"/>
                  </a:lnTo>
                  <a:lnTo>
                    <a:pt x="1357" y="332"/>
                  </a:lnTo>
                  <a:lnTo>
                    <a:pt x="1343" y="331"/>
                  </a:lnTo>
                  <a:lnTo>
                    <a:pt x="1329" y="330"/>
                  </a:lnTo>
                  <a:lnTo>
                    <a:pt x="1317" y="329"/>
                  </a:lnTo>
                  <a:lnTo>
                    <a:pt x="1303" y="329"/>
                  </a:lnTo>
                  <a:lnTo>
                    <a:pt x="1289" y="327"/>
                  </a:lnTo>
                  <a:lnTo>
                    <a:pt x="1275" y="326"/>
                  </a:lnTo>
                  <a:lnTo>
                    <a:pt x="1261" y="326"/>
                  </a:lnTo>
                  <a:lnTo>
                    <a:pt x="1249" y="326"/>
                  </a:lnTo>
                  <a:lnTo>
                    <a:pt x="1236" y="327"/>
                  </a:lnTo>
                  <a:lnTo>
                    <a:pt x="1222" y="327"/>
                  </a:lnTo>
                  <a:lnTo>
                    <a:pt x="1209" y="329"/>
                  </a:lnTo>
                  <a:lnTo>
                    <a:pt x="1197" y="330"/>
                  </a:lnTo>
                  <a:lnTo>
                    <a:pt x="1184" y="331"/>
                  </a:lnTo>
                  <a:lnTo>
                    <a:pt x="1170" y="332"/>
                  </a:lnTo>
                  <a:lnTo>
                    <a:pt x="1158" y="333"/>
                  </a:lnTo>
                  <a:lnTo>
                    <a:pt x="1145" y="334"/>
                  </a:lnTo>
                  <a:lnTo>
                    <a:pt x="1132" y="335"/>
                  </a:lnTo>
                  <a:lnTo>
                    <a:pt x="1118" y="338"/>
                  </a:lnTo>
                  <a:lnTo>
                    <a:pt x="1106" y="339"/>
                  </a:lnTo>
                  <a:lnTo>
                    <a:pt x="1093" y="341"/>
                  </a:lnTo>
                  <a:lnTo>
                    <a:pt x="1080" y="342"/>
                  </a:lnTo>
                  <a:lnTo>
                    <a:pt x="1067" y="345"/>
                  </a:lnTo>
                  <a:lnTo>
                    <a:pt x="1054" y="346"/>
                  </a:lnTo>
                  <a:lnTo>
                    <a:pt x="1039" y="348"/>
                  </a:lnTo>
                  <a:lnTo>
                    <a:pt x="1024" y="349"/>
                  </a:lnTo>
                  <a:lnTo>
                    <a:pt x="1009" y="350"/>
                  </a:lnTo>
                  <a:lnTo>
                    <a:pt x="994" y="350"/>
                  </a:lnTo>
                  <a:lnTo>
                    <a:pt x="979" y="352"/>
                  </a:lnTo>
                  <a:lnTo>
                    <a:pt x="964" y="352"/>
                  </a:lnTo>
                  <a:lnTo>
                    <a:pt x="949" y="350"/>
                  </a:lnTo>
                  <a:lnTo>
                    <a:pt x="934" y="350"/>
                  </a:lnTo>
                  <a:lnTo>
                    <a:pt x="919" y="349"/>
                  </a:lnTo>
                  <a:lnTo>
                    <a:pt x="904" y="348"/>
                  </a:lnTo>
                  <a:lnTo>
                    <a:pt x="889" y="347"/>
                  </a:lnTo>
                  <a:lnTo>
                    <a:pt x="874" y="346"/>
                  </a:lnTo>
                  <a:lnTo>
                    <a:pt x="859" y="345"/>
                  </a:lnTo>
                  <a:lnTo>
                    <a:pt x="844" y="344"/>
                  </a:lnTo>
                  <a:lnTo>
                    <a:pt x="829" y="341"/>
                  </a:lnTo>
                  <a:lnTo>
                    <a:pt x="815" y="340"/>
                  </a:lnTo>
                  <a:lnTo>
                    <a:pt x="802" y="339"/>
                  </a:lnTo>
                  <a:lnTo>
                    <a:pt x="788" y="337"/>
                  </a:lnTo>
                  <a:lnTo>
                    <a:pt x="774" y="335"/>
                  </a:lnTo>
                  <a:lnTo>
                    <a:pt x="759" y="334"/>
                  </a:lnTo>
                  <a:lnTo>
                    <a:pt x="745" y="332"/>
                  </a:lnTo>
                  <a:lnTo>
                    <a:pt x="731" y="331"/>
                  </a:lnTo>
                  <a:lnTo>
                    <a:pt x="717" y="329"/>
                  </a:lnTo>
                  <a:lnTo>
                    <a:pt x="704" y="327"/>
                  </a:lnTo>
                  <a:lnTo>
                    <a:pt x="690" y="325"/>
                  </a:lnTo>
                  <a:lnTo>
                    <a:pt x="676" y="323"/>
                  </a:lnTo>
                  <a:lnTo>
                    <a:pt x="662" y="320"/>
                  </a:lnTo>
                  <a:lnTo>
                    <a:pt x="648" y="318"/>
                  </a:lnTo>
                  <a:lnTo>
                    <a:pt x="634" y="316"/>
                  </a:lnTo>
                  <a:lnTo>
                    <a:pt x="621" y="314"/>
                  </a:lnTo>
                  <a:lnTo>
                    <a:pt x="607" y="311"/>
                  </a:lnTo>
                  <a:lnTo>
                    <a:pt x="593" y="308"/>
                  </a:lnTo>
                  <a:lnTo>
                    <a:pt x="578" y="304"/>
                  </a:lnTo>
                  <a:lnTo>
                    <a:pt x="564" y="301"/>
                  </a:lnTo>
                  <a:lnTo>
                    <a:pt x="549" y="297"/>
                  </a:lnTo>
                  <a:lnTo>
                    <a:pt x="535" y="293"/>
                  </a:lnTo>
                  <a:lnTo>
                    <a:pt x="522" y="288"/>
                  </a:lnTo>
                  <a:lnTo>
                    <a:pt x="507" y="284"/>
                  </a:lnTo>
                  <a:lnTo>
                    <a:pt x="493" y="279"/>
                  </a:lnTo>
                  <a:lnTo>
                    <a:pt x="479" y="274"/>
                  </a:lnTo>
                  <a:lnTo>
                    <a:pt x="465" y="269"/>
                  </a:lnTo>
                  <a:lnTo>
                    <a:pt x="451" y="264"/>
                  </a:lnTo>
                  <a:lnTo>
                    <a:pt x="437" y="258"/>
                  </a:lnTo>
                  <a:lnTo>
                    <a:pt x="424" y="252"/>
                  </a:lnTo>
                  <a:lnTo>
                    <a:pt x="410" y="247"/>
                  </a:lnTo>
                  <a:lnTo>
                    <a:pt x="397" y="241"/>
                  </a:lnTo>
                  <a:lnTo>
                    <a:pt x="383" y="235"/>
                  </a:lnTo>
                  <a:lnTo>
                    <a:pt x="370" y="229"/>
                  </a:lnTo>
                  <a:lnTo>
                    <a:pt x="357" y="224"/>
                  </a:lnTo>
                  <a:lnTo>
                    <a:pt x="343" y="217"/>
                  </a:lnTo>
                  <a:lnTo>
                    <a:pt x="330" y="210"/>
                  </a:lnTo>
                  <a:lnTo>
                    <a:pt x="319" y="203"/>
                  </a:lnTo>
                  <a:lnTo>
                    <a:pt x="306" y="196"/>
                  </a:lnTo>
                  <a:lnTo>
                    <a:pt x="293" y="188"/>
                  </a:lnTo>
                  <a:lnTo>
                    <a:pt x="282" y="181"/>
                  </a:lnTo>
                  <a:lnTo>
                    <a:pt x="269" y="173"/>
                  </a:lnTo>
                  <a:lnTo>
                    <a:pt x="258" y="165"/>
                  </a:lnTo>
                  <a:lnTo>
                    <a:pt x="246" y="156"/>
                  </a:lnTo>
                  <a:lnTo>
                    <a:pt x="234" y="148"/>
                  </a:lnTo>
                  <a:lnTo>
                    <a:pt x="222" y="140"/>
                  </a:lnTo>
                  <a:lnTo>
                    <a:pt x="211" y="131"/>
                  </a:lnTo>
                  <a:lnTo>
                    <a:pt x="199" y="122"/>
                  </a:lnTo>
                  <a:lnTo>
                    <a:pt x="186" y="114"/>
                  </a:lnTo>
                  <a:lnTo>
                    <a:pt x="175" y="106"/>
                  </a:lnTo>
                  <a:lnTo>
                    <a:pt x="154" y="92"/>
                  </a:lnTo>
                  <a:lnTo>
                    <a:pt x="134" y="77"/>
                  </a:lnTo>
                  <a:lnTo>
                    <a:pt x="114" y="62"/>
                  </a:lnTo>
                  <a:lnTo>
                    <a:pt x="93" y="47"/>
                  </a:lnTo>
                  <a:lnTo>
                    <a:pt x="71" y="33"/>
                  </a:lnTo>
                  <a:lnTo>
                    <a:pt x="49" y="21"/>
                  </a:lnTo>
                  <a:lnTo>
                    <a:pt x="26" y="9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9" name="Freeform 28"/>
            <p:cNvSpPr>
              <a:spLocks/>
            </p:cNvSpPr>
            <p:nvPr/>
          </p:nvSpPr>
          <p:spPr bwMode="auto">
            <a:xfrm>
              <a:off x="3238" y="1639"/>
              <a:ext cx="131" cy="473"/>
            </a:xfrm>
            <a:custGeom>
              <a:avLst/>
              <a:gdLst>
                <a:gd name="T0" fmla="*/ 41 w 263"/>
                <a:gd name="T1" fmla="*/ 37 h 945"/>
                <a:gd name="T2" fmla="*/ 47 w 263"/>
                <a:gd name="T3" fmla="*/ 103 h 945"/>
                <a:gd name="T4" fmla="*/ 60 w 263"/>
                <a:gd name="T5" fmla="*/ 152 h 945"/>
                <a:gd name="T6" fmla="*/ 72 w 263"/>
                <a:gd name="T7" fmla="*/ 183 h 945"/>
                <a:gd name="T8" fmla="*/ 86 w 263"/>
                <a:gd name="T9" fmla="*/ 216 h 945"/>
                <a:gd name="T10" fmla="*/ 97 w 263"/>
                <a:gd name="T11" fmla="*/ 248 h 945"/>
                <a:gd name="T12" fmla="*/ 102 w 263"/>
                <a:gd name="T13" fmla="*/ 280 h 945"/>
                <a:gd name="T14" fmla="*/ 102 w 263"/>
                <a:gd name="T15" fmla="*/ 310 h 945"/>
                <a:gd name="T16" fmla="*/ 100 w 263"/>
                <a:gd name="T17" fmla="*/ 331 h 945"/>
                <a:gd name="T18" fmla="*/ 96 w 263"/>
                <a:gd name="T19" fmla="*/ 345 h 945"/>
                <a:gd name="T20" fmla="*/ 90 w 263"/>
                <a:gd name="T21" fmla="*/ 357 h 945"/>
                <a:gd name="T22" fmla="*/ 83 w 263"/>
                <a:gd name="T23" fmla="*/ 369 h 945"/>
                <a:gd name="T24" fmla="*/ 74 w 263"/>
                <a:gd name="T25" fmla="*/ 380 h 945"/>
                <a:gd name="T26" fmla="*/ 66 w 263"/>
                <a:gd name="T27" fmla="*/ 391 h 945"/>
                <a:gd name="T28" fmla="*/ 56 w 263"/>
                <a:gd name="T29" fmla="*/ 401 h 945"/>
                <a:gd name="T30" fmla="*/ 47 w 263"/>
                <a:gd name="T31" fmla="*/ 410 h 945"/>
                <a:gd name="T32" fmla="*/ 36 w 263"/>
                <a:gd name="T33" fmla="*/ 420 h 945"/>
                <a:gd name="T34" fmla="*/ 27 w 263"/>
                <a:gd name="T35" fmla="*/ 431 h 945"/>
                <a:gd name="T36" fmla="*/ 18 w 263"/>
                <a:gd name="T37" fmla="*/ 443 h 945"/>
                <a:gd name="T38" fmla="*/ 9 w 263"/>
                <a:gd name="T39" fmla="*/ 454 h 945"/>
                <a:gd name="T40" fmla="*/ 0 w 263"/>
                <a:gd name="T41" fmla="*/ 465 h 945"/>
                <a:gd name="T42" fmla="*/ 4 w 263"/>
                <a:gd name="T43" fmla="*/ 473 h 945"/>
                <a:gd name="T44" fmla="*/ 13 w 263"/>
                <a:gd name="T45" fmla="*/ 471 h 945"/>
                <a:gd name="T46" fmla="*/ 18 w 263"/>
                <a:gd name="T47" fmla="*/ 469 h 945"/>
                <a:gd name="T48" fmla="*/ 24 w 263"/>
                <a:gd name="T49" fmla="*/ 466 h 945"/>
                <a:gd name="T50" fmla="*/ 29 w 263"/>
                <a:gd name="T51" fmla="*/ 462 h 945"/>
                <a:gd name="T52" fmla="*/ 34 w 263"/>
                <a:gd name="T53" fmla="*/ 458 h 945"/>
                <a:gd name="T54" fmla="*/ 40 w 263"/>
                <a:gd name="T55" fmla="*/ 452 h 945"/>
                <a:gd name="T56" fmla="*/ 45 w 263"/>
                <a:gd name="T57" fmla="*/ 447 h 945"/>
                <a:gd name="T58" fmla="*/ 51 w 263"/>
                <a:gd name="T59" fmla="*/ 441 h 945"/>
                <a:gd name="T60" fmla="*/ 57 w 263"/>
                <a:gd name="T61" fmla="*/ 436 h 945"/>
                <a:gd name="T62" fmla="*/ 64 w 263"/>
                <a:gd name="T63" fmla="*/ 431 h 945"/>
                <a:gd name="T64" fmla="*/ 70 w 263"/>
                <a:gd name="T65" fmla="*/ 426 h 945"/>
                <a:gd name="T66" fmla="*/ 76 w 263"/>
                <a:gd name="T67" fmla="*/ 421 h 945"/>
                <a:gd name="T68" fmla="*/ 82 w 263"/>
                <a:gd name="T69" fmla="*/ 415 h 945"/>
                <a:gd name="T70" fmla="*/ 87 w 263"/>
                <a:gd name="T71" fmla="*/ 409 h 945"/>
                <a:gd name="T72" fmla="*/ 91 w 263"/>
                <a:gd name="T73" fmla="*/ 403 h 945"/>
                <a:gd name="T74" fmla="*/ 96 w 263"/>
                <a:gd name="T75" fmla="*/ 397 h 945"/>
                <a:gd name="T76" fmla="*/ 108 w 263"/>
                <a:gd name="T77" fmla="*/ 382 h 945"/>
                <a:gd name="T78" fmla="*/ 122 w 263"/>
                <a:gd name="T79" fmla="*/ 355 h 945"/>
                <a:gd name="T80" fmla="*/ 130 w 263"/>
                <a:gd name="T81" fmla="*/ 327 h 945"/>
                <a:gd name="T82" fmla="*/ 131 w 263"/>
                <a:gd name="T83" fmla="*/ 297 h 945"/>
                <a:gd name="T84" fmla="*/ 127 w 263"/>
                <a:gd name="T85" fmla="*/ 265 h 945"/>
                <a:gd name="T86" fmla="*/ 119 w 263"/>
                <a:gd name="T87" fmla="*/ 233 h 945"/>
                <a:gd name="T88" fmla="*/ 110 w 263"/>
                <a:gd name="T89" fmla="*/ 209 h 945"/>
                <a:gd name="T90" fmla="*/ 101 w 263"/>
                <a:gd name="T91" fmla="*/ 191 h 945"/>
                <a:gd name="T92" fmla="*/ 91 w 263"/>
                <a:gd name="T93" fmla="*/ 174 h 945"/>
                <a:gd name="T94" fmla="*/ 82 w 263"/>
                <a:gd name="T95" fmla="*/ 157 h 945"/>
                <a:gd name="T96" fmla="*/ 70 w 263"/>
                <a:gd name="T97" fmla="*/ 131 h 945"/>
                <a:gd name="T98" fmla="*/ 57 w 263"/>
                <a:gd name="T99" fmla="*/ 96 h 945"/>
                <a:gd name="T100" fmla="*/ 51 w 263"/>
                <a:gd name="T101" fmla="*/ 59 h 945"/>
                <a:gd name="T102" fmla="*/ 48 w 263"/>
                <a:gd name="T103" fmla="*/ 21 h 945"/>
                <a:gd name="T104" fmla="*/ 48 w 263"/>
                <a:gd name="T105" fmla="*/ 0 h 945"/>
                <a:gd name="T106" fmla="*/ 43 w 263"/>
                <a:gd name="T107" fmla="*/ 2 h 945"/>
                <a:gd name="T108" fmla="*/ 42 w 263"/>
                <a:gd name="T109" fmla="*/ 4 h 9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"/>
                <a:gd name="T166" fmla="*/ 0 h 945"/>
                <a:gd name="T167" fmla="*/ 263 w 263"/>
                <a:gd name="T168" fmla="*/ 945 h 9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" h="945">
                  <a:moveTo>
                    <a:pt x="84" y="8"/>
                  </a:moveTo>
                  <a:lnTo>
                    <a:pt x="82" y="74"/>
                  </a:lnTo>
                  <a:lnTo>
                    <a:pt x="84" y="140"/>
                  </a:lnTo>
                  <a:lnTo>
                    <a:pt x="94" y="206"/>
                  </a:lnTo>
                  <a:lnTo>
                    <a:pt x="109" y="269"/>
                  </a:lnTo>
                  <a:lnTo>
                    <a:pt x="120" y="303"/>
                  </a:lnTo>
                  <a:lnTo>
                    <a:pt x="133" y="335"/>
                  </a:lnTo>
                  <a:lnTo>
                    <a:pt x="145" y="366"/>
                  </a:lnTo>
                  <a:lnTo>
                    <a:pt x="159" y="398"/>
                  </a:lnTo>
                  <a:lnTo>
                    <a:pt x="172" y="431"/>
                  </a:lnTo>
                  <a:lnTo>
                    <a:pt x="183" y="463"/>
                  </a:lnTo>
                  <a:lnTo>
                    <a:pt x="194" y="495"/>
                  </a:lnTo>
                  <a:lnTo>
                    <a:pt x="202" y="530"/>
                  </a:lnTo>
                  <a:lnTo>
                    <a:pt x="205" y="559"/>
                  </a:lnTo>
                  <a:lnTo>
                    <a:pt x="207" y="589"/>
                  </a:lnTo>
                  <a:lnTo>
                    <a:pt x="205" y="619"/>
                  </a:lnTo>
                  <a:lnTo>
                    <a:pt x="203" y="647"/>
                  </a:lnTo>
                  <a:lnTo>
                    <a:pt x="201" y="661"/>
                  </a:lnTo>
                  <a:lnTo>
                    <a:pt x="197" y="675"/>
                  </a:lnTo>
                  <a:lnTo>
                    <a:pt x="193" y="689"/>
                  </a:lnTo>
                  <a:lnTo>
                    <a:pt x="188" y="702"/>
                  </a:lnTo>
                  <a:lnTo>
                    <a:pt x="181" y="714"/>
                  </a:lnTo>
                  <a:lnTo>
                    <a:pt x="174" y="727"/>
                  </a:lnTo>
                  <a:lnTo>
                    <a:pt x="166" y="738"/>
                  </a:lnTo>
                  <a:lnTo>
                    <a:pt x="158" y="750"/>
                  </a:lnTo>
                  <a:lnTo>
                    <a:pt x="149" y="760"/>
                  </a:lnTo>
                  <a:lnTo>
                    <a:pt x="141" y="771"/>
                  </a:lnTo>
                  <a:lnTo>
                    <a:pt x="132" y="781"/>
                  </a:lnTo>
                  <a:lnTo>
                    <a:pt x="122" y="791"/>
                  </a:lnTo>
                  <a:lnTo>
                    <a:pt x="113" y="801"/>
                  </a:lnTo>
                  <a:lnTo>
                    <a:pt x="104" y="810"/>
                  </a:lnTo>
                  <a:lnTo>
                    <a:pt x="94" y="819"/>
                  </a:lnTo>
                  <a:lnTo>
                    <a:pt x="83" y="828"/>
                  </a:lnTo>
                  <a:lnTo>
                    <a:pt x="73" y="839"/>
                  </a:lnTo>
                  <a:lnTo>
                    <a:pt x="63" y="850"/>
                  </a:lnTo>
                  <a:lnTo>
                    <a:pt x="54" y="862"/>
                  </a:lnTo>
                  <a:lnTo>
                    <a:pt x="45" y="873"/>
                  </a:lnTo>
                  <a:lnTo>
                    <a:pt x="36" y="885"/>
                  </a:lnTo>
                  <a:lnTo>
                    <a:pt x="28" y="896"/>
                  </a:lnTo>
                  <a:lnTo>
                    <a:pt x="18" y="908"/>
                  </a:lnTo>
                  <a:lnTo>
                    <a:pt x="7" y="918"/>
                  </a:lnTo>
                  <a:lnTo>
                    <a:pt x="0" y="929"/>
                  </a:lnTo>
                  <a:lnTo>
                    <a:pt x="1" y="939"/>
                  </a:lnTo>
                  <a:lnTo>
                    <a:pt x="8" y="945"/>
                  </a:lnTo>
                  <a:lnTo>
                    <a:pt x="21" y="944"/>
                  </a:lnTo>
                  <a:lnTo>
                    <a:pt x="27" y="941"/>
                  </a:lnTo>
                  <a:lnTo>
                    <a:pt x="33" y="939"/>
                  </a:lnTo>
                  <a:lnTo>
                    <a:pt x="37" y="937"/>
                  </a:lnTo>
                  <a:lnTo>
                    <a:pt x="43" y="933"/>
                  </a:lnTo>
                  <a:lnTo>
                    <a:pt x="48" y="931"/>
                  </a:lnTo>
                  <a:lnTo>
                    <a:pt x="53" y="927"/>
                  </a:lnTo>
                  <a:lnTo>
                    <a:pt x="58" y="924"/>
                  </a:lnTo>
                  <a:lnTo>
                    <a:pt x="64" y="921"/>
                  </a:lnTo>
                  <a:lnTo>
                    <a:pt x="69" y="916"/>
                  </a:lnTo>
                  <a:lnTo>
                    <a:pt x="75" y="910"/>
                  </a:lnTo>
                  <a:lnTo>
                    <a:pt x="81" y="904"/>
                  </a:lnTo>
                  <a:lnTo>
                    <a:pt x="87" y="899"/>
                  </a:lnTo>
                  <a:lnTo>
                    <a:pt x="91" y="893"/>
                  </a:lnTo>
                  <a:lnTo>
                    <a:pt x="97" y="887"/>
                  </a:lnTo>
                  <a:lnTo>
                    <a:pt x="103" y="881"/>
                  </a:lnTo>
                  <a:lnTo>
                    <a:pt x="109" y="876"/>
                  </a:lnTo>
                  <a:lnTo>
                    <a:pt x="115" y="871"/>
                  </a:lnTo>
                  <a:lnTo>
                    <a:pt x="121" y="865"/>
                  </a:lnTo>
                  <a:lnTo>
                    <a:pt x="128" y="861"/>
                  </a:lnTo>
                  <a:lnTo>
                    <a:pt x="134" y="856"/>
                  </a:lnTo>
                  <a:lnTo>
                    <a:pt x="140" y="851"/>
                  </a:lnTo>
                  <a:lnTo>
                    <a:pt x="145" y="846"/>
                  </a:lnTo>
                  <a:lnTo>
                    <a:pt x="152" y="841"/>
                  </a:lnTo>
                  <a:lnTo>
                    <a:pt x="158" y="835"/>
                  </a:lnTo>
                  <a:lnTo>
                    <a:pt x="164" y="830"/>
                  </a:lnTo>
                  <a:lnTo>
                    <a:pt x="168" y="824"/>
                  </a:lnTo>
                  <a:lnTo>
                    <a:pt x="174" y="818"/>
                  </a:lnTo>
                  <a:lnTo>
                    <a:pt x="179" y="812"/>
                  </a:lnTo>
                  <a:lnTo>
                    <a:pt x="183" y="806"/>
                  </a:lnTo>
                  <a:lnTo>
                    <a:pt x="188" y="801"/>
                  </a:lnTo>
                  <a:lnTo>
                    <a:pt x="193" y="794"/>
                  </a:lnTo>
                  <a:lnTo>
                    <a:pt x="197" y="788"/>
                  </a:lnTo>
                  <a:lnTo>
                    <a:pt x="217" y="763"/>
                  </a:lnTo>
                  <a:lnTo>
                    <a:pt x="233" y="737"/>
                  </a:lnTo>
                  <a:lnTo>
                    <a:pt x="245" y="710"/>
                  </a:lnTo>
                  <a:lnTo>
                    <a:pt x="254" y="682"/>
                  </a:lnTo>
                  <a:lnTo>
                    <a:pt x="260" y="653"/>
                  </a:lnTo>
                  <a:lnTo>
                    <a:pt x="263" y="623"/>
                  </a:lnTo>
                  <a:lnTo>
                    <a:pt x="263" y="593"/>
                  </a:lnTo>
                  <a:lnTo>
                    <a:pt x="260" y="562"/>
                  </a:lnTo>
                  <a:lnTo>
                    <a:pt x="254" y="530"/>
                  </a:lnTo>
                  <a:lnTo>
                    <a:pt x="247" y="498"/>
                  </a:lnTo>
                  <a:lnTo>
                    <a:pt x="238" y="466"/>
                  </a:lnTo>
                  <a:lnTo>
                    <a:pt x="227" y="435"/>
                  </a:lnTo>
                  <a:lnTo>
                    <a:pt x="220" y="417"/>
                  </a:lnTo>
                  <a:lnTo>
                    <a:pt x="212" y="400"/>
                  </a:lnTo>
                  <a:lnTo>
                    <a:pt x="203" y="382"/>
                  </a:lnTo>
                  <a:lnTo>
                    <a:pt x="194" y="365"/>
                  </a:lnTo>
                  <a:lnTo>
                    <a:pt x="183" y="348"/>
                  </a:lnTo>
                  <a:lnTo>
                    <a:pt x="174" y="330"/>
                  </a:lnTo>
                  <a:lnTo>
                    <a:pt x="165" y="314"/>
                  </a:lnTo>
                  <a:lnTo>
                    <a:pt x="156" y="297"/>
                  </a:lnTo>
                  <a:lnTo>
                    <a:pt x="140" y="262"/>
                  </a:lnTo>
                  <a:lnTo>
                    <a:pt x="127" y="227"/>
                  </a:lnTo>
                  <a:lnTo>
                    <a:pt x="115" y="191"/>
                  </a:lnTo>
                  <a:lnTo>
                    <a:pt x="107" y="154"/>
                  </a:lnTo>
                  <a:lnTo>
                    <a:pt x="102" y="117"/>
                  </a:lnTo>
                  <a:lnTo>
                    <a:pt x="98" y="79"/>
                  </a:lnTo>
                  <a:lnTo>
                    <a:pt x="97" y="41"/>
                  </a:lnTo>
                  <a:lnTo>
                    <a:pt x="98" y="3"/>
                  </a:lnTo>
                  <a:lnTo>
                    <a:pt x="96" y="0"/>
                  </a:lnTo>
                  <a:lnTo>
                    <a:pt x="91" y="1"/>
                  </a:lnTo>
                  <a:lnTo>
                    <a:pt x="87" y="3"/>
                  </a:lnTo>
                  <a:lnTo>
                    <a:pt x="84" y="8"/>
                  </a:lnTo>
                  <a:lnTo>
                    <a:pt x="8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0" name="Freeform 29"/>
            <p:cNvSpPr>
              <a:spLocks/>
            </p:cNvSpPr>
            <p:nvPr/>
          </p:nvSpPr>
          <p:spPr bwMode="auto">
            <a:xfrm>
              <a:off x="3163" y="2008"/>
              <a:ext cx="111" cy="98"/>
            </a:xfrm>
            <a:custGeom>
              <a:avLst/>
              <a:gdLst>
                <a:gd name="T0" fmla="*/ 109 w 222"/>
                <a:gd name="T1" fmla="*/ 18 h 195"/>
                <a:gd name="T2" fmla="*/ 110 w 222"/>
                <a:gd name="T3" fmla="*/ 5 h 195"/>
                <a:gd name="T4" fmla="*/ 102 w 222"/>
                <a:gd name="T5" fmla="*/ 0 h 195"/>
                <a:gd name="T6" fmla="*/ 95 w 222"/>
                <a:gd name="T7" fmla="*/ 1 h 195"/>
                <a:gd name="T8" fmla="*/ 89 w 222"/>
                <a:gd name="T9" fmla="*/ 4 h 195"/>
                <a:gd name="T10" fmla="*/ 84 w 222"/>
                <a:gd name="T11" fmla="*/ 9 h 195"/>
                <a:gd name="T12" fmla="*/ 80 w 222"/>
                <a:gd name="T13" fmla="*/ 17 h 195"/>
                <a:gd name="T14" fmla="*/ 75 w 222"/>
                <a:gd name="T15" fmla="*/ 27 h 195"/>
                <a:gd name="T16" fmla="*/ 70 w 222"/>
                <a:gd name="T17" fmla="*/ 39 h 195"/>
                <a:gd name="T18" fmla="*/ 63 w 222"/>
                <a:gd name="T19" fmla="*/ 51 h 195"/>
                <a:gd name="T20" fmla="*/ 57 w 222"/>
                <a:gd name="T21" fmla="*/ 63 h 195"/>
                <a:gd name="T22" fmla="*/ 53 w 222"/>
                <a:gd name="T23" fmla="*/ 72 h 195"/>
                <a:gd name="T24" fmla="*/ 47 w 222"/>
                <a:gd name="T25" fmla="*/ 80 h 195"/>
                <a:gd name="T26" fmla="*/ 38 w 222"/>
                <a:gd name="T27" fmla="*/ 85 h 195"/>
                <a:gd name="T28" fmla="*/ 28 w 222"/>
                <a:gd name="T29" fmla="*/ 87 h 195"/>
                <a:gd name="T30" fmla="*/ 21 w 222"/>
                <a:gd name="T31" fmla="*/ 89 h 195"/>
                <a:gd name="T32" fmla="*/ 14 w 222"/>
                <a:gd name="T33" fmla="*/ 90 h 195"/>
                <a:gd name="T34" fmla="*/ 7 w 222"/>
                <a:gd name="T35" fmla="*/ 91 h 195"/>
                <a:gd name="T36" fmla="*/ 1 w 222"/>
                <a:gd name="T37" fmla="*/ 93 h 195"/>
                <a:gd name="T38" fmla="*/ 0 w 222"/>
                <a:gd name="T39" fmla="*/ 97 h 195"/>
                <a:gd name="T40" fmla="*/ 11 w 222"/>
                <a:gd name="T41" fmla="*/ 97 h 195"/>
                <a:gd name="T42" fmla="*/ 28 w 222"/>
                <a:gd name="T43" fmla="*/ 95 h 195"/>
                <a:gd name="T44" fmla="*/ 44 w 222"/>
                <a:gd name="T45" fmla="*/ 90 h 195"/>
                <a:gd name="T46" fmla="*/ 57 w 222"/>
                <a:gd name="T47" fmla="*/ 81 h 195"/>
                <a:gd name="T48" fmla="*/ 66 w 222"/>
                <a:gd name="T49" fmla="*/ 68 h 195"/>
                <a:gd name="T50" fmla="*/ 70 w 222"/>
                <a:gd name="T51" fmla="*/ 58 h 195"/>
                <a:gd name="T52" fmla="*/ 75 w 222"/>
                <a:gd name="T53" fmla="*/ 48 h 195"/>
                <a:gd name="T54" fmla="*/ 82 w 222"/>
                <a:gd name="T55" fmla="*/ 37 h 195"/>
                <a:gd name="T56" fmla="*/ 86 w 222"/>
                <a:gd name="T57" fmla="*/ 26 h 195"/>
                <a:gd name="T58" fmla="*/ 90 w 222"/>
                <a:gd name="T59" fmla="*/ 16 h 195"/>
                <a:gd name="T60" fmla="*/ 94 w 222"/>
                <a:gd name="T61" fmla="*/ 9 h 195"/>
                <a:gd name="T62" fmla="*/ 101 w 222"/>
                <a:gd name="T63" fmla="*/ 8 h 195"/>
                <a:gd name="T64" fmla="*/ 105 w 222"/>
                <a:gd name="T65" fmla="*/ 12 h 195"/>
                <a:gd name="T66" fmla="*/ 106 w 222"/>
                <a:gd name="T67" fmla="*/ 21 h 195"/>
                <a:gd name="T68" fmla="*/ 105 w 222"/>
                <a:gd name="T69" fmla="*/ 25 h 195"/>
                <a:gd name="T70" fmla="*/ 107 w 222"/>
                <a:gd name="T71" fmla="*/ 25 h 195"/>
                <a:gd name="T72" fmla="*/ 107 w 222"/>
                <a:gd name="T73" fmla="*/ 24 h 1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2"/>
                <a:gd name="T112" fmla="*/ 0 h 195"/>
                <a:gd name="T113" fmla="*/ 222 w 222"/>
                <a:gd name="T114" fmla="*/ 195 h 1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2" h="195">
                  <a:moveTo>
                    <a:pt x="214" y="48"/>
                  </a:moveTo>
                  <a:lnTo>
                    <a:pt x="218" y="36"/>
                  </a:lnTo>
                  <a:lnTo>
                    <a:pt x="222" y="22"/>
                  </a:lnTo>
                  <a:lnTo>
                    <a:pt x="220" y="10"/>
                  </a:lnTo>
                  <a:lnTo>
                    <a:pt x="210" y="1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0" y="1"/>
                  </a:lnTo>
                  <a:lnTo>
                    <a:pt x="184" y="5"/>
                  </a:lnTo>
                  <a:lnTo>
                    <a:pt x="177" y="8"/>
                  </a:lnTo>
                  <a:lnTo>
                    <a:pt x="172" y="13"/>
                  </a:lnTo>
                  <a:lnTo>
                    <a:pt x="168" y="18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4" y="43"/>
                  </a:lnTo>
                  <a:lnTo>
                    <a:pt x="150" y="53"/>
                  </a:lnTo>
                  <a:lnTo>
                    <a:pt x="146" y="64"/>
                  </a:lnTo>
                  <a:lnTo>
                    <a:pt x="140" y="78"/>
                  </a:lnTo>
                  <a:lnTo>
                    <a:pt x="133" y="89"/>
                  </a:lnTo>
                  <a:lnTo>
                    <a:pt x="126" y="102"/>
                  </a:lnTo>
                  <a:lnTo>
                    <a:pt x="119" y="116"/>
                  </a:lnTo>
                  <a:lnTo>
                    <a:pt x="115" y="126"/>
                  </a:lnTo>
                  <a:lnTo>
                    <a:pt x="110" y="136"/>
                  </a:lnTo>
                  <a:lnTo>
                    <a:pt x="106" y="144"/>
                  </a:lnTo>
                  <a:lnTo>
                    <a:pt x="100" y="152"/>
                  </a:lnTo>
                  <a:lnTo>
                    <a:pt x="93" y="159"/>
                  </a:lnTo>
                  <a:lnTo>
                    <a:pt x="85" y="165"/>
                  </a:lnTo>
                  <a:lnTo>
                    <a:pt x="76" y="170"/>
                  </a:lnTo>
                  <a:lnTo>
                    <a:pt x="64" y="173"/>
                  </a:lnTo>
                  <a:lnTo>
                    <a:pt x="57" y="174"/>
                  </a:lnTo>
                  <a:lnTo>
                    <a:pt x="50" y="177"/>
                  </a:lnTo>
                  <a:lnTo>
                    <a:pt x="42" y="178"/>
                  </a:lnTo>
                  <a:lnTo>
                    <a:pt x="35" y="178"/>
                  </a:lnTo>
                  <a:lnTo>
                    <a:pt x="28" y="179"/>
                  </a:lnTo>
                  <a:lnTo>
                    <a:pt x="20" y="180"/>
                  </a:lnTo>
                  <a:lnTo>
                    <a:pt x="13" y="182"/>
                  </a:lnTo>
                  <a:lnTo>
                    <a:pt x="6" y="184"/>
                  </a:lnTo>
                  <a:lnTo>
                    <a:pt x="2" y="186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3" y="195"/>
                  </a:lnTo>
                  <a:lnTo>
                    <a:pt x="21" y="194"/>
                  </a:lnTo>
                  <a:lnTo>
                    <a:pt x="39" y="192"/>
                  </a:lnTo>
                  <a:lnTo>
                    <a:pt x="56" y="189"/>
                  </a:lnTo>
                  <a:lnTo>
                    <a:pt x="72" y="186"/>
                  </a:lnTo>
                  <a:lnTo>
                    <a:pt x="87" y="180"/>
                  </a:lnTo>
                  <a:lnTo>
                    <a:pt x="101" y="172"/>
                  </a:lnTo>
                  <a:lnTo>
                    <a:pt x="114" y="161"/>
                  </a:lnTo>
                  <a:lnTo>
                    <a:pt x="126" y="146"/>
                  </a:lnTo>
                  <a:lnTo>
                    <a:pt x="132" y="135"/>
                  </a:lnTo>
                  <a:lnTo>
                    <a:pt x="137" y="125"/>
                  </a:lnTo>
                  <a:lnTo>
                    <a:pt x="140" y="116"/>
                  </a:lnTo>
                  <a:lnTo>
                    <a:pt x="145" y="105"/>
                  </a:lnTo>
                  <a:lnTo>
                    <a:pt x="150" y="95"/>
                  </a:lnTo>
                  <a:lnTo>
                    <a:pt x="156" y="83"/>
                  </a:lnTo>
                  <a:lnTo>
                    <a:pt x="163" y="73"/>
                  </a:lnTo>
                  <a:lnTo>
                    <a:pt x="168" y="63"/>
                  </a:lnTo>
                  <a:lnTo>
                    <a:pt x="171" y="52"/>
                  </a:lnTo>
                  <a:lnTo>
                    <a:pt x="175" y="42"/>
                  </a:lnTo>
                  <a:lnTo>
                    <a:pt x="179" y="31"/>
                  </a:lnTo>
                  <a:lnTo>
                    <a:pt x="184" y="22"/>
                  </a:lnTo>
                  <a:lnTo>
                    <a:pt x="188" y="18"/>
                  </a:lnTo>
                  <a:lnTo>
                    <a:pt x="195" y="15"/>
                  </a:lnTo>
                  <a:lnTo>
                    <a:pt x="202" y="16"/>
                  </a:lnTo>
                  <a:lnTo>
                    <a:pt x="207" y="19"/>
                  </a:lnTo>
                  <a:lnTo>
                    <a:pt x="210" y="24"/>
                  </a:lnTo>
                  <a:lnTo>
                    <a:pt x="213" y="33"/>
                  </a:lnTo>
                  <a:lnTo>
                    <a:pt x="212" y="41"/>
                  </a:lnTo>
                  <a:lnTo>
                    <a:pt x="210" y="48"/>
                  </a:lnTo>
                  <a:lnTo>
                    <a:pt x="210" y="49"/>
                  </a:lnTo>
                  <a:lnTo>
                    <a:pt x="212" y="49"/>
                  </a:lnTo>
                  <a:lnTo>
                    <a:pt x="213" y="49"/>
                  </a:lnTo>
                  <a:lnTo>
                    <a:pt x="214" y="48"/>
                  </a:lnTo>
                  <a:lnTo>
                    <a:pt x="21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1" name="Freeform 30"/>
            <p:cNvSpPr>
              <a:spLocks/>
            </p:cNvSpPr>
            <p:nvPr/>
          </p:nvSpPr>
          <p:spPr bwMode="auto">
            <a:xfrm>
              <a:off x="3241" y="1600"/>
              <a:ext cx="71" cy="423"/>
            </a:xfrm>
            <a:custGeom>
              <a:avLst/>
              <a:gdLst>
                <a:gd name="T0" fmla="*/ 16 w 143"/>
                <a:gd name="T1" fmla="*/ 15 h 846"/>
                <a:gd name="T2" fmla="*/ 19 w 143"/>
                <a:gd name="T3" fmla="*/ 45 h 846"/>
                <a:gd name="T4" fmla="*/ 14 w 143"/>
                <a:gd name="T5" fmla="*/ 76 h 846"/>
                <a:gd name="T6" fmla="*/ 7 w 143"/>
                <a:gd name="T7" fmla="*/ 106 h 846"/>
                <a:gd name="T8" fmla="*/ 1 w 143"/>
                <a:gd name="T9" fmla="*/ 148 h 846"/>
                <a:gd name="T10" fmla="*/ 2 w 143"/>
                <a:gd name="T11" fmla="*/ 204 h 846"/>
                <a:gd name="T12" fmla="*/ 12 w 143"/>
                <a:gd name="T13" fmla="*/ 245 h 846"/>
                <a:gd name="T14" fmla="*/ 27 w 143"/>
                <a:gd name="T15" fmla="*/ 272 h 846"/>
                <a:gd name="T16" fmla="*/ 44 w 143"/>
                <a:gd name="T17" fmla="*/ 298 h 846"/>
                <a:gd name="T18" fmla="*/ 58 w 143"/>
                <a:gd name="T19" fmla="*/ 325 h 846"/>
                <a:gd name="T20" fmla="*/ 65 w 143"/>
                <a:gd name="T21" fmla="*/ 351 h 846"/>
                <a:gd name="T22" fmla="*/ 61 w 143"/>
                <a:gd name="T23" fmla="*/ 373 h 846"/>
                <a:gd name="T24" fmla="*/ 55 w 143"/>
                <a:gd name="T25" fmla="*/ 387 h 846"/>
                <a:gd name="T26" fmla="*/ 51 w 143"/>
                <a:gd name="T27" fmla="*/ 395 h 846"/>
                <a:gd name="T28" fmla="*/ 46 w 143"/>
                <a:gd name="T29" fmla="*/ 401 h 846"/>
                <a:gd name="T30" fmla="*/ 39 w 143"/>
                <a:gd name="T31" fmla="*/ 404 h 846"/>
                <a:gd name="T32" fmla="*/ 30 w 143"/>
                <a:gd name="T33" fmla="*/ 403 h 846"/>
                <a:gd name="T34" fmla="*/ 23 w 143"/>
                <a:gd name="T35" fmla="*/ 411 h 846"/>
                <a:gd name="T36" fmla="*/ 30 w 143"/>
                <a:gd name="T37" fmla="*/ 423 h 846"/>
                <a:gd name="T38" fmla="*/ 43 w 143"/>
                <a:gd name="T39" fmla="*/ 419 h 846"/>
                <a:gd name="T40" fmla="*/ 56 w 143"/>
                <a:gd name="T41" fmla="*/ 403 h 846"/>
                <a:gd name="T42" fmla="*/ 64 w 143"/>
                <a:gd name="T43" fmla="*/ 385 h 846"/>
                <a:gd name="T44" fmla="*/ 71 w 143"/>
                <a:gd name="T45" fmla="*/ 364 h 846"/>
                <a:gd name="T46" fmla="*/ 69 w 143"/>
                <a:gd name="T47" fmla="*/ 336 h 846"/>
                <a:gd name="T48" fmla="*/ 60 w 143"/>
                <a:gd name="T49" fmla="*/ 309 h 846"/>
                <a:gd name="T50" fmla="*/ 45 w 143"/>
                <a:gd name="T51" fmla="*/ 284 h 846"/>
                <a:gd name="T52" fmla="*/ 26 w 143"/>
                <a:gd name="T53" fmla="*/ 254 h 846"/>
                <a:gd name="T54" fmla="*/ 13 w 143"/>
                <a:gd name="T55" fmla="*/ 218 h 846"/>
                <a:gd name="T56" fmla="*/ 8 w 143"/>
                <a:gd name="T57" fmla="*/ 180 h 846"/>
                <a:gd name="T58" fmla="*/ 8 w 143"/>
                <a:gd name="T59" fmla="*/ 142 h 846"/>
                <a:gd name="T60" fmla="*/ 12 w 143"/>
                <a:gd name="T61" fmla="*/ 106 h 846"/>
                <a:gd name="T62" fmla="*/ 19 w 143"/>
                <a:gd name="T63" fmla="*/ 76 h 846"/>
                <a:gd name="T64" fmla="*/ 23 w 143"/>
                <a:gd name="T65" fmla="*/ 45 h 846"/>
                <a:gd name="T66" fmla="*/ 18 w 143"/>
                <a:gd name="T67" fmla="*/ 14 h 846"/>
                <a:gd name="T68" fmla="*/ 11 w 143"/>
                <a:gd name="T69" fmla="*/ 0 h 846"/>
                <a:gd name="T70" fmla="*/ 10 w 143"/>
                <a:gd name="T71" fmla="*/ 1 h 846"/>
                <a:gd name="T72" fmla="*/ 10 w 143"/>
                <a:gd name="T73" fmla="*/ 1 h 8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3"/>
                <a:gd name="T112" fmla="*/ 0 h 846"/>
                <a:gd name="T113" fmla="*/ 143 w 143"/>
                <a:gd name="T114" fmla="*/ 846 h 8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3" h="846">
                  <a:moveTo>
                    <a:pt x="21" y="2"/>
                  </a:moveTo>
                  <a:lnTo>
                    <a:pt x="32" y="31"/>
                  </a:lnTo>
                  <a:lnTo>
                    <a:pt x="37" y="60"/>
                  </a:lnTo>
                  <a:lnTo>
                    <a:pt x="38" y="90"/>
                  </a:lnTo>
                  <a:lnTo>
                    <a:pt x="35" y="120"/>
                  </a:lnTo>
                  <a:lnTo>
                    <a:pt x="29" y="151"/>
                  </a:lnTo>
                  <a:lnTo>
                    <a:pt x="22" y="181"/>
                  </a:lnTo>
                  <a:lnTo>
                    <a:pt x="15" y="211"/>
                  </a:lnTo>
                  <a:lnTo>
                    <a:pt x="9" y="240"/>
                  </a:lnTo>
                  <a:lnTo>
                    <a:pt x="2" y="296"/>
                  </a:lnTo>
                  <a:lnTo>
                    <a:pt x="0" y="352"/>
                  </a:lnTo>
                  <a:lnTo>
                    <a:pt x="4" y="407"/>
                  </a:lnTo>
                  <a:lnTo>
                    <a:pt x="15" y="461"/>
                  </a:lnTo>
                  <a:lnTo>
                    <a:pt x="25" y="490"/>
                  </a:lnTo>
                  <a:lnTo>
                    <a:pt x="39" y="518"/>
                  </a:lnTo>
                  <a:lnTo>
                    <a:pt x="55" y="544"/>
                  </a:lnTo>
                  <a:lnTo>
                    <a:pt x="71" y="570"/>
                  </a:lnTo>
                  <a:lnTo>
                    <a:pt x="89" y="596"/>
                  </a:lnTo>
                  <a:lnTo>
                    <a:pt x="104" y="623"/>
                  </a:lnTo>
                  <a:lnTo>
                    <a:pt x="116" y="650"/>
                  </a:lnTo>
                  <a:lnTo>
                    <a:pt x="127" y="679"/>
                  </a:lnTo>
                  <a:lnTo>
                    <a:pt x="130" y="702"/>
                  </a:lnTo>
                  <a:lnTo>
                    <a:pt x="128" y="724"/>
                  </a:lnTo>
                  <a:lnTo>
                    <a:pt x="122" y="746"/>
                  </a:lnTo>
                  <a:lnTo>
                    <a:pt x="114" y="767"/>
                  </a:lnTo>
                  <a:lnTo>
                    <a:pt x="111" y="774"/>
                  </a:lnTo>
                  <a:lnTo>
                    <a:pt x="107" y="782"/>
                  </a:lnTo>
                  <a:lnTo>
                    <a:pt x="103" y="790"/>
                  </a:lnTo>
                  <a:lnTo>
                    <a:pt x="98" y="797"/>
                  </a:lnTo>
                  <a:lnTo>
                    <a:pt x="92" y="802"/>
                  </a:lnTo>
                  <a:lnTo>
                    <a:pt x="85" y="807"/>
                  </a:lnTo>
                  <a:lnTo>
                    <a:pt x="78" y="808"/>
                  </a:lnTo>
                  <a:lnTo>
                    <a:pt x="70" y="806"/>
                  </a:lnTo>
                  <a:lnTo>
                    <a:pt x="60" y="805"/>
                  </a:lnTo>
                  <a:lnTo>
                    <a:pt x="52" y="812"/>
                  </a:lnTo>
                  <a:lnTo>
                    <a:pt x="47" y="821"/>
                  </a:lnTo>
                  <a:lnTo>
                    <a:pt x="48" y="831"/>
                  </a:lnTo>
                  <a:lnTo>
                    <a:pt x="60" y="845"/>
                  </a:lnTo>
                  <a:lnTo>
                    <a:pt x="74" y="846"/>
                  </a:lnTo>
                  <a:lnTo>
                    <a:pt x="86" y="838"/>
                  </a:lnTo>
                  <a:lnTo>
                    <a:pt x="100" y="823"/>
                  </a:lnTo>
                  <a:lnTo>
                    <a:pt x="112" y="805"/>
                  </a:lnTo>
                  <a:lnTo>
                    <a:pt x="122" y="785"/>
                  </a:lnTo>
                  <a:lnTo>
                    <a:pt x="129" y="769"/>
                  </a:lnTo>
                  <a:lnTo>
                    <a:pt x="134" y="758"/>
                  </a:lnTo>
                  <a:lnTo>
                    <a:pt x="142" y="728"/>
                  </a:lnTo>
                  <a:lnTo>
                    <a:pt x="143" y="699"/>
                  </a:lnTo>
                  <a:lnTo>
                    <a:pt x="139" y="671"/>
                  </a:lnTo>
                  <a:lnTo>
                    <a:pt x="131" y="645"/>
                  </a:lnTo>
                  <a:lnTo>
                    <a:pt x="120" y="618"/>
                  </a:lnTo>
                  <a:lnTo>
                    <a:pt x="106" y="593"/>
                  </a:lnTo>
                  <a:lnTo>
                    <a:pt x="90" y="567"/>
                  </a:lnTo>
                  <a:lnTo>
                    <a:pt x="74" y="543"/>
                  </a:lnTo>
                  <a:lnTo>
                    <a:pt x="53" y="509"/>
                  </a:lnTo>
                  <a:lnTo>
                    <a:pt x="37" y="473"/>
                  </a:lnTo>
                  <a:lnTo>
                    <a:pt x="27" y="436"/>
                  </a:lnTo>
                  <a:lnTo>
                    <a:pt x="20" y="398"/>
                  </a:lnTo>
                  <a:lnTo>
                    <a:pt x="16" y="360"/>
                  </a:lnTo>
                  <a:lnTo>
                    <a:pt x="16" y="322"/>
                  </a:lnTo>
                  <a:lnTo>
                    <a:pt x="17" y="283"/>
                  </a:lnTo>
                  <a:lnTo>
                    <a:pt x="21" y="243"/>
                  </a:lnTo>
                  <a:lnTo>
                    <a:pt x="25" y="213"/>
                  </a:lnTo>
                  <a:lnTo>
                    <a:pt x="31" y="182"/>
                  </a:lnTo>
                  <a:lnTo>
                    <a:pt x="38" y="151"/>
                  </a:lnTo>
                  <a:lnTo>
                    <a:pt x="43" y="120"/>
                  </a:lnTo>
                  <a:lnTo>
                    <a:pt x="46" y="89"/>
                  </a:lnTo>
                  <a:lnTo>
                    <a:pt x="44" y="59"/>
                  </a:lnTo>
                  <a:lnTo>
                    <a:pt x="37" y="29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2" name="Freeform 31"/>
            <p:cNvSpPr>
              <a:spLocks/>
            </p:cNvSpPr>
            <p:nvPr/>
          </p:nvSpPr>
          <p:spPr bwMode="auto">
            <a:xfrm>
              <a:off x="2599" y="1388"/>
              <a:ext cx="675" cy="187"/>
            </a:xfrm>
            <a:custGeom>
              <a:avLst/>
              <a:gdLst>
                <a:gd name="T0" fmla="*/ 16 w 1351"/>
                <a:gd name="T1" fmla="*/ 2 h 375"/>
                <a:gd name="T2" fmla="*/ 40 w 1351"/>
                <a:gd name="T3" fmla="*/ 6 h 375"/>
                <a:gd name="T4" fmla="*/ 64 w 1351"/>
                <a:gd name="T5" fmla="*/ 7 h 375"/>
                <a:gd name="T6" fmla="*/ 93 w 1351"/>
                <a:gd name="T7" fmla="*/ 10 h 375"/>
                <a:gd name="T8" fmla="*/ 120 w 1351"/>
                <a:gd name="T9" fmla="*/ 13 h 375"/>
                <a:gd name="T10" fmla="*/ 146 w 1351"/>
                <a:gd name="T11" fmla="*/ 16 h 375"/>
                <a:gd name="T12" fmla="*/ 164 w 1351"/>
                <a:gd name="T13" fmla="*/ 17 h 375"/>
                <a:gd name="T14" fmla="*/ 183 w 1351"/>
                <a:gd name="T15" fmla="*/ 18 h 375"/>
                <a:gd name="T16" fmla="*/ 201 w 1351"/>
                <a:gd name="T17" fmla="*/ 19 h 375"/>
                <a:gd name="T18" fmla="*/ 219 w 1351"/>
                <a:gd name="T19" fmla="*/ 20 h 375"/>
                <a:gd name="T20" fmla="*/ 238 w 1351"/>
                <a:gd name="T21" fmla="*/ 22 h 375"/>
                <a:gd name="T22" fmla="*/ 267 w 1351"/>
                <a:gd name="T23" fmla="*/ 25 h 375"/>
                <a:gd name="T24" fmla="*/ 296 w 1351"/>
                <a:gd name="T25" fmla="*/ 27 h 375"/>
                <a:gd name="T26" fmla="*/ 325 w 1351"/>
                <a:gd name="T27" fmla="*/ 30 h 375"/>
                <a:gd name="T28" fmla="*/ 355 w 1351"/>
                <a:gd name="T29" fmla="*/ 33 h 375"/>
                <a:gd name="T30" fmla="*/ 384 w 1351"/>
                <a:gd name="T31" fmla="*/ 35 h 375"/>
                <a:gd name="T32" fmla="*/ 410 w 1351"/>
                <a:gd name="T33" fmla="*/ 37 h 375"/>
                <a:gd name="T34" fmla="*/ 435 w 1351"/>
                <a:gd name="T35" fmla="*/ 40 h 375"/>
                <a:gd name="T36" fmla="*/ 460 w 1351"/>
                <a:gd name="T37" fmla="*/ 42 h 375"/>
                <a:gd name="T38" fmla="*/ 484 w 1351"/>
                <a:gd name="T39" fmla="*/ 45 h 375"/>
                <a:gd name="T40" fmla="*/ 509 w 1351"/>
                <a:gd name="T41" fmla="*/ 47 h 375"/>
                <a:gd name="T42" fmla="*/ 535 w 1351"/>
                <a:gd name="T43" fmla="*/ 49 h 375"/>
                <a:gd name="T44" fmla="*/ 560 w 1351"/>
                <a:gd name="T45" fmla="*/ 52 h 375"/>
                <a:gd name="T46" fmla="*/ 585 w 1351"/>
                <a:gd name="T47" fmla="*/ 56 h 375"/>
                <a:gd name="T48" fmla="*/ 609 w 1351"/>
                <a:gd name="T49" fmla="*/ 64 h 375"/>
                <a:gd name="T50" fmla="*/ 631 w 1351"/>
                <a:gd name="T51" fmla="*/ 76 h 375"/>
                <a:gd name="T52" fmla="*/ 649 w 1351"/>
                <a:gd name="T53" fmla="*/ 95 h 375"/>
                <a:gd name="T54" fmla="*/ 664 w 1351"/>
                <a:gd name="T55" fmla="*/ 127 h 375"/>
                <a:gd name="T56" fmla="*/ 668 w 1351"/>
                <a:gd name="T57" fmla="*/ 162 h 375"/>
                <a:gd name="T58" fmla="*/ 669 w 1351"/>
                <a:gd name="T59" fmla="*/ 187 h 375"/>
                <a:gd name="T60" fmla="*/ 673 w 1351"/>
                <a:gd name="T61" fmla="*/ 184 h 375"/>
                <a:gd name="T62" fmla="*/ 675 w 1351"/>
                <a:gd name="T63" fmla="*/ 150 h 375"/>
                <a:gd name="T64" fmla="*/ 669 w 1351"/>
                <a:gd name="T65" fmla="*/ 117 h 375"/>
                <a:gd name="T66" fmla="*/ 654 w 1351"/>
                <a:gd name="T67" fmla="*/ 89 h 375"/>
                <a:gd name="T68" fmla="*/ 637 w 1351"/>
                <a:gd name="T69" fmla="*/ 71 h 375"/>
                <a:gd name="T70" fmla="*/ 615 w 1351"/>
                <a:gd name="T71" fmla="*/ 58 h 375"/>
                <a:gd name="T72" fmla="*/ 590 w 1351"/>
                <a:gd name="T73" fmla="*/ 50 h 375"/>
                <a:gd name="T74" fmla="*/ 564 w 1351"/>
                <a:gd name="T75" fmla="*/ 45 h 375"/>
                <a:gd name="T76" fmla="*/ 539 w 1351"/>
                <a:gd name="T77" fmla="*/ 42 h 375"/>
                <a:gd name="T78" fmla="*/ 486 w 1351"/>
                <a:gd name="T79" fmla="*/ 38 h 375"/>
                <a:gd name="T80" fmla="*/ 433 w 1351"/>
                <a:gd name="T81" fmla="*/ 34 h 375"/>
                <a:gd name="T82" fmla="*/ 380 w 1351"/>
                <a:gd name="T83" fmla="*/ 30 h 375"/>
                <a:gd name="T84" fmla="*/ 328 w 1351"/>
                <a:gd name="T85" fmla="*/ 26 h 375"/>
                <a:gd name="T86" fmla="*/ 275 w 1351"/>
                <a:gd name="T87" fmla="*/ 22 h 375"/>
                <a:gd name="T88" fmla="*/ 245 w 1351"/>
                <a:gd name="T89" fmla="*/ 20 h 375"/>
                <a:gd name="T90" fmla="*/ 228 w 1351"/>
                <a:gd name="T91" fmla="*/ 18 h 375"/>
                <a:gd name="T92" fmla="*/ 211 w 1351"/>
                <a:gd name="T93" fmla="*/ 17 h 375"/>
                <a:gd name="T94" fmla="*/ 194 w 1351"/>
                <a:gd name="T95" fmla="*/ 16 h 375"/>
                <a:gd name="T96" fmla="*/ 176 w 1351"/>
                <a:gd name="T97" fmla="*/ 15 h 375"/>
                <a:gd name="T98" fmla="*/ 154 w 1351"/>
                <a:gd name="T99" fmla="*/ 13 h 375"/>
                <a:gd name="T100" fmla="*/ 124 w 1351"/>
                <a:gd name="T101" fmla="*/ 10 h 375"/>
                <a:gd name="T102" fmla="*/ 94 w 1351"/>
                <a:gd name="T103" fmla="*/ 7 h 375"/>
                <a:gd name="T104" fmla="*/ 74 w 1351"/>
                <a:gd name="T105" fmla="*/ 5 h 375"/>
                <a:gd name="T106" fmla="*/ 58 w 1351"/>
                <a:gd name="T107" fmla="*/ 4 h 375"/>
                <a:gd name="T108" fmla="*/ 43 w 1351"/>
                <a:gd name="T109" fmla="*/ 4 h 375"/>
                <a:gd name="T110" fmla="*/ 27 w 1351"/>
                <a:gd name="T111" fmla="*/ 3 h 375"/>
                <a:gd name="T112" fmla="*/ 11 w 1351"/>
                <a:gd name="T113" fmla="*/ 1 h 375"/>
                <a:gd name="T114" fmla="*/ 0 w 1351"/>
                <a:gd name="T115" fmla="*/ 0 h 375"/>
                <a:gd name="T116" fmla="*/ 0 w 1351"/>
                <a:gd name="T117" fmla="*/ 0 h 3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1"/>
                <a:gd name="T178" fmla="*/ 0 h 375"/>
                <a:gd name="T179" fmla="*/ 1351 w 1351"/>
                <a:gd name="T180" fmla="*/ 375 h 3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1" h="375">
                  <a:moveTo>
                    <a:pt x="0" y="0"/>
                  </a:moveTo>
                  <a:lnTo>
                    <a:pt x="17" y="2"/>
                  </a:lnTo>
                  <a:lnTo>
                    <a:pt x="33" y="5"/>
                  </a:lnTo>
                  <a:lnTo>
                    <a:pt x="49" y="7"/>
                  </a:lnTo>
                  <a:lnTo>
                    <a:pt x="65" y="9"/>
                  </a:lnTo>
                  <a:lnTo>
                    <a:pt x="81" y="12"/>
                  </a:lnTo>
                  <a:lnTo>
                    <a:pt x="97" y="13"/>
                  </a:lnTo>
                  <a:lnTo>
                    <a:pt x="113" y="14"/>
                  </a:lnTo>
                  <a:lnTo>
                    <a:pt x="129" y="15"/>
                  </a:lnTo>
                  <a:lnTo>
                    <a:pt x="148" y="16"/>
                  </a:lnTo>
                  <a:lnTo>
                    <a:pt x="168" y="17"/>
                  </a:lnTo>
                  <a:lnTo>
                    <a:pt x="186" y="20"/>
                  </a:lnTo>
                  <a:lnTo>
                    <a:pt x="204" y="22"/>
                  </a:lnTo>
                  <a:lnTo>
                    <a:pt x="223" y="24"/>
                  </a:lnTo>
                  <a:lnTo>
                    <a:pt x="241" y="27"/>
                  </a:lnTo>
                  <a:lnTo>
                    <a:pt x="261" y="29"/>
                  </a:lnTo>
                  <a:lnTo>
                    <a:pt x="279" y="31"/>
                  </a:lnTo>
                  <a:lnTo>
                    <a:pt x="292" y="32"/>
                  </a:lnTo>
                  <a:lnTo>
                    <a:pt x="303" y="32"/>
                  </a:lnTo>
                  <a:lnTo>
                    <a:pt x="316" y="33"/>
                  </a:lnTo>
                  <a:lnTo>
                    <a:pt x="329" y="35"/>
                  </a:lnTo>
                  <a:lnTo>
                    <a:pt x="340" y="36"/>
                  </a:lnTo>
                  <a:lnTo>
                    <a:pt x="353" y="36"/>
                  </a:lnTo>
                  <a:lnTo>
                    <a:pt x="366" y="37"/>
                  </a:lnTo>
                  <a:lnTo>
                    <a:pt x="378" y="38"/>
                  </a:lnTo>
                  <a:lnTo>
                    <a:pt x="390" y="38"/>
                  </a:lnTo>
                  <a:lnTo>
                    <a:pt x="403" y="39"/>
                  </a:lnTo>
                  <a:lnTo>
                    <a:pt x="415" y="40"/>
                  </a:lnTo>
                  <a:lnTo>
                    <a:pt x="427" y="41"/>
                  </a:lnTo>
                  <a:lnTo>
                    <a:pt x="439" y="41"/>
                  </a:lnTo>
                  <a:lnTo>
                    <a:pt x="452" y="43"/>
                  </a:lnTo>
                  <a:lnTo>
                    <a:pt x="464" y="44"/>
                  </a:lnTo>
                  <a:lnTo>
                    <a:pt x="476" y="45"/>
                  </a:lnTo>
                  <a:lnTo>
                    <a:pt x="496" y="46"/>
                  </a:lnTo>
                  <a:lnTo>
                    <a:pt x="515" y="48"/>
                  </a:lnTo>
                  <a:lnTo>
                    <a:pt x="535" y="50"/>
                  </a:lnTo>
                  <a:lnTo>
                    <a:pt x="555" y="52"/>
                  </a:lnTo>
                  <a:lnTo>
                    <a:pt x="573" y="53"/>
                  </a:lnTo>
                  <a:lnTo>
                    <a:pt x="593" y="55"/>
                  </a:lnTo>
                  <a:lnTo>
                    <a:pt x="612" y="56"/>
                  </a:lnTo>
                  <a:lnTo>
                    <a:pt x="632" y="59"/>
                  </a:lnTo>
                  <a:lnTo>
                    <a:pt x="651" y="60"/>
                  </a:lnTo>
                  <a:lnTo>
                    <a:pt x="671" y="62"/>
                  </a:lnTo>
                  <a:lnTo>
                    <a:pt x="691" y="63"/>
                  </a:lnTo>
                  <a:lnTo>
                    <a:pt x="710" y="66"/>
                  </a:lnTo>
                  <a:lnTo>
                    <a:pt x="729" y="67"/>
                  </a:lnTo>
                  <a:lnTo>
                    <a:pt x="748" y="69"/>
                  </a:lnTo>
                  <a:lnTo>
                    <a:pt x="768" y="70"/>
                  </a:lnTo>
                  <a:lnTo>
                    <a:pt x="787" y="73"/>
                  </a:lnTo>
                  <a:lnTo>
                    <a:pt x="803" y="74"/>
                  </a:lnTo>
                  <a:lnTo>
                    <a:pt x="821" y="75"/>
                  </a:lnTo>
                  <a:lnTo>
                    <a:pt x="837" y="77"/>
                  </a:lnTo>
                  <a:lnTo>
                    <a:pt x="854" y="78"/>
                  </a:lnTo>
                  <a:lnTo>
                    <a:pt x="870" y="80"/>
                  </a:lnTo>
                  <a:lnTo>
                    <a:pt x="886" y="82"/>
                  </a:lnTo>
                  <a:lnTo>
                    <a:pt x="904" y="83"/>
                  </a:lnTo>
                  <a:lnTo>
                    <a:pt x="920" y="84"/>
                  </a:lnTo>
                  <a:lnTo>
                    <a:pt x="936" y="86"/>
                  </a:lnTo>
                  <a:lnTo>
                    <a:pt x="953" y="88"/>
                  </a:lnTo>
                  <a:lnTo>
                    <a:pt x="969" y="90"/>
                  </a:lnTo>
                  <a:lnTo>
                    <a:pt x="986" y="91"/>
                  </a:lnTo>
                  <a:lnTo>
                    <a:pt x="1003" y="92"/>
                  </a:lnTo>
                  <a:lnTo>
                    <a:pt x="1019" y="95"/>
                  </a:lnTo>
                  <a:lnTo>
                    <a:pt x="1036" y="96"/>
                  </a:lnTo>
                  <a:lnTo>
                    <a:pt x="1052" y="97"/>
                  </a:lnTo>
                  <a:lnTo>
                    <a:pt x="1070" y="98"/>
                  </a:lnTo>
                  <a:lnTo>
                    <a:pt x="1087" y="99"/>
                  </a:lnTo>
                  <a:lnTo>
                    <a:pt x="1103" y="101"/>
                  </a:lnTo>
                  <a:lnTo>
                    <a:pt x="1120" y="104"/>
                  </a:lnTo>
                  <a:lnTo>
                    <a:pt x="1138" y="106"/>
                  </a:lnTo>
                  <a:lnTo>
                    <a:pt x="1155" y="110"/>
                  </a:lnTo>
                  <a:lnTo>
                    <a:pt x="1171" y="113"/>
                  </a:lnTo>
                  <a:lnTo>
                    <a:pt x="1188" y="118"/>
                  </a:lnTo>
                  <a:lnTo>
                    <a:pt x="1203" y="122"/>
                  </a:lnTo>
                  <a:lnTo>
                    <a:pt x="1219" y="129"/>
                  </a:lnTo>
                  <a:lnTo>
                    <a:pt x="1234" y="136"/>
                  </a:lnTo>
                  <a:lnTo>
                    <a:pt x="1248" y="144"/>
                  </a:lnTo>
                  <a:lnTo>
                    <a:pt x="1262" y="153"/>
                  </a:lnTo>
                  <a:lnTo>
                    <a:pt x="1276" y="165"/>
                  </a:lnTo>
                  <a:lnTo>
                    <a:pt x="1287" y="176"/>
                  </a:lnTo>
                  <a:lnTo>
                    <a:pt x="1299" y="190"/>
                  </a:lnTo>
                  <a:lnTo>
                    <a:pt x="1313" y="211"/>
                  </a:lnTo>
                  <a:lnTo>
                    <a:pt x="1322" y="233"/>
                  </a:lnTo>
                  <a:lnTo>
                    <a:pt x="1329" y="255"/>
                  </a:lnTo>
                  <a:lnTo>
                    <a:pt x="1333" y="278"/>
                  </a:lnTo>
                  <a:lnTo>
                    <a:pt x="1336" y="301"/>
                  </a:lnTo>
                  <a:lnTo>
                    <a:pt x="1336" y="325"/>
                  </a:lnTo>
                  <a:lnTo>
                    <a:pt x="1337" y="348"/>
                  </a:lnTo>
                  <a:lnTo>
                    <a:pt x="1337" y="372"/>
                  </a:lnTo>
                  <a:lnTo>
                    <a:pt x="1338" y="375"/>
                  </a:lnTo>
                  <a:lnTo>
                    <a:pt x="1342" y="373"/>
                  </a:lnTo>
                  <a:lnTo>
                    <a:pt x="1345" y="371"/>
                  </a:lnTo>
                  <a:lnTo>
                    <a:pt x="1346" y="369"/>
                  </a:lnTo>
                  <a:lnTo>
                    <a:pt x="1348" y="347"/>
                  </a:lnTo>
                  <a:lnTo>
                    <a:pt x="1351" y="324"/>
                  </a:lnTo>
                  <a:lnTo>
                    <a:pt x="1350" y="301"/>
                  </a:lnTo>
                  <a:lnTo>
                    <a:pt x="1348" y="279"/>
                  </a:lnTo>
                  <a:lnTo>
                    <a:pt x="1344" y="256"/>
                  </a:lnTo>
                  <a:lnTo>
                    <a:pt x="1338" y="234"/>
                  </a:lnTo>
                  <a:lnTo>
                    <a:pt x="1330" y="213"/>
                  </a:lnTo>
                  <a:lnTo>
                    <a:pt x="1320" y="192"/>
                  </a:lnTo>
                  <a:lnTo>
                    <a:pt x="1309" y="178"/>
                  </a:lnTo>
                  <a:lnTo>
                    <a:pt x="1299" y="165"/>
                  </a:lnTo>
                  <a:lnTo>
                    <a:pt x="1286" y="152"/>
                  </a:lnTo>
                  <a:lnTo>
                    <a:pt x="1274" y="142"/>
                  </a:lnTo>
                  <a:lnTo>
                    <a:pt x="1260" y="133"/>
                  </a:lnTo>
                  <a:lnTo>
                    <a:pt x="1245" y="123"/>
                  </a:lnTo>
                  <a:lnTo>
                    <a:pt x="1230" y="116"/>
                  </a:lnTo>
                  <a:lnTo>
                    <a:pt x="1214" y="111"/>
                  </a:lnTo>
                  <a:lnTo>
                    <a:pt x="1197" y="105"/>
                  </a:lnTo>
                  <a:lnTo>
                    <a:pt x="1180" y="100"/>
                  </a:lnTo>
                  <a:lnTo>
                    <a:pt x="1163" y="96"/>
                  </a:lnTo>
                  <a:lnTo>
                    <a:pt x="1146" y="93"/>
                  </a:lnTo>
                  <a:lnTo>
                    <a:pt x="1128" y="90"/>
                  </a:lnTo>
                  <a:lnTo>
                    <a:pt x="1111" y="88"/>
                  </a:lnTo>
                  <a:lnTo>
                    <a:pt x="1095" y="85"/>
                  </a:lnTo>
                  <a:lnTo>
                    <a:pt x="1078" y="84"/>
                  </a:lnTo>
                  <a:lnTo>
                    <a:pt x="1042" y="82"/>
                  </a:lnTo>
                  <a:lnTo>
                    <a:pt x="1007" y="78"/>
                  </a:lnTo>
                  <a:lnTo>
                    <a:pt x="972" y="76"/>
                  </a:lnTo>
                  <a:lnTo>
                    <a:pt x="937" y="73"/>
                  </a:lnTo>
                  <a:lnTo>
                    <a:pt x="901" y="70"/>
                  </a:lnTo>
                  <a:lnTo>
                    <a:pt x="867" y="68"/>
                  </a:lnTo>
                  <a:lnTo>
                    <a:pt x="831" y="65"/>
                  </a:lnTo>
                  <a:lnTo>
                    <a:pt x="797" y="62"/>
                  </a:lnTo>
                  <a:lnTo>
                    <a:pt x="761" y="60"/>
                  </a:lnTo>
                  <a:lnTo>
                    <a:pt x="726" y="58"/>
                  </a:lnTo>
                  <a:lnTo>
                    <a:pt x="691" y="54"/>
                  </a:lnTo>
                  <a:lnTo>
                    <a:pt x="656" y="52"/>
                  </a:lnTo>
                  <a:lnTo>
                    <a:pt x="620" y="50"/>
                  </a:lnTo>
                  <a:lnTo>
                    <a:pt x="585" y="47"/>
                  </a:lnTo>
                  <a:lnTo>
                    <a:pt x="550" y="44"/>
                  </a:lnTo>
                  <a:lnTo>
                    <a:pt x="514" y="41"/>
                  </a:lnTo>
                  <a:lnTo>
                    <a:pt x="503" y="40"/>
                  </a:lnTo>
                  <a:lnTo>
                    <a:pt x="491" y="40"/>
                  </a:lnTo>
                  <a:lnTo>
                    <a:pt x="480" y="39"/>
                  </a:lnTo>
                  <a:lnTo>
                    <a:pt x="468" y="38"/>
                  </a:lnTo>
                  <a:lnTo>
                    <a:pt x="457" y="37"/>
                  </a:lnTo>
                  <a:lnTo>
                    <a:pt x="445" y="37"/>
                  </a:lnTo>
                  <a:lnTo>
                    <a:pt x="434" y="36"/>
                  </a:lnTo>
                  <a:lnTo>
                    <a:pt x="422" y="35"/>
                  </a:lnTo>
                  <a:lnTo>
                    <a:pt x="411" y="33"/>
                  </a:lnTo>
                  <a:lnTo>
                    <a:pt x="399" y="33"/>
                  </a:lnTo>
                  <a:lnTo>
                    <a:pt x="388" y="32"/>
                  </a:lnTo>
                  <a:lnTo>
                    <a:pt x="375" y="31"/>
                  </a:lnTo>
                  <a:lnTo>
                    <a:pt x="363" y="31"/>
                  </a:lnTo>
                  <a:lnTo>
                    <a:pt x="352" y="30"/>
                  </a:lnTo>
                  <a:lnTo>
                    <a:pt x="340" y="30"/>
                  </a:lnTo>
                  <a:lnTo>
                    <a:pt x="329" y="29"/>
                  </a:lnTo>
                  <a:lnTo>
                    <a:pt x="308" y="27"/>
                  </a:lnTo>
                  <a:lnTo>
                    <a:pt x="288" y="25"/>
                  </a:lnTo>
                  <a:lnTo>
                    <a:pt x="268" y="23"/>
                  </a:lnTo>
                  <a:lnTo>
                    <a:pt x="248" y="20"/>
                  </a:lnTo>
                  <a:lnTo>
                    <a:pt x="229" y="17"/>
                  </a:lnTo>
                  <a:lnTo>
                    <a:pt x="209" y="15"/>
                  </a:lnTo>
                  <a:lnTo>
                    <a:pt x="188" y="14"/>
                  </a:lnTo>
                  <a:lnTo>
                    <a:pt x="169" y="12"/>
                  </a:lnTo>
                  <a:lnTo>
                    <a:pt x="158" y="10"/>
                  </a:lnTo>
                  <a:lnTo>
                    <a:pt x="148" y="10"/>
                  </a:lnTo>
                  <a:lnTo>
                    <a:pt x="138" y="9"/>
                  </a:lnTo>
                  <a:lnTo>
                    <a:pt x="127" y="9"/>
                  </a:lnTo>
                  <a:lnTo>
                    <a:pt x="117" y="9"/>
                  </a:lnTo>
                  <a:lnTo>
                    <a:pt x="106" y="9"/>
                  </a:lnTo>
                  <a:lnTo>
                    <a:pt x="97" y="8"/>
                  </a:lnTo>
                  <a:lnTo>
                    <a:pt x="87" y="8"/>
                  </a:lnTo>
                  <a:lnTo>
                    <a:pt x="76" y="7"/>
                  </a:lnTo>
                  <a:lnTo>
                    <a:pt x="65" y="7"/>
                  </a:lnTo>
                  <a:lnTo>
                    <a:pt x="55" y="6"/>
                  </a:lnTo>
                  <a:lnTo>
                    <a:pt x="44" y="5"/>
                  </a:lnTo>
                  <a:lnTo>
                    <a:pt x="33" y="3"/>
                  </a:lnTo>
                  <a:lnTo>
                    <a:pt x="22" y="2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3" name="Freeform 32"/>
            <p:cNvSpPr>
              <a:spLocks/>
            </p:cNvSpPr>
            <p:nvPr/>
          </p:nvSpPr>
          <p:spPr bwMode="auto">
            <a:xfrm>
              <a:off x="2437" y="1872"/>
              <a:ext cx="812" cy="230"/>
            </a:xfrm>
            <a:custGeom>
              <a:avLst/>
              <a:gdLst>
                <a:gd name="T0" fmla="*/ 11 w 1624"/>
                <a:gd name="T1" fmla="*/ 25 h 460"/>
                <a:gd name="T2" fmla="*/ 5 w 1624"/>
                <a:gd name="T3" fmla="*/ 4 h 460"/>
                <a:gd name="T4" fmla="*/ 22 w 1624"/>
                <a:gd name="T5" fmla="*/ 11 h 460"/>
                <a:gd name="T6" fmla="*/ 35 w 1624"/>
                <a:gd name="T7" fmla="*/ 19 h 460"/>
                <a:gd name="T8" fmla="*/ 57 w 1624"/>
                <a:gd name="T9" fmla="*/ 33 h 460"/>
                <a:gd name="T10" fmla="*/ 83 w 1624"/>
                <a:gd name="T11" fmla="*/ 50 h 460"/>
                <a:gd name="T12" fmla="*/ 108 w 1624"/>
                <a:gd name="T13" fmla="*/ 68 h 460"/>
                <a:gd name="T14" fmla="*/ 135 w 1624"/>
                <a:gd name="T15" fmla="*/ 86 h 460"/>
                <a:gd name="T16" fmla="*/ 178 w 1624"/>
                <a:gd name="T17" fmla="*/ 111 h 460"/>
                <a:gd name="T18" fmla="*/ 228 w 1624"/>
                <a:gd name="T19" fmla="*/ 136 h 460"/>
                <a:gd name="T20" fmla="*/ 281 w 1624"/>
                <a:gd name="T21" fmla="*/ 154 h 460"/>
                <a:gd name="T22" fmla="*/ 337 w 1624"/>
                <a:gd name="T23" fmla="*/ 163 h 460"/>
                <a:gd name="T24" fmla="*/ 371 w 1624"/>
                <a:gd name="T25" fmla="*/ 163 h 460"/>
                <a:gd name="T26" fmla="*/ 396 w 1624"/>
                <a:gd name="T27" fmla="*/ 158 h 460"/>
                <a:gd name="T28" fmla="*/ 420 w 1624"/>
                <a:gd name="T29" fmla="*/ 152 h 460"/>
                <a:gd name="T30" fmla="*/ 444 w 1624"/>
                <a:gd name="T31" fmla="*/ 143 h 460"/>
                <a:gd name="T32" fmla="*/ 474 w 1624"/>
                <a:gd name="T33" fmla="*/ 136 h 460"/>
                <a:gd name="T34" fmla="*/ 506 w 1624"/>
                <a:gd name="T35" fmla="*/ 139 h 460"/>
                <a:gd name="T36" fmla="*/ 537 w 1624"/>
                <a:gd name="T37" fmla="*/ 150 h 460"/>
                <a:gd name="T38" fmla="*/ 566 w 1624"/>
                <a:gd name="T39" fmla="*/ 162 h 460"/>
                <a:gd name="T40" fmla="*/ 593 w 1624"/>
                <a:gd name="T41" fmla="*/ 176 h 460"/>
                <a:gd name="T42" fmla="*/ 621 w 1624"/>
                <a:gd name="T43" fmla="*/ 188 h 460"/>
                <a:gd name="T44" fmla="*/ 648 w 1624"/>
                <a:gd name="T45" fmla="*/ 200 h 460"/>
                <a:gd name="T46" fmla="*/ 676 w 1624"/>
                <a:gd name="T47" fmla="*/ 211 h 460"/>
                <a:gd name="T48" fmla="*/ 706 w 1624"/>
                <a:gd name="T49" fmla="*/ 220 h 460"/>
                <a:gd name="T50" fmla="*/ 736 w 1624"/>
                <a:gd name="T51" fmla="*/ 228 h 460"/>
                <a:gd name="T52" fmla="*/ 766 w 1624"/>
                <a:gd name="T53" fmla="*/ 230 h 460"/>
                <a:gd name="T54" fmla="*/ 797 w 1624"/>
                <a:gd name="T55" fmla="*/ 227 h 460"/>
                <a:gd name="T56" fmla="*/ 812 w 1624"/>
                <a:gd name="T57" fmla="*/ 212 h 460"/>
                <a:gd name="T58" fmla="*/ 784 w 1624"/>
                <a:gd name="T59" fmla="*/ 207 h 460"/>
                <a:gd name="T60" fmla="*/ 751 w 1624"/>
                <a:gd name="T61" fmla="*/ 204 h 460"/>
                <a:gd name="T62" fmla="*/ 719 w 1624"/>
                <a:gd name="T63" fmla="*/ 196 h 460"/>
                <a:gd name="T64" fmla="*/ 687 w 1624"/>
                <a:gd name="T65" fmla="*/ 185 h 460"/>
                <a:gd name="T66" fmla="*/ 656 w 1624"/>
                <a:gd name="T67" fmla="*/ 173 h 460"/>
                <a:gd name="T68" fmla="*/ 626 w 1624"/>
                <a:gd name="T69" fmla="*/ 160 h 460"/>
                <a:gd name="T70" fmla="*/ 596 w 1624"/>
                <a:gd name="T71" fmla="*/ 147 h 460"/>
                <a:gd name="T72" fmla="*/ 565 w 1624"/>
                <a:gd name="T73" fmla="*/ 136 h 460"/>
                <a:gd name="T74" fmla="*/ 534 w 1624"/>
                <a:gd name="T75" fmla="*/ 127 h 460"/>
                <a:gd name="T76" fmla="*/ 502 w 1624"/>
                <a:gd name="T77" fmla="*/ 121 h 460"/>
                <a:gd name="T78" fmla="*/ 474 w 1624"/>
                <a:gd name="T79" fmla="*/ 124 h 460"/>
                <a:gd name="T80" fmla="*/ 449 w 1624"/>
                <a:gd name="T81" fmla="*/ 134 h 460"/>
                <a:gd name="T82" fmla="*/ 420 w 1624"/>
                <a:gd name="T83" fmla="*/ 147 h 460"/>
                <a:gd name="T84" fmla="*/ 388 w 1624"/>
                <a:gd name="T85" fmla="*/ 155 h 460"/>
                <a:gd name="T86" fmla="*/ 356 w 1624"/>
                <a:gd name="T87" fmla="*/ 158 h 460"/>
                <a:gd name="T88" fmla="*/ 322 w 1624"/>
                <a:gd name="T89" fmla="*/ 156 h 460"/>
                <a:gd name="T90" fmla="*/ 267 w 1624"/>
                <a:gd name="T91" fmla="*/ 143 h 460"/>
                <a:gd name="T92" fmla="*/ 207 w 1624"/>
                <a:gd name="T93" fmla="*/ 118 h 460"/>
                <a:gd name="T94" fmla="*/ 150 w 1624"/>
                <a:gd name="T95" fmla="*/ 87 h 460"/>
                <a:gd name="T96" fmla="*/ 96 w 1624"/>
                <a:gd name="T97" fmla="*/ 52 h 460"/>
                <a:gd name="T98" fmla="*/ 54 w 1624"/>
                <a:gd name="T99" fmla="*/ 25 h 460"/>
                <a:gd name="T100" fmla="*/ 6 w 1624"/>
                <a:gd name="T101" fmla="*/ 0 h 460"/>
                <a:gd name="T102" fmla="*/ 3 w 1624"/>
                <a:gd name="T103" fmla="*/ 18 h 460"/>
                <a:gd name="T104" fmla="*/ 17 w 1624"/>
                <a:gd name="T105" fmla="*/ 40 h 460"/>
                <a:gd name="T106" fmla="*/ 21 w 1624"/>
                <a:gd name="T107" fmla="*/ 44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4"/>
                <a:gd name="T163" fmla="*/ 0 h 460"/>
                <a:gd name="T164" fmla="*/ 1624 w 1624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4" h="460">
                  <a:moveTo>
                    <a:pt x="41" y="85"/>
                  </a:moveTo>
                  <a:lnTo>
                    <a:pt x="34" y="74"/>
                  </a:lnTo>
                  <a:lnTo>
                    <a:pt x="29" y="62"/>
                  </a:lnTo>
                  <a:lnTo>
                    <a:pt x="22" y="50"/>
                  </a:lnTo>
                  <a:lnTo>
                    <a:pt x="15" y="38"/>
                  </a:lnTo>
                  <a:lnTo>
                    <a:pt x="11" y="29"/>
                  </a:lnTo>
                  <a:lnTo>
                    <a:pt x="7" y="17"/>
                  </a:lnTo>
                  <a:lnTo>
                    <a:pt x="9" y="8"/>
                  </a:lnTo>
                  <a:lnTo>
                    <a:pt x="23" y="12"/>
                  </a:lnTo>
                  <a:lnTo>
                    <a:pt x="30" y="15"/>
                  </a:lnTo>
                  <a:lnTo>
                    <a:pt x="37" y="19"/>
                  </a:lnTo>
                  <a:lnTo>
                    <a:pt x="43" y="22"/>
                  </a:lnTo>
                  <a:lnTo>
                    <a:pt x="49" y="25"/>
                  </a:lnTo>
                  <a:lnTo>
                    <a:pt x="56" y="30"/>
                  </a:lnTo>
                  <a:lnTo>
                    <a:pt x="63" y="34"/>
                  </a:lnTo>
                  <a:lnTo>
                    <a:pt x="69" y="38"/>
                  </a:lnTo>
                  <a:lnTo>
                    <a:pt x="76" y="42"/>
                  </a:lnTo>
                  <a:lnTo>
                    <a:pt x="88" y="50"/>
                  </a:lnTo>
                  <a:lnTo>
                    <a:pt x="102" y="58"/>
                  </a:lnTo>
                  <a:lnTo>
                    <a:pt x="115" y="66"/>
                  </a:lnTo>
                  <a:lnTo>
                    <a:pt x="128" y="75"/>
                  </a:lnTo>
                  <a:lnTo>
                    <a:pt x="140" y="83"/>
                  </a:lnTo>
                  <a:lnTo>
                    <a:pt x="153" y="92"/>
                  </a:lnTo>
                  <a:lnTo>
                    <a:pt x="166" y="100"/>
                  </a:lnTo>
                  <a:lnTo>
                    <a:pt x="179" y="110"/>
                  </a:lnTo>
                  <a:lnTo>
                    <a:pt x="192" y="119"/>
                  </a:lnTo>
                  <a:lnTo>
                    <a:pt x="205" y="127"/>
                  </a:lnTo>
                  <a:lnTo>
                    <a:pt x="217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55" y="161"/>
                  </a:lnTo>
                  <a:lnTo>
                    <a:pt x="269" y="171"/>
                  </a:lnTo>
                  <a:lnTo>
                    <a:pt x="282" y="179"/>
                  </a:lnTo>
                  <a:lnTo>
                    <a:pt x="306" y="193"/>
                  </a:lnTo>
                  <a:lnTo>
                    <a:pt x="330" y="208"/>
                  </a:lnTo>
                  <a:lnTo>
                    <a:pt x="355" y="221"/>
                  </a:lnTo>
                  <a:lnTo>
                    <a:pt x="380" y="234"/>
                  </a:lnTo>
                  <a:lnTo>
                    <a:pt x="405" y="247"/>
                  </a:lnTo>
                  <a:lnTo>
                    <a:pt x="431" y="259"/>
                  </a:lnTo>
                  <a:lnTo>
                    <a:pt x="457" y="271"/>
                  </a:lnTo>
                  <a:lnTo>
                    <a:pt x="482" y="281"/>
                  </a:lnTo>
                  <a:lnTo>
                    <a:pt x="509" y="291"/>
                  </a:lnTo>
                  <a:lnTo>
                    <a:pt x="535" y="300"/>
                  </a:lnTo>
                  <a:lnTo>
                    <a:pt x="562" y="307"/>
                  </a:lnTo>
                  <a:lnTo>
                    <a:pt x="590" y="314"/>
                  </a:lnTo>
                  <a:lnTo>
                    <a:pt x="617" y="319"/>
                  </a:lnTo>
                  <a:lnTo>
                    <a:pt x="645" y="323"/>
                  </a:lnTo>
                  <a:lnTo>
                    <a:pt x="673" y="325"/>
                  </a:lnTo>
                  <a:lnTo>
                    <a:pt x="701" y="326"/>
                  </a:lnTo>
                  <a:lnTo>
                    <a:pt x="715" y="326"/>
                  </a:lnTo>
                  <a:lnTo>
                    <a:pt x="728" y="325"/>
                  </a:lnTo>
                  <a:lnTo>
                    <a:pt x="741" y="325"/>
                  </a:lnTo>
                  <a:lnTo>
                    <a:pt x="753" y="323"/>
                  </a:lnTo>
                  <a:lnTo>
                    <a:pt x="766" y="322"/>
                  </a:lnTo>
                  <a:lnTo>
                    <a:pt x="779" y="319"/>
                  </a:lnTo>
                  <a:lnTo>
                    <a:pt x="791" y="316"/>
                  </a:lnTo>
                  <a:lnTo>
                    <a:pt x="804" y="314"/>
                  </a:lnTo>
                  <a:lnTo>
                    <a:pt x="817" y="310"/>
                  </a:lnTo>
                  <a:lnTo>
                    <a:pt x="828" y="307"/>
                  </a:lnTo>
                  <a:lnTo>
                    <a:pt x="841" y="303"/>
                  </a:lnTo>
                  <a:lnTo>
                    <a:pt x="852" y="299"/>
                  </a:lnTo>
                  <a:lnTo>
                    <a:pt x="865" y="294"/>
                  </a:lnTo>
                  <a:lnTo>
                    <a:pt x="878" y="291"/>
                  </a:lnTo>
                  <a:lnTo>
                    <a:pt x="889" y="286"/>
                  </a:lnTo>
                  <a:lnTo>
                    <a:pt x="902" y="281"/>
                  </a:lnTo>
                  <a:lnTo>
                    <a:pt x="918" y="277"/>
                  </a:lnTo>
                  <a:lnTo>
                    <a:pt x="934" y="273"/>
                  </a:lnTo>
                  <a:lnTo>
                    <a:pt x="949" y="271"/>
                  </a:lnTo>
                  <a:lnTo>
                    <a:pt x="965" y="270"/>
                  </a:lnTo>
                  <a:lnTo>
                    <a:pt x="981" y="271"/>
                  </a:lnTo>
                  <a:lnTo>
                    <a:pt x="996" y="273"/>
                  </a:lnTo>
                  <a:lnTo>
                    <a:pt x="1012" y="277"/>
                  </a:lnTo>
                  <a:lnTo>
                    <a:pt x="1029" y="283"/>
                  </a:lnTo>
                  <a:lnTo>
                    <a:pt x="1044" y="288"/>
                  </a:lnTo>
                  <a:lnTo>
                    <a:pt x="1058" y="294"/>
                  </a:lnTo>
                  <a:lnTo>
                    <a:pt x="1073" y="300"/>
                  </a:lnTo>
                  <a:lnTo>
                    <a:pt x="1087" y="306"/>
                  </a:lnTo>
                  <a:lnTo>
                    <a:pt x="1102" y="311"/>
                  </a:lnTo>
                  <a:lnTo>
                    <a:pt x="1117" y="318"/>
                  </a:lnTo>
                  <a:lnTo>
                    <a:pt x="1132" y="324"/>
                  </a:lnTo>
                  <a:lnTo>
                    <a:pt x="1146" y="331"/>
                  </a:lnTo>
                  <a:lnTo>
                    <a:pt x="1160" y="337"/>
                  </a:lnTo>
                  <a:lnTo>
                    <a:pt x="1174" y="344"/>
                  </a:lnTo>
                  <a:lnTo>
                    <a:pt x="1186" y="351"/>
                  </a:lnTo>
                  <a:lnTo>
                    <a:pt x="1200" y="356"/>
                  </a:lnTo>
                  <a:lnTo>
                    <a:pt x="1214" y="363"/>
                  </a:lnTo>
                  <a:lnTo>
                    <a:pt x="1227" y="369"/>
                  </a:lnTo>
                  <a:lnTo>
                    <a:pt x="1241" y="376"/>
                  </a:lnTo>
                  <a:lnTo>
                    <a:pt x="1254" y="382"/>
                  </a:lnTo>
                  <a:lnTo>
                    <a:pt x="1268" y="387"/>
                  </a:lnTo>
                  <a:lnTo>
                    <a:pt x="1281" y="394"/>
                  </a:lnTo>
                  <a:lnTo>
                    <a:pt x="1295" y="400"/>
                  </a:lnTo>
                  <a:lnTo>
                    <a:pt x="1309" y="406"/>
                  </a:lnTo>
                  <a:lnTo>
                    <a:pt x="1322" y="412"/>
                  </a:lnTo>
                  <a:lnTo>
                    <a:pt x="1336" y="416"/>
                  </a:lnTo>
                  <a:lnTo>
                    <a:pt x="1351" y="422"/>
                  </a:lnTo>
                  <a:lnTo>
                    <a:pt x="1365" y="427"/>
                  </a:lnTo>
                  <a:lnTo>
                    <a:pt x="1380" y="431"/>
                  </a:lnTo>
                  <a:lnTo>
                    <a:pt x="1395" y="437"/>
                  </a:lnTo>
                  <a:lnTo>
                    <a:pt x="1411" y="440"/>
                  </a:lnTo>
                  <a:lnTo>
                    <a:pt x="1426" y="445"/>
                  </a:lnTo>
                  <a:lnTo>
                    <a:pt x="1441" y="448"/>
                  </a:lnTo>
                  <a:lnTo>
                    <a:pt x="1456" y="452"/>
                  </a:lnTo>
                  <a:lnTo>
                    <a:pt x="1471" y="455"/>
                  </a:lnTo>
                  <a:lnTo>
                    <a:pt x="1486" y="458"/>
                  </a:lnTo>
                  <a:lnTo>
                    <a:pt x="1501" y="459"/>
                  </a:lnTo>
                  <a:lnTo>
                    <a:pt x="1516" y="460"/>
                  </a:lnTo>
                  <a:lnTo>
                    <a:pt x="1531" y="460"/>
                  </a:lnTo>
                  <a:lnTo>
                    <a:pt x="1547" y="460"/>
                  </a:lnTo>
                  <a:lnTo>
                    <a:pt x="1562" y="459"/>
                  </a:lnTo>
                  <a:lnTo>
                    <a:pt x="1578" y="458"/>
                  </a:lnTo>
                  <a:lnTo>
                    <a:pt x="1593" y="454"/>
                  </a:lnTo>
                  <a:lnTo>
                    <a:pt x="1609" y="451"/>
                  </a:lnTo>
                  <a:lnTo>
                    <a:pt x="1617" y="444"/>
                  </a:lnTo>
                  <a:lnTo>
                    <a:pt x="1624" y="434"/>
                  </a:lnTo>
                  <a:lnTo>
                    <a:pt x="1624" y="423"/>
                  </a:lnTo>
                  <a:lnTo>
                    <a:pt x="1616" y="417"/>
                  </a:lnTo>
                  <a:lnTo>
                    <a:pt x="1600" y="416"/>
                  </a:lnTo>
                  <a:lnTo>
                    <a:pt x="1584" y="415"/>
                  </a:lnTo>
                  <a:lnTo>
                    <a:pt x="1568" y="414"/>
                  </a:lnTo>
                  <a:lnTo>
                    <a:pt x="1552" y="413"/>
                  </a:lnTo>
                  <a:lnTo>
                    <a:pt x="1534" y="412"/>
                  </a:lnTo>
                  <a:lnTo>
                    <a:pt x="1518" y="409"/>
                  </a:lnTo>
                  <a:lnTo>
                    <a:pt x="1502" y="407"/>
                  </a:lnTo>
                  <a:lnTo>
                    <a:pt x="1486" y="404"/>
                  </a:lnTo>
                  <a:lnTo>
                    <a:pt x="1470" y="399"/>
                  </a:lnTo>
                  <a:lnTo>
                    <a:pt x="1454" y="395"/>
                  </a:lnTo>
                  <a:lnTo>
                    <a:pt x="1438" y="391"/>
                  </a:lnTo>
                  <a:lnTo>
                    <a:pt x="1421" y="385"/>
                  </a:lnTo>
                  <a:lnTo>
                    <a:pt x="1405" y="380"/>
                  </a:lnTo>
                  <a:lnTo>
                    <a:pt x="1389" y="375"/>
                  </a:lnTo>
                  <a:lnTo>
                    <a:pt x="1373" y="369"/>
                  </a:lnTo>
                  <a:lnTo>
                    <a:pt x="1357" y="363"/>
                  </a:lnTo>
                  <a:lnTo>
                    <a:pt x="1342" y="357"/>
                  </a:lnTo>
                  <a:lnTo>
                    <a:pt x="1327" y="352"/>
                  </a:lnTo>
                  <a:lnTo>
                    <a:pt x="1311" y="345"/>
                  </a:lnTo>
                  <a:lnTo>
                    <a:pt x="1296" y="339"/>
                  </a:lnTo>
                  <a:lnTo>
                    <a:pt x="1281" y="332"/>
                  </a:lnTo>
                  <a:lnTo>
                    <a:pt x="1266" y="326"/>
                  </a:lnTo>
                  <a:lnTo>
                    <a:pt x="1251" y="319"/>
                  </a:lnTo>
                  <a:lnTo>
                    <a:pt x="1236" y="312"/>
                  </a:lnTo>
                  <a:lnTo>
                    <a:pt x="1221" y="307"/>
                  </a:lnTo>
                  <a:lnTo>
                    <a:pt x="1206" y="300"/>
                  </a:lnTo>
                  <a:lnTo>
                    <a:pt x="1191" y="294"/>
                  </a:lnTo>
                  <a:lnTo>
                    <a:pt x="1176" y="288"/>
                  </a:lnTo>
                  <a:lnTo>
                    <a:pt x="1160" y="283"/>
                  </a:lnTo>
                  <a:lnTo>
                    <a:pt x="1145" y="277"/>
                  </a:lnTo>
                  <a:lnTo>
                    <a:pt x="1130" y="271"/>
                  </a:lnTo>
                  <a:lnTo>
                    <a:pt x="1114" y="266"/>
                  </a:lnTo>
                  <a:lnTo>
                    <a:pt x="1099" y="262"/>
                  </a:lnTo>
                  <a:lnTo>
                    <a:pt x="1084" y="258"/>
                  </a:lnTo>
                  <a:lnTo>
                    <a:pt x="1068" y="254"/>
                  </a:lnTo>
                  <a:lnTo>
                    <a:pt x="1053" y="250"/>
                  </a:lnTo>
                  <a:lnTo>
                    <a:pt x="1037" y="247"/>
                  </a:lnTo>
                  <a:lnTo>
                    <a:pt x="1020" y="244"/>
                  </a:lnTo>
                  <a:lnTo>
                    <a:pt x="1005" y="243"/>
                  </a:lnTo>
                  <a:lnTo>
                    <a:pt x="989" y="242"/>
                  </a:lnTo>
                  <a:lnTo>
                    <a:pt x="976" y="242"/>
                  </a:lnTo>
                  <a:lnTo>
                    <a:pt x="963" y="244"/>
                  </a:lnTo>
                  <a:lnTo>
                    <a:pt x="949" y="248"/>
                  </a:lnTo>
                  <a:lnTo>
                    <a:pt x="936" y="253"/>
                  </a:lnTo>
                  <a:lnTo>
                    <a:pt x="924" y="257"/>
                  </a:lnTo>
                  <a:lnTo>
                    <a:pt x="911" y="263"/>
                  </a:lnTo>
                  <a:lnTo>
                    <a:pt x="898" y="268"/>
                  </a:lnTo>
                  <a:lnTo>
                    <a:pt x="887" y="273"/>
                  </a:lnTo>
                  <a:lnTo>
                    <a:pt x="871" y="280"/>
                  </a:lnTo>
                  <a:lnTo>
                    <a:pt x="856" y="287"/>
                  </a:lnTo>
                  <a:lnTo>
                    <a:pt x="840" y="293"/>
                  </a:lnTo>
                  <a:lnTo>
                    <a:pt x="823" y="297"/>
                  </a:lnTo>
                  <a:lnTo>
                    <a:pt x="807" y="302"/>
                  </a:lnTo>
                  <a:lnTo>
                    <a:pt x="792" y="307"/>
                  </a:lnTo>
                  <a:lnTo>
                    <a:pt x="776" y="309"/>
                  </a:lnTo>
                  <a:lnTo>
                    <a:pt x="760" y="311"/>
                  </a:lnTo>
                  <a:lnTo>
                    <a:pt x="744" y="314"/>
                  </a:lnTo>
                  <a:lnTo>
                    <a:pt x="727" y="315"/>
                  </a:lnTo>
                  <a:lnTo>
                    <a:pt x="711" y="316"/>
                  </a:lnTo>
                  <a:lnTo>
                    <a:pt x="694" y="316"/>
                  </a:lnTo>
                  <a:lnTo>
                    <a:pt x="677" y="315"/>
                  </a:lnTo>
                  <a:lnTo>
                    <a:pt x="661" y="314"/>
                  </a:lnTo>
                  <a:lnTo>
                    <a:pt x="644" y="311"/>
                  </a:lnTo>
                  <a:lnTo>
                    <a:pt x="626" y="309"/>
                  </a:lnTo>
                  <a:lnTo>
                    <a:pt x="595" y="303"/>
                  </a:lnTo>
                  <a:lnTo>
                    <a:pt x="564" y="295"/>
                  </a:lnTo>
                  <a:lnTo>
                    <a:pt x="533" y="286"/>
                  </a:lnTo>
                  <a:lnTo>
                    <a:pt x="503" y="274"/>
                  </a:lnTo>
                  <a:lnTo>
                    <a:pt x="473" y="263"/>
                  </a:lnTo>
                  <a:lnTo>
                    <a:pt x="443" y="250"/>
                  </a:lnTo>
                  <a:lnTo>
                    <a:pt x="414" y="236"/>
                  </a:lnTo>
                  <a:lnTo>
                    <a:pt x="386" y="221"/>
                  </a:lnTo>
                  <a:lnTo>
                    <a:pt x="357" y="205"/>
                  </a:lnTo>
                  <a:lnTo>
                    <a:pt x="328" y="189"/>
                  </a:lnTo>
                  <a:lnTo>
                    <a:pt x="300" y="173"/>
                  </a:lnTo>
                  <a:lnTo>
                    <a:pt x="273" y="156"/>
                  </a:lnTo>
                  <a:lnTo>
                    <a:pt x="245" y="138"/>
                  </a:lnTo>
                  <a:lnTo>
                    <a:pt x="217" y="121"/>
                  </a:lnTo>
                  <a:lnTo>
                    <a:pt x="191" y="104"/>
                  </a:lnTo>
                  <a:lnTo>
                    <a:pt x="164" y="87"/>
                  </a:lnTo>
                  <a:lnTo>
                    <a:pt x="154" y="80"/>
                  </a:lnTo>
                  <a:lnTo>
                    <a:pt x="135" y="66"/>
                  </a:lnTo>
                  <a:lnTo>
                    <a:pt x="109" y="50"/>
                  </a:lnTo>
                  <a:lnTo>
                    <a:pt x="82" y="32"/>
                  </a:lnTo>
                  <a:lnTo>
                    <a:pt x="54" y="17"/>
                  </a:lnTo>
                  <a:lnTo>
                    <a:pt x="30" y="6"/>
                  </a:lnTo>
                  <a:lnTo>
                    <a:pt x="11" y="0"/>
                  </a:lnTo>
                  <a:lnTo>
                    <a:pt x="2" y="4"/>
                  </a:lnTo>
                  <a:lnTo>
                    <a:pt x="0" y="13"/>
                  </a:lnTo>
                  <a:lnTo>
                    <a:pt x="2" y="24"/>
                  </a:lnTo>
                  <a:lnTo>
                    <a:pt x="5" y="36"/>
                  </a:lnTo>
                  <a:lnTo>
                    <a:pt x="12" y="47"/>
                  </a:lnTo>
                  <a:lnTo>
                    <a:pt x="20" y="59"/>
                  </a:lnTo>
                  <a:lnTo>
                    <a:pt x="27" y="69"/>
                  </a:lnTo>
                  <a:lnTo>
                    <a:pt x="34" y="80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4" name="Freeform 33"/>
            <p:cNvSpPr>
              <a:spLocks/>
            </p:cNvSpPr>
            <p:nvPr/>
          </p:nvSpPr>
          <p:spPr bwMode="auto">
            <a:xfrm>
              <a:off x="2778" y="1366"/>
              <a:ext cx="232" cy="34"/>
            </a:xfrm>
            <a:custGeom>
              <a:avLst/>
              <a:gdLst>
                <a:gd name="T0" fmla="*/ 14 w 464"/>
                <a:gd name="T1" fmla="*/ 5 h 68"/>
                <a:gd name="T2" fmla="*/ 34 w 464"/>
                <a:gd name="T3" fmla="*/ 9 h 68"/>
                <a:gd name="T4" fmla="*/ 51 w 464"/>
                <a:gd name="T5" fmla="*/ 14 h 68"/>
                <a:gd name="T6" fmla="*/ 72 w 464"/>
                <a:gd name="T7" fmla="*/ 19 h 68"/>
                <a:gd name="T8" fmla="*/ 93 w 464"/>
                <a:gd name="T9" fmla="*/ 22 h 68"/>
                <a:gd name="T10" fmla="*/ 115 w 464"/>
                <a:gd name="T11" fmla="*/ 23 h 68"/>
                <a:gd name="T12" fmla="*/ 141 w 464"/>
                <a:gd name="T13" fmla="*/ 25 h 68"/>
                <a:gd name="T14" fmla="*/ 164 w 464"/>
                <a:gd name="T15" fmla="*/ 26 h 68"/>
                <a:gd name="T16" fmla="*/ 176 w 464"/>
                <a:gd name="T17" fmla="*/ 27 h 68"/>
                <a:gd name="T18" fmla="*/ 182 w 464"/>
                <a:gd name="T19" fmla="*/ 27 h 68"/>
                <a:gd name="T20" fmla="*/ 189 w 464"/>
                <a:gd name="T21" fmla="*/ 29 h 68"/>
                <a:gd name="T22" fmla="*/ 196 w 464"/>
                <a:gd name="T23" fmla="*/ 29 h 68"/>
                <a:gd name="T24" fmla="*/ 202 w 464"/>
                <a:gd name="T25" fmla="*/ 30 h 68"/>
                <a:gd name="T26" fmla="*/ 208 w 464"/>
                <a:gd name="T27" fmla="*/ 31 h 68"/>
                <a:gd name="T28" fmla="*/ 214 w 464"/>
                <a:gd name="T29" fmla="*/ 33 h 68"/>
                <a:gd name="T30" fmla="*/ 219 w 464"/>
                <a:gd name="T31" fmla="*/ 34 h 68"/>
                <a:gd name="T32" fmla="*/ 226 w 464"/>
                <a:gd name="T33" fmla="*/ 33 h 68"/>
                <a:gd name="T34" fmla="*/ 232 w 464"/>
                <a:gd name="T35" fmla="*/ 26 h 68"/>
                <a:gd name="T36" fmla="*/ 232 w 464"/>
                <a:gd name="T37" fmla="*/ 21 h 68"/>
                <a:gd name="T38" fmla="*/ 232 w 464"/>
                <a:gd name="T39" fmla="*/ 20 h 68"/>
                <a:gd name="T40" fmla="*/ 231 w 464"/>
                <a:gd name="T41" fmla="*/ 17 h 68"/>
                <a:gd name="T42" fmla="*/ 228 w 464"/>
                <a:gd name="T43" fmla="*/ 15 h 68"/>
                <a:gd name="T44" fmla="*/ 212 w 464"/>
                <a:gd name="T45" fmla="*/ 14 h 68"/>
                <a:gd name="T46" fmla="*/ 183 w 464"/>
                <a:gd name="T47" fmla="*/ 13 h 68"/>
                <a:gd name="T48" fmla="*/ 156 w 464"/>
                <a:gd name="T49" fmla="*/ 11 h 68"/>
                <a:gd name="T50" fmla="*/ 127 w 464"/>
                <a:gd name="T51" fmla="*/ 9 h 68"/>
                <a:gd name="T52" fmla="*/ 100 w 464"/>
                <a:gd name="T53" fmla="*/ 7 h 68"/>
                <a:gd name="T54" fmla="*/ 72 w 464"/>
                <a:gd name="T55" fmla="*/ 4 h 68"/>
                <a:gd name="T56" fmla="*/ 44 w 464"/>
                <a:gd name="T57" fmla="*/ 2 h 68"/>
                <a:gd name="T58" fmla="*/ 15 w 464"/>
                <a:gd name="T59" fmla="*/ 1 h 68"/>
                <a:gd name="T60" fmla="*/ 1 w 464"/>
                <a:gd name="T61" fmla="*/ 1 h 68"/>
                <a:gd name="T62" fmla="*/ 0 w 464"/>
                <a:gd name="T63" fmla="*/ 3 h 68"/>
                <a:gd name="T64" fmla="*/ 1 w 464"/>
                <a:gd name="T65" fmla="*/ 3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4"/>
                <a:gd name="T100" fmla="*/ 0 h 68"/>
                <a:gd name="T101" fmla="*/ 464 w 464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4" h="68">
                  <a:moveTo>
                    <a:pt x="1" y="7"/>
                  </a:moveTo>
                  <a:lnTo>
                    <a:pt x="27" y="10"/>
                  </a:lnTo>
                  <a:lnTo>
                    <a:pt x="49" y="14"/>
                  </a:lnTo>
                  <a:lnTo>
                    <a:pt x="68" y="18"/>
                  </a:lnTo>
                  <a:lnTo>
                    <a:pt x="85" y="23"/>
                  </a:lnTo>
                  <a:lnTo>
                    <a:pt x="102" y="29"/>
                  </a:lnTo>
                  <a:lnTo>
                    <a:pt x="121" y="33"/>
                  </a:lnTo>
                  <a:lnTo>
                    <a:pt x="143" y="38"/>
                  </a:lnTo>
                  <a:lnTo>
                    <a:pt x="168" y="43"/>
                  </a:lnTo>
                  <a:lnTo>
                    <a:pt x="185" y="44"/>
                  </a:lnTo>
                  <a:lnTo>
                    <a:pt x="206" y="46"/>
                  </a:lnTo>
                  <a:lnTo>
                    <a:pt x="230" y="47"/>
                  </a:lnTo>
                  <a:lnTo>
                    <a:pt x="257" y="48"/>
                  </a:lnTo>
                  <a:lnTo>
                    <a:pt x="282" y="50"/>
                  </a:lnTo>
                  <a:lnTo>
                    <a:pt x="306" y="51"/>
                  </a:lnTo>
                  <a:lnTo>
                    <a:pt x="327" y="53"/>
                  </a:lnTo>
                  <a:lnTo>
                    <a:pt x="344" y="54"/>
                  </a:lnTo>
                  <a:lnTo>
                    <a:pt x="351" y="54"/>
                  </a:lnTo>
                  <a:lnTo>
                    <a:pt x="357" y="55"/>
                  </a:lnTo>
                  <a:lnTo>
                    <a:pt x="364" y="55"/>
                  </a:lnTo>
                  <a:lnTo>
                    <a:pt x="371" y="57"/>
                  </a:lnTo>
                  <a:lnTo>
                    <a:pt x="378" y="58"/>
                  </a:lnTo>
                  <a:lnTo>
                    <a:pt x="385" y="58"/>
                  </a:lnTo>
                  <a:lnTo>
                    <a:pt x="391" y="59"/>
                  </a:lnTo>
                  <a:lnTo>
                    <a:pt x="398" y="59"/>
                  </a:lnTo>
                  <a:lnTo>
                    <a:pt x="404" y="60"/>
                  </a:lnTo>
                  <a:lnTo>
                    <a:pt x="410" y="61"/>
                  </a:lnTo>
                  <a:lnTo>
                    <a:pt x="416" y="62"/>
                  </a:lnTo>
                  <a:lnTo>
                    <a:pt x="421" y="65"/>
                  </a:lnTo>
                  <a:lnTo>
                    <a:pt x="427" y="66"/>
                  </a:lnTo>
                  <a:lnTo>
                    <a:pt x="432" y="67"/>
                  </a:lnTo>
                  <a:lnTo>
                    <a:pt x="438" y="68"/>
                  </a:lnTo>
                  <a:lnTo>
                    <a:pt x="443" y="68"/>
                  </a:lnTo>
                  <a:lnTo>
                    <a:pt x="451" y="66"/>
                  </a:lnTo>
                  <a:lnTo>
                    <a:pt x="459" y="60"/>
                  </a:lnTo>
                  <a:lnTo>
                    <a:pt x="463" y="52"/>
                  </a:lnTo>
                  <a:lnTo>
                    <a:pt x="464" y="44"/>
                  </a:lnTo>
                  <a:lnTo>
                    <a:pt x="463" y="43"/>
                  </a:lnTo>
                  <a:lnTo>
                    <a:pt x="463" y="42"/>
                  </a:lnTo>
                  <a:lnTo>
                    <a:pt x="463" y="40"/>
                  </a:lnTo>
                  <a:lnTo>
                    <a:pt x="463" y="39"/>
                  </a:lnTo>
                  <a:lnTo>
                    <a:pt x="461" y="35"/>
                  </a:lnTo>
                  <a:lnTo>
                    <a:pt x="458" y="31"/>
                  </a:lnTo>
                  <a:lnTo>
                    <a:pt x="455" y="30"/>
                  </a:lnTo>
                  <a:lnTo>
                    <a:pt x="450" y="29"/>
                  </a:lnTo>
                  <a:lnTo>
                    <a:pt x="423" y="29"/>
                  </a:lnTo>
                  <a:lnTo>
                    <a:pt x="394" y="28"/>
                  </a:lnTo>
                  <a:lnTo>
                    <a:pt x="366" y="27"/>
                  </a:lnTo>
                  <a:lnTo>
                    <a:pt x="338" y="25"/>
                  </a:lnTo>
                  <a:lnTo>
                    <a:pt x="311" y="23"/>
                  </a:lnTo>
                  <a:lnTo>
                    <a:pt x="282" y="21"/>
                  </a:lnTo>
                  <a:lnTo>
                    <a:pt x="254" y="18"/>
                  </a:lnTo>
                  <a:lnTo>
                    <a:pt x="227" y="16"/>
                  </a:lnTo>
                  <a:lnTo>
                    <a:pt x="199" y="14"/>
                  </a:lnTo>
                  <a:lnTo>
                    <a:pt x="171" y="12"/>
                  </a:lnTo>
                  <a:lnTo>
                    <a:pt x="143" y="9"/>
                  </a:lnTo>
                  <a:lnTo>
                    <a:pt x="115" y="7"/>
                  </a:lnTo>
                  <a:lnTo>
                    <a:pt x="87" y="5"/>
                  </a:lnTo>
                  <a:lnTo>
                    <a:pt x="60" y="3"/>
                  </a:lnTo>
                  <a:lnTo>
                    <a:pt x="31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5" name="Freeform 34"/>
            <p:cNvSpPr>
              <a:spLocks/>
            </p:cNvSpPr>
            <p:nvPr/>
          </p:nvSpPr>
          <p:spPr bwMode="auto">
            <a:xfrm>
              <a:off x="2886" y="1278"/>
              <a:ext cx="99" cy="107"/>
            </a:xfrm>
            <a:custGeom>
              <a:avLst/>
              <a:gdLst>
                <a:gd name="T0" fmla="*/ 93 w 198"/>
                <a:gd name="T1" fmla="*/ 77 h 212"/>
                <a:gd name="T2" fmla="*/ 88 w 198"/>
                <a:gd name="T3" fmla="*/ 57 h 212"/>
                <a:gd name="T4" fmla="*/ 86 w 198"/>
                <a:gd name="T5" fmla="*/ 36 h 212"/>
                <a:gd name="T6" fmla="*/ 79 w 198"/>
                <a:gd name="T7" fmla="*/ 18 h 212"/>
                <a:gd name="T8" fmla="*/ 64 w 198"/>
                <a:gd name="T9" fmla="*/ 5 h 212"/>
                <a:gd name="T10" fmla="*/ 50 w 198"/>
                <a:gd name="T11" fmla="*/ 1 h 212"/>
                <a:gd name="T12" fmla="*/ 35 w 198"/>
                <a:gd name="T13" fmla="*/ 1 h 212"/>
                <a:gd name="T14" fmla="*/ 21 w 198"/>
                <a:gd name="T15" fmla="*/ 5 h 212"/>
                <a:gd name="T16" fmla="*/ 7 w 198"/>
                <a:gd name="T17" fmla="*/ 15 h 212"/>
                <a:gd name="T18" fmla="*/ 2 w 198"/>
                <a:gd name="T19" fmla="*/ 30 h 212"/>
                <a:gd name="T20" fmla="*/ 2 w 198"/>
                <a:gd name="T21" fmla="*/ 46 h 212"/>
                <a:gd name="T22" fmla="*/ 7 w 198"/>
                <a:gd name="T23" fmla="*/ 63 h 212"/>
                <a:gd name="T24" fmla="*/ 15 w 198"/>
                <a:gd name="T25" fmla="*/ 73 h 212"/>
                <a:gd name="T26" fmla="*/ 23 w 198"/>
                <a:gd name="T27" fmla="*/ 79 h 212"/>
                <a:gd name="T28" fmla="*/ 32 w 198"/>
                <a:gd name="T29" fmla="*/ 84 h 212"/>
                <a:gd name="T30" fmla="*/ 41 w 198"/>
                <a:gd name="T31" fmla="*/ 87 h 212"/>
                <a:gd name="T32" fmla="*/ 52 w 198"/>
                <a:gd name="T33" fmla="*/ 89 h 212"/>
                <a:gd name="T34" fmla="*/ 63 w 198"/>
                <a:gd name="T35" fmla="*/ 91 h 212"/>
                <a:gd name="T36" fmla="*/ 75 w 198"/>
                <a:gd name="T37" fmla="*/ 94 h 212"/>
                <a:gd name="T38" fmla="*/ 83 w 198"/>
                <a:gd name="T39" fmla="*/ 100 h 212"/>
                <a:gd name="T40" fmla="*/ 88 w 198"/>
                <a:gd name="T41" fmla="*/ 107 h 212"/>
                <a:gd name="T42" fmla="*/ 91 w 198"/>
                <a:gd name="T43" fmla="*/ 103 h 212"/>
                <a:gd name="T44" fmla="*/ 87 w 198"/>
                <a:gd name="T45" fmla="*/ 96 h 212"/>
                <a:gd name="T46" fmla="*/ 77 w 198"/>
                <a:gd name="T47" fmla="*/ 88 h 212"/>
                <a:gd name="T48" fmla="*/ 65 w 198"/>
                <a:gd name="T49" fmla="*/ 82 h 212"/>
                <a:gd name="T50" fmla="*/ 53 w 198"/>
                <a:gd name="T51" fmla="*/ 77 h 212"/>
                <a:gd name="T52" fmla="*/ 41 w 198"/>
                <a:gd name="T53" fmla="*/ 70 h 212"/>
                <a:gd name="T54" fmla="*/ 27 w 198"/>
                <a:gd name="T55" fmla="*/ 58 h 212"/>
                <a:gd name="T56" fmla="*/ 18 w 198"/>
                <a:gd name="T57" fmla="*/ 42 h 212"/>
                <a:gd name="T58" fmla="*/ 18 w 198"/>
                <a:gd name="T59" fmla="*/ 27 h 212"/>
                <a:gd name="T60" fmla="*/ 29 w 198"/>
                <a:gd name="T61" fmla="*/ 16 h 212"/>
                <a:gd name="T62" fmla="*/ 44 w 198"/>
                <a:gd name="T63" fmla="*/ 13 h 212"/>
                <a:gd name="T64" fmla="*/ 59 w 198"/>
                <a:gd name="T65" fmla="*/ 16 h 212"/>
                <a:gd name="T66" fmla="*/ 73 w 198"/>
                <a:gd name="T67" fmla="*/ 24 h 212"/>
                <a:gd name="T68" fmla="*/ 82 w 198"/>
                <a:gd name="T69" fmla="*/ 38 h 212"/>
                <a:gd name="T70" fmla="*/ 82 w 198"/>
                <a:gd name="T71" fmla="*/ 58 h 212"/>
                <a:gd name="T72" fmla="*/ 86 w 198"/>
                <a:gd name="T73" fmla="*/ 73 h 212"/>
                <a:gd name="T74" fmla="*/ 93 w 198"/>
                <a:gd name="T75" fmla="*/ 83 h 212"/>
                <a:gd name="T76" fmla="*/ 99 w 198"/>
                <a:gd name="T77" fmla="*/ 87 h 212"/>
                <a:gd name="T78" fmla="*/ 99 w 198"/>
                <a:gd name="T79" fmla="*/ 87 h 212"/>
                <a:gd name="T80" fmla="*/ 99 w 198"/>
                <a:gd name="T81" fmla="*/ 86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8"/>
                <a:gd name="T124" fmla="*/ 0 h 212"/>
                <a:gd name="T125" fmla="*/ 198 w 198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8" h="212">
                  <a:moveTo>
                    <a:pt x="198" y="171"/>
                  </a:moveTo>
                  <a:lnTo>
                    <a:pt x="186" y="153"/>
                  </a:lnTo>
                  <a:lnTo>
                    <a:pt x="179" y="134"/>
                  </a:lnTo>
                  <a:lnTo>
                    <a:pt x="175" y="113"/>
                  </a:lnTo>
                  <a:lnTo>
                    <a:pt x="173" y="92"/>
                  </a:lnTo>
                  <a:lnTo>
                    <a:pt x="171" y="71"/>
                  </a:lnTo>
                  <a:lnTo>
                    <a:pt x="166" y="52"/>
                  </a:lnTo>
                  <a:lnTo>
                    <a:pt x="157" y="35"/>
                  </a:lnTo>
                  <a:lnTo>
                    <a:pt x="141" y="18"/>
                  </a:lnTo>
                  <a:lnTo>
                    <a:pt x="128" y="10"/>
                  </a:lnTo>
                  <a:lnTo>
                    <a:pt x="114" y="5"/>
                  </a:lnTo>
                  <a:lnTo>
                    <a:pt x="99" y="1"/>
                  </a:lnTo>
                  <a:lnTo>
                    <a:pt x="84" y="0"/>
                  </a:lnTo>
                  <a:lnTo>
                    <a:pt x="69" y="1"/>
                  </a:lnTo>
                  <a:lnTo>
                    <a:pt x="55" y="5"/>
                  </a:lnTo>
                  <a:lnTo>
                    <a:pt x="41" y="10"/>
                  </a:lnTo>
                  <a:lnTo>
                    <a:pt x="28" y="18"/>
                  </a:lnTo>
                  <a:lnTo>
                    <a:pt x="15" y="30"/>
                  </a:lnTo>
                  <a:lnTo>
                    <a:pt x="7" y="44"/>
                  </a:lnTo>
                  <a:lnTo>
                    <a:pt x="3" y="60"/>
                  </a:lnTo>
                  <a:lnTo>
                    <a:pt x="0" y="76"/>
                  </a:lnTo>
                  <a:lnTo>
                    <a:pt x="3" y="92"/>
                  </a:lnTo>
                  <a:lnTo>
                    <a:pt x="6" y="108"/>
                  </a:lnTo>
                  <a:lnTo>
                    <a:pt x="14" y="124"/>
                  </a:lnTo>
                  <a:lnTo>
                    <a:pt x="23" y="137"/>
                  </a:lnTo>
                  <a:lnTo>
                    <a:pt x="30" y="144"/>
                  </a:lnTo>
                  <a:lnTo>
                    <a:pt x="38" y="151"/>
                  </a:lnTo>
                  <a:lnTo>
                    <a:pt x="46" y="157"/>
                  </a:lnTo>
                  <a:lnTo>
                    <a:pt x="54" y="161"/>
                  </a:lnTo>
                  <a:lnTo>
                    <a:pt x="64" y="166"/>
                  </a:lnTo>
                  <a:lnTo>
                    <a:pt x="73" y="169"/>
                  </a:lnTo>
                  <a:lnTo>
                    <a:pt x="82" y="172"/>
                  </a:lnTo>
                  <a:lnTo>
                    <a:pt x="92" y="174"/>
                  </a:lnTo>
                  <a:lnTo>
                    <a:pt x="104" y="176"/>
                  </a:lnTo>
                  <a:lnTo>
                    <a:pt x="115" y="177"/>
                  </a:lnTo>
                  <a:lnTo>
                    <a:pt x="127" y="180"/>
                  </a:lnTo>
                  <a:lnTo>
                    <a:pt x="138" y="183"/>
                  </a:lnTo>
                  <a:lnTo>
                    <a:pt x="149" y="187"/>
                  </a:lnTo>
                  <a:lnTo>
                    <a:pt x="158" y="192"/>
                  </a:lnTo>
                  <a:lnTo>
                    <a:pt x="166" y="199"/>
                  </a:lnTo>
                  <a:lnTo>
                    <a:pt x="173" y="210"/>
                  </a:lnTo>
                  <a:lnTo>
                    <a:pt x="175" y="212"/>
                  </a:lnTo>
                  <a:lnTo>
                    <a:pt x="180" y="210"/>
                  </a:lnTo>
                  <a:lnTo>
                    <a:pt x="182" y="205"/>
                  </a:lnTo>
                  <a:lnTo>
                    <a:pt x="182" y="202"/>
                  </a:lnTo>
                  <a:lnTo>
                    <a:pt x="174" y="191"/>
                  </a:lnTo>
                  <a:lnTo>
                    <a:pt x="165" y="182"/>
                  </a:lnTo>
                  <a:lnTo>
                    <a:pt x="153" y="175"/>
                  </a:lnTo>
                  <a:lnTo>
                    <a:pt x="142" y="168"/>
                  </a:lnTo>
                  <a:lnTo>
                    <a:pt x="130" y="163"/>
                  </a:lnTo>
                  <a:lnTo>
                    <a:pt x="118" y="158"/>
                  </a:lnTo>
                  <a:lnTo>
                    <a:pt x="106" y="152"/>
                  </a:lnTo>
                  <a:lnTo>
                    <a:pt x="95" y="146"/>
                  </a:lnTo>
                  <a:lnTo>
                    <a:pt x="82" y="138"/>
                  </a:lnTo>
                  <a:lnTo>
                    <a:pt x="68" y="128"/>
                  </a:lnTo>
                  <a:lnTo>
                    <a:pt x="55" y="114"/>
                  </a:lnTo>
                  <a:lnTo>
                    <a:pt x="44" y="99"/>
                  </a:lnTo>
                  <a:lnTo>
                    <a:pt x="36" y="84"/>
                  </a:lnTo>
                  <a:lnTo>
                    <a:pt x="32" y="68"/>
                  </a:lnTo>
                  <a:lnTo>
                    <a:pt x="36" y="53"/>
                  </a:lnTo>
                  <a:lnTo>
                    <a:pt x="46" y="39"/>
                  </a:lnTo>
                  <a:lnTo>
                    <a:pt x="58" y="31"/>
                  </a:lnTo>
                  <a:lnTo>
                    <a:pt x="73" y="26"/>
                  </a:lnTo>
                  <a:lnTo>
                    <a:pt x="88" y="25"/>
                  </a:lnTo>
                  <a:lnTo>
                    <a:pt x="103" y="28"/>
                  </a:lnTo>
                  <a:lnTo>
                    <a:pt x="119" y="32"/>
                  </a:lnTo>
                  <a:lnTo>
                    <a:pt x="133" y="39"/>
                  </a:lnTo>
                  <a:lnTo>
                    <a:pt x="145" y="47"/>
                  </a:lnTo>
                  <a:lnTo>
                    <a:pt x="155" y="58"/>
                  </a:lnTo>
                  <a:lnTo>
                    <a:pt x="163" y="75"/>
                  </a:lnTo>
                  <a:lnTo>
                    <a:pt x="164" y="95"/>
                  </a:lnTo>
                  <a:lnTo>
                    <a:pt x="164" y="114"/>
                  </a:lnTo>
                  <a:lnTo>
                    <a:pt x="166" y="133"/>
                  </a:lnTo>
                  <a:lnTo>
                    <a:pt x="171" y="145"/>
                  </a:lnTo>
                  <a:lnTo>
                    <a:pt x="178" y="156"/>
                  </a:lnTo>
                  <a:lnTo>
                    <a:pt x="186" y="165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2"/>
                  </a:lnTo>
                  <a:lnTo>
                    <a:pt x="198" y="171"/>
                  </a:lnTo>
                  <a:lnTo>
                    <a:pt x="198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6" name="Freeform 35"/>
            <p:cNvSpPr>
              <a:spLocks/>
            </p:cNvSpPr>
            <p:nvPr/>
          </p:nvSpPr>
          <p:spPr bwMode="auto">
            <a:xfrm>
              <a:off x="2905" y="1307"/>
              <a:ext cx="59" cy="41"/>
            </a:xfrm>
            <a:custGeom>
              <a:avLst/>
              <a:gdLst>
                <a:gd name="T0" fmla="*/ 0 w 119"/>
                <a:gd name="T1" fmla="*/ 1 h 82"/>
                <a:gd name="T2" fmla="*/ 1 w 119"/>
                <a:gd name="T3" fmla="*/ 5 h 82"/>
                <a:gd name="T4" fmla="*/ 3 w 119"/>
                <a:gd name="T5" fmla="*/ 10 h 82"/>
                <a:gd name="T6" fmla="*/ 4 w 119"/>
                <a:gd name="T7" fmla="*/ 13 h 82"/>
                <a:gd name="T8" fmla="*/ 7 w 119"/>
                <a:gd name="T9" fmla="*/ 17 h 82"/>
                <a:gd name="T10" fmla="*/ 9 w 119"/>
                <a:gd name="T11" fmla="*/ 21 h 82"/>
                <a:gd name="T12" fmla="*/ 11 w 119"/>
                <a:gd name="T13" fmla="*/ 24 h 82"/>
                <a:gd name="T14" fmla="*/ 14 w 119"/>
                <a:gd name="T15" fmla="*/ 27 h 82"/>
                <a:gd name="T16" fmla="*/ 17 w 119"/>
                <a:gd name="T17" fmla="*/ 30 h 82"/>
                <a:gd name="T18" fmla="*/ 21 w 119"/>
                <a:gd name="T19" fmla="*/ 33 h 82"/>
                <a:gd name="T20" fmla="*/ 24 w 119"/>
                <a:gd name="T21" fmla="*/ 36 h 82"/>
                <a:gd name="T22" fmla="*/ 28 w 119"/>
                <a:gd name="T23" fmla="*/ 38 h 82"/>
                <a:gd name="T24" fmla="*/ 32 w 119"/>
                <a:gd name="T25" fmla="*/ 39 h 82"/>
                <a:gd name="T26" fmla="*/ 36 w 119"/>
                <a:gd name="T27" fmla="*/ 40 h 82"/>
                <a:gd name="T28" fmla="*/ 41 w 119"/>
                <a:gd name="T29" fmla="*/ 41 h 82"/>
                <a:gd name="T30" fmla="*/ 45 w 119"/>
                <a:gd name="T31" fmla="*/ 41 h 82"/>
                <a:gd name="T32" fmla="*/ 49 w 119"/>
                <a:gd name="T33" fmla="*/ 41 h 82"/>
                <a:gd name="T34" fmla="*/ 57 w 119"/>
                <a:gd name="T35" fmla="*/ 38 h 82"/>
                <a:gd name="T36" fmla="*/ 59 w 119"/>
                <a:gd name="T37" fmla="*/ 31 h 82"/>
                <a:gd name="T38" fmla="*/ 56 w 119"/>
                <a:gd name="T39" fmla="*/ 26 h 82"/>
                <a:gd name="T40" fmla="*/ 48 w 119"/>
                <a:gd name="T41" fmla="*/ 28 h 82"/>
                <a:gd name="T42" fmla="*/ 41 w 119"/>
                <a:gd name="T43" fmla="*/ 30 h 82"/>
                <a:gd name="T44" fmla="*/ 34 w 119"/>
                <a:gd name="T45" fmla="*/ 29 h 82"/>
                <a:gd name="T46" fmla="*/ 28 w 119"/>
                <a:gd name="T47" fmla="*/ 27 h 82"/>
                <a:gd name="T48" fmla="*/ 21 w 119"/>
                <a:gd name="T49" fmla="*/ 23 h 82"/>
                <a:gd name="T50" fmla="*/ 15 w 119"/>
                <a:gd name="T51" fmla="*/ 18 h 82"/>
                <a:gd name="T52" fmla="*/ 9 w 119"/>
                <a:gd name="T53" fmla="*/ 12 h 82"/>
                <a:gd name="T54" fmla="*/ 4 w 119"/>
                <a:gd name="T55" fmla="*/ 6 h 82"/>
                <a:gd name="T56" fmla="*/ 2 w 119"/>
                <a:gd name="T57" fmla="*/ 0 h 82"/>
                <a:gd name="T58" fmla="*/ 1 w 119"/>
                <a:gd name="T59" fmla="*/ 0 h 82"/>
                <a:gd name="T60" fmla="*/ 0 w 119"/>
                <a:gd name="T61" fmla="*/ 0 h 82"/>
                <a:gd name="T62" fmla="*/ 0 w 119"/>
                <a:gd name="T63" fmla="*/ 1 h 82"/>
                <a:gd name="T64" fmla="*/ 0 w 119"/>
                <a:gd name="T65" fmla="*/ 1 h 82"/>
                <a:gd name="T66" fmla="*/ 0 w 119"/>
                <a:gd name="T67" fmla="*/ 1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82"/>
                <a:gd name="T104" fmla="*/ 119 w 119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82">
                  <a:moveTo>
                    <a:pt x="0" y="3"/>
                  </a:moveTo>
                  <a:lnTo>
                    <a:pt x="3" y="11"/>
                  </a:lnTo>
                  <a:lnTo>
                    <a:pt x="6" y="19"/>
                  </a:lnTo>
                  <a:lnTo>
                    <a:pt x="9" y="26"/>
                  </a:lnTo>
                  <a:lnTo>
                    <a:pt x="14" y="34"/>
                  </a:lnTo>
                  <a:lnTo>
                    <a:pt x="19" y="41"/>
                  </a:lnTo>
                  <a:lnTo>
                    <a:pt x="23" y="48"/>
                  </a:lnTo>
                  <a:lnTo>
                    <a:pt x="29" y="55"/>
                  </a:lnTo>
                  <a:lnTo>
                    <a:pt x="35" y="60"/>
                  </a:lnTo>
                  <a:lnTo>
                    <a:pt x="42" y="66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5" y="78"/>
                  </a:lnTo>
                  <a:lnTo>
                    <a:pt x="73" y="80"/>
                  </a:lnTo>
                  <a:lnTo>
                    <a:pt x="82" y="81"/>
                  </a:lnTo>
                  <a:lnTo>
                    <a:pt x="90" y="82"/>
                  </a:lnTo>
                  <a:lnTo>
                    <a:pt x="99" y="82"/>
                  </a:lnTo>
                  <a:lnTo>
                    <a:pt x="115" y="75"/>
                  </a:lnTo>
                  <a:lnTo>
                    <a:pt x="119" y="63"/>
                  </a:lnTo>
                  <a:lnTo>
                    <a:pt x="112" y="53"/>
                  </a:lnTo>
                  <a:lnTo>
                    <a:pt x="96" y="56"/>
                  </a:lnTo>
                  <a:lnTo>
                    <a:pt x="83" y="60"/>
                  </a:lnTo>
                  <a:lnTo>
                    <a:pt x="69" y="59"/>
                  </a:lnTo>
                  <a:lnTo>
                    <a:pt x="56" y="55"/>
                  </a:lnTo>
                  <a:lnTo>
                    <a:pt x="43" y="47"/>
                  </a:lnTo>
                  <a:lnTo>
                    <a:pt x="30" y="35"/>
                  </a:lnTo>
                  <a:lnTo>
                    <a:pt x="19" y="24"/>
                  </a:lnTo>
                  <a:lnTo>
                    <a:pt x="9" y="1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7" name="Freeform 36"/>
            <p:cNvSpPr>
              <a:spLocks/>
            </p:cNvSpPr>
            <p:nvPr/>
          </p:nvSpPr>
          <p:spPr bwMode="auto">
            <a:xfrm>
              <a:off x="2806" y="1275"/>
              <a:ext cx="104" cy="99"/>
            </a:xfrm>
            <a:custGeom>
              <a:avLst/>
              <a:gdLst>
                <a:gd name="T0" fmla="*/ 6 w 209"/>
                <a:gd name="T1" fmla="*/ 75 h 197"/>
                <a:gd name="T2" fmla="*/ 14 w 209"/>
                <a:gd name="T3" fmla="*/ 67 h 197"/>
                <a:gd name="T4" fmla="*/ 18 w 209"/>
                <a:gd name="T5" fmla="*/ 57 h 197"/>
                <a:gd name="T6" fmla="*/ 21 w 209"/>
                <a:gd name="T7" fmla="*/ 46 h 197"/>
                <a:gd name="T8" fmla="*/ 25 w 209"/>
                <a:gd name="T9" fmla="*/ 30 h 197"/>
                <a:gd name="T10" fmla="*/ 38 w 209"/>
                <a:gd name="T11" fmla="*/ 17 h 197"/>
                <a:gd name="T12" fmla="*/ 57 w 209"/>
                <a:gd name="T13" fmla="*/ 13 h 197"/>
                <a:gd name="T14" fmla="*/ 75 w 209"/>
                <a:gd name="T15" fmla="*/ 19 h 197"/>
                <a:gd name="T16" fmla="*/ 87 w 209"/>
                <a:gd name="T17" fmla="*/ 34 h 197"/>
                <a:gd name="T18" fmla="*/ 85 w 209"/>
                <a:gd name="T19" fmla="*/ 49 h 197"/>
                <a:gd name="T20" fmla="*/ 73 w 209"/>
                <a:gd name="T21" fmla="*/ 63 h 197"/>
                <a:gd name="T22" fmla="*/ 57 w 209"/>
                <a:gd name="T23" fmla="*/ 72 h 197"/>
                <a:gd name="T24" fmla="*/ 44 w 209"/>
                <a:gd name="T25" fmla="*/ 76 h 197"/>
                <a:gd name="T26" fmla="*/ 33 w 209"/>
                <a:gd name="T27" fmla="*/ 80 h 197"/>
                <a:gd name="T28" fmla="*/ 21 w 209"/>
                <a:gd name="T29" fmla="*/ 84 h 197"/>
                <a:gd name="T30" fmla="*/ 11 w 209"/>
                <a:gd name="T31" fmla="*/ 90 h 197"/>
                <a:gd name="T32" fmla="*/ 6 w 209"/>
                <a:gd name="T33" fmla="*/ 97 h 197"/>
                <a:gd name="T34" fmla="*/ 8 w 209"/>
                <a:gd name="T35" fmla="*/ 99 h 197"/>
                <a:gd name="T36" fmla="*/ 14 w 209"/>
                <a:gd name="T37" fmla="*/ 93 h 197"/>
                <a:gd name="T38" fmla="*/ 23 w 209"/>
                <a:gd name="T39" fmla="*/ 88 h 197"/>
                <a:gd name="T40" fmla="*/ 34 w 209"/>
                <a:gd name="T41" fmla="*/ 86 h 197"/>
                <a:gd name="T42" fmla="*/ 45 w 209"/>
                <a:gd name="T43" fmla="*/ 86 h 197"/>
                <a:gd name="T44" fmla="*/ 55 w 209"/>
                <a:gd name="T45" fmla="*/ 85 h 197"/>
                <a:gd name="T46" fmla="*/ 64 w 209"/>
                <a:gd name="T47" fmla="*/ 83 h 197"/>
                <a:gd name="T48" fmla="*/ 72 w 209"/>
                <a:gd name="T49" fmla="*/ 80 h 197"/>
                <a:gd name="T50" fmla="*/ 81 w 209"/>
                <a:gd name="T51" fmla="*/ 76 h 197"/>
                <a:gd name="T52" fmla="*/ 90 w 209"/>
                <a:gd name="T53" fmla="*/ 67 h 197"/>
                <a:gd name="T54" fmla="*/ 100 w 209"/>
                <a:gd name="T55" fmla="*/ 53 h 197"/>
                <a:gd name="T56" fmla="*/ 104 w 209"/>
                <a:gd name="T57" fmla="*/ 37 h 197"/>
                <a:gd name="T58" fmla="*/ 101 w 209"/>
                <a:gd name="T59" fmla="*/ 20 h 197"/>
                <a:gd name="T60" fmla="*/ 91 w 209"/>
                <a:gd name="T61" fmla="*/ 8 h 197"/>
                <a:gd name="T62" fmla="*/ 78 w 209"/>
                <a:gd name="T63" fmla="*/ 1 h 197"/>
                <a:gd name="T64" fmla="*/ 63 w 209"/>
                <a:gd name="T65" fmla="*/ 1 h 197"/>
                <a:gd name="T66" fmla="*/ 48 w 209"/>
                <a:gd name="T67" fmla="*/ 4 h 197"/>
                <a:gd name="T68" fmla="*/ 38 w 209"/>
                <a:gd name="T69" fmla="*/ 8 h 197"/>
                <a:gd name="T70" fmla="*/ 33 w 209"/>
                <a:gd name="T71" fmla="*/ 12 h 197"/>
                <a:gd name="T72" fmla="*/ 28 w 209"/>
                <a:gd name="T73" fmla="*/ 18 h 197"/>
                <a:gd name="T74" fmla="*/ 23 w 209"/>
                <a:gd name="T75" fmla="*/ 23 h 197"/>
                <a:gd name="T76" fmla="*/ 18 w 209"/>
                <a:gd name="T77" fmla="*/ 32 h 197"/>
                <a:gd name="T78" fmla="*/ 15 w 209"/>
                <a:gd name="T79" fmla="*/ 46 h 197"/>
                <a:gd name="T80" fmla="*/ 13 w 209"/>
                <a:gd name="T81" fmla="*/ 59 h 197"/>
                <a:gd name="T82" fmla="*/ 6 w 209"/>
                <a:gd name="T83" fmla="*/ 71 h 197"/>
                <a:gd name="T84" fmla="*/ 0 w 209"/>
                <a:gd name="T85" fmla="*/ 78 h 197"/>
                <a:gd name="T86" fmla="*/ 0 w 209"/>
                <a:gd name="T87" fmla="*/ 79 h 197"/>
                <a:gd name="T88" fmla="*/ 0 w 209"/>
                <a:gd name="T89" fmla="*/ 79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9"/>
                <a:gd name="T136" fmla="*/ 0 h 197"/>
                <a:gd name="T137" fmla="*/ 209 w 209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9" h="197">
                  <a:moveTo>
                    <a:pt x="1" y="157"/>
                  </a:moveTo>
                  <a:lnTo>
                    <a:pt x="12" y="149"/>
                  </a:lnTo>
                  <a:lnTo>
                    <a:pt x="21" y="141"/>
                  </a:lnTo>
                  <a:lnTo>
                    <a:pt x="28" y="133"/>
                  </a:lnTo>
                  <a:lnTo>
                    <a:pt x="32" y="122"/>
                  </a:lnTo>
                  <a:lnTo>
                    <a:pt x="36" y="113"/>
                  </a:lnTo>
                  <a:lnTo>
                    <a:pt x="39" y="102"/>
                  </a:lnTo>
                  <a:lnTo>
                    <a:pt x="42" y="91"/>
                  </a:lnTo>
                  <a:lnTo>
                    <a:pt x="44" y="78"/>
                  </a:lnTo>
                  <a:lnTo>
                    <a:pt x="50" y="59"/>
                  </a:lnTo>
                  <a:lnTo>
                    <a:pt x="61" y="44"/>
                  </a:lnTo>
                  <a:lnTo>
                    <a:pt x="77" y="33"/>
                  </a:lnTo>
                  <a:lnTo>
                    <a:pt x="95" y="28"/>
                  </a:lnTo>
                  <a:lnTo>
                    <a:pt x="114" y="25"/>
                  </a:lnTo>
                  <a:lnTo>
                    <a:pt x="133" y="29"/>
                  </a:lnTo>
                  <a:lnTo>
                    <a:pt x="150" y="37"/>
                  </a:lnTo>
                  <a:lnTo>
                    <a:pt x="165" y="50"/>
                  </a:lnTo>
                  <a:lnTo>
                    <a:pt x="174" y="67"/>
                  </a:lnTo>
                  <a:lnTo>
                    <a:pt x="176" y="83"/>
                  </a:lnTo>
                  <a:lnTo>
                    <a:pt x="171" y="98"/>
                  </a:lnTo>
                  <a:lnTo>
                    <a:pt x="160" y="112"/>
                  </a:lnTo>
                  <a:lnTo>
                    <a:pt x="147" y="125"/>
                  </a:lnTo>
                  <a:lnTo>
                    <a:pt x="132" y="135"/>
                  </a:lnTo>
                  <a:lnTo>
                    <a:pt x="115" y="143"/>
                  </a:lnTo>
                  <a:lnTo>
                    <a:pt x="100" y="149"/>
                  </a:lnTo>
                  <a:lnTo>
                    <a:pt x="89" y="152"/>
                  </a:lnTo>
                  <a:lnTo>
                    <a:pt x="77" y="156"/>
                  </a:lnTo>
                  <a:lnTo>
                    <a:pt x="66" y="159"/>
                  </a:lnTo>
                  <a:lnTo>
                    <a:pt x="53" y="163"/>
                  </a:lnTo>
                  <a:lnTo>
                    <a:pt x="43" y="167"/>
                  </a:lnTo>
                  <a:lnTo>
                    <a:pt x="31" y="173"/>
                  </a:lnTo>
                  <a:lnTo>
                    <a:pt x="22" y="180"/>
                  </a:lnTo>
                  <a:lnTo>
                    <a:pt x="13" y="189"/>
                  </a:lnTo>
                  <a:lnTo>
                    <a:pt x="12" y="194"/>
                  </a:lnTo>
                  <a:lnTo>
                    <a:pt x="13" y="196"/>
                  </a:lnTo>
                  <a:lnTo>
                    <a:pt x="16" y="197"/>
                  </a:lnTo>
                  <a:lnTo>
                    <a:pt x="20" y="194"/>
                  </a:lnTo>
                  <a:lnTo>
                    <a:pt x="28" y="186"/>
                  </a:lnTo>
                  <a:lnTo>
                    <a:pt x="37" y="179"/>
                  </a:lnTo>
                  <a:lnTo>
                    <a:pt x="47" y="175"/>
                  </a:lnTo>
                  <a:lnTo>
                    <a:pt x="58" y="173"/>
                  </a:lnTo>
                  <a:lnTo>
                    <a:pt x="68" y="172"/>
                  </a:lnTo>
                  <a:lnTo>
                    <a:pt x="80" y="171"/>
                  </a:lnTo>
                  <a:lnTo>
                    <a:pt x="91" y="171"/>
                  </a:lnTo>
                  <a:lnTo>
                    <a:pt x="102" y="171"/>
                  </a:lnTo>
                  <a:lnTo>
                    <a:pt x="111" y="170"/>
                  </a:lnTo>
                  <a:lnTo>
                    <a:pt x="120" y="168"/>
                  </a:lnTo>
                  <a:lnTo>
                    <a:pt x="129" y="166"/>
                  </a:lnTo>
                  <a:lnTo>
                    <a:pt x="137" y="163"/>
                  </a:lnTo>
                  <a:lnTo>
                    <a:pt x="145" y="159"/>
                  </a:lnTo>
                  <a:lnTo>
                    <a:pt x="153" y="156"/>
                  </a:lnTo>
                  <a:lnTo>
                    <a:pt x="162" y="151"/>
                  </a:lnTo>
                  <a:lnTo>
                    <a:pt x="168" y="145"/>
                  </a:lnTo>
                  <a:lnTo>
                    <a:pt x="181" y="134"/>
                  </a:lnTo>
                  <a:lnTo>
                    <a:pt x="193" y="120"/>
                  </a:lnTo>
                  <a:lnTo>
                    <a:pt x="201" y="105"/>
                  </a:lnTo>
                  <a:lnTo>
                    <a:pt x="206" y="89"/>
                  </a:lnTo>
                  <a:lnTo>
                    <a:pt x="209" y="73"/>
                  </a:lnTo>
                  <a:lnTo>
                    <a:pt x="208" y="57"/>
                  </a:lnTo>
                  <a:lnTo>
                    <a:pt x="203" y="40"/>
                  </a:lnTo>
                  <a:lnTo>
                    <a:pt x="194" y="25"/>
                  </a:lnTo>
                  <a:lnTo>
                    <a:pt x="182" y="15"/>
                  </a:lnTo>
                  <a:lnTo>
                    <a:pt x="170" y="7"/>
                  </a:lnTo>
                  <a:lnTo>
                    <a:pt x="156" y="2"/>
                  </a:lnTo>
                  <a:lnTo>
                    <a:pt x="141" y="0"/>
                  </a:lnTo>
                  <a:lnTo>
                    <a:pt x="126" y="1"/>
                  </a:lnTo>
                  <a:lnTo>
                    <a:pt x="111" y="4"/>
                  </a:lnTo>
                  <a:lnTo>
                    <a:pt x="96" y="7"/>
                  </a:lnTo>
                  <a:lnTo>
                    <a:pt x="83" y="13"/>
                  </a:lnTo>
                  <a:lnTo>
                    <a:pt x="77" y="16"/>
                  </a:lnTo>
                  <a:lnTo>
                    <a:pt x="70" y="20"/>
                  </a:lnTo>
                  <a:lnTo>
                    <a:pt x="66" y="24"/>
                  </a:lnTo>
                  <a:lnTo>
                    <a:pt x="60" y="29"/>
                  </a:lnTo>
                  <a:lnTo>
                    <a:pt x="56" y="35"/>
                  </a:lnTo>
                  <a:lnTo>
                    <a:pt x="51" y="39"/>
                  </a:lnTo>
                  <a:lnTo>
                    <a:pt x="46" y="45"/>
                  </a:lnTo>
                  <a:lnTo>
                    <a:pt x="43" y="51"/>
                  </a:lnTo>
                  <a:lnTo>
                    <a:pt x="36" y="63"/>
                  </a:lnTo>
                  <a:lnTo>
                    <a:pt x="32" y="77"/>
                  </a:lnTo>
                  <a:lnTo>
                    <a:pt x="30" y="91"/>
                  </a:lnTo>
                  <a:lnTo>
                    <a:pt x="28" y="104"/>
                  </a:lnTo>
                  <a:lnTo>
                    <a:pt x="26" y="118"/>
                  </a:lnTo>
                  <a:lnTo>
                    <a:pt x="21" y="130"/>
                  </a:lnTo>
                  <a:lnTo>
                    <a:pt x="13" y="142"/>
                  </a:lnTo>
                  <a:lnTo>
                    <a:pt x="1" y="153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8" name="Freeform 37"/>
            <p:cNvSpPr>
              <a:spLocks/>
            </p:cNvSpPr>
            <p:nvPr/>
          </p:nvSpPr>
          <p:spPr bwMode="auto">
            <a:xfrm>
              <a:off x="2829" y="1299"/>
              <a:ext cx="57" cy="56"/>
            </a:xfrm>
            <a:custGeom>
              <a:avLst/>
              <a:gdLst>
                <a:gd name="T0" fmla="*/ 22 w 113"/>
                <a:gd name="T1" fmla="*/ 0 h 112"/>
                <a:gd name="T2" fmla="*/ 17 w 113"/>
                <a:gd name="T3" fmla="*/ 3 h 112"/>
                <a:gd name="T4" fmla="*/ 12 w 113"/>
                <a:gd name="T5" fmla="*/ 6 h 112"/>
                <a:gd name="T6" fmla="*/ 8 w 113"/>
                <a:gd name="T7" fmla="*/ 10 h 112"/>
                <a:gd name="T8" fmla="*/ 4 w 113"/>
                <a:gd name="T9" fmla="*/ 14 h 112"/>
                <a:gd name="T10" fmla="*/ 2 w 113"/>
                <a:gd name="T11" fmla="*/ 20 h 112"/>
                <a:gd name="T12" fmla="*/ 1 w 113"/>
                <a:gd name="T13" fmla="*/ 25 h 112"/>
                <a:gd name="T14" fmla="*/ 0 w 113"/>
                <a:gd name="T15" fmla="*/ 30 h 112"/>
                <a:gd name="T16" fmla="*/ 1 w 113"/>
                <a:gd name="T17" fmla="*/ 36 h 112"/>
                <a:gd name="T18" fmla="*/ 3 w 113"/>
                <a:gd name="T19" fmla="*/ 42 h 112"/>
                <a:gd name="T20" fmla="*/ 7 w 113"/>
                <a:gd name="T21" fmla="*/ 47 h 112"/>
                <a:gd name="T22" fmla="*/ 12 w 113"/>
                <a:gd name="T23" fmla="*/ 51 h 112"/>
                <a:gd name="T24" fmla="*/ 18 w 113"/>
                <a:gd name="T25" fmla="*/ 54 h 112"/>
                <a:gd name="T26" fmla="*/ 25 w 113"/>
                <a:gd name="T27" fmla="*/ 56 h 112"/>
                <a:gd name="T28" fmla="*/ 31 w 113"/>
                <a:gd name="T29" fmla="*/ 56 h 112"/>
                <a:gd name="T30" fmla="*/ 38 w 113"/>
                <a:gd name="T31" fmla="*/ 56 h 112"/>
                <a:gd name="T32" fmla="*/ 44 w 113"/>
                <a:gd name="T33" fmla="*/ 55 h 112"/>
                <a:gd name="T34" fmla="*/ 49 w 113"/>
                <a:gd name="T35" fmla="*/ 52 h 112"/>
                <a:gd name="T36" fmla="*/ 53 w 113"/>
                <a:gd name="T37" fmla="*/ 48 h 112"/>
                <a:gd name="T38" fmla="*/ 56 w 113"/>
                <a:gd name="T39" fmla="*/ 44 h 112"/>
                <a:gd name="T40" fmla="*/ 57 w 113"/>
                <a:gd name="T41" fmla="*/ 38 h 112"/>
                <a:gd name="T42" fmla="*/ 55 w 113"/>
                <a:gd name="T43" fmla="*/ 33 h 112"/>
                <a:gd name="T44" fmla="*/ 52 w 113"/>
                <a:gd name="T45" fmla="*/ 29 h 112"/>
                <a:gd name="T46" fmla="*/ 47 w 113"/>
                <a:gd name="T47" fmla="*/ 28 h 112"/>
                <a:gd name="T48" fmla="*/ 42 w 113"/>
                <a:gd name="T49" fmla="*/ 28 h 112"/>
                <a:gd name="T50" fmla="*/ 39 w 113"/>
                <a:gd name="T51" fmla="*/ 29 h 112"/>
                <a:gd name="T52" fmla="*/ 36 w 113"/>
                <a:gd name="T53" fmla="*/ 30 h 112"/>
                <a:gd name="T54" fmla="*/ 33 w 113"/>
                <a:gd name="T55" fmla="*/ 30 h 112"/>
                <a:gd name="T56" fmla="*/ 31 w 113"/>
                <a:gd name="T57" fmla="*/ 31 h 112"/>
                <a:gd name="T58" fmla="*/ 28 w 113"/>
                <a:gd name="T59" fmla="*/ 30 h 112"/>
                <a:gd name="T60" fmla="*/ 26 w 113"/>
                <a:gd name="T61" fmla="*/ 30 h 112"/>
                <a:gd name="T62" fmla="*/ 23 w 113"/>
                <a:gd name="T63" fmla="*/ 29 h 112"/>
                <a:gd name="T64" fmla="*/ 21 w 113"/>
                <a:gd name="T65" fmla="*/ 28 h 112"/>
                <a:gd name="T66" fmla="*/ 15 w 113"/>
                <a:gd name="T67" fmla="*/ 22 h 112"/>
                <a:gd name="T68" fmla="*/ 14 w 113"/>
                <a:gd name="T69" fmla="*/ 15 h 112"/>
                <a:gd name="T70" fmla="*/ 16 w 113"/>
                <a:gd name="T71" fmla="*/ 9 h 112"/>
                <a:gd name="T72" fmla="*/ 22 w 113"/>
                <a:gd name="T73" fmla="*/ 3 h 112"/>
                <a:gd name="T74" fmla="*/ 23 w 113"/>
                <a:gd name="T75" fmla="*/ 3 h 112"/>
                <a:gd name="T76" fmla="*/ 23 w 113"/>
                <a:gd name="T77" fmla="*/ 1 h 112"/>
                <a:gd name="T78" fmla="*/ 23 w 113"/>
                <a:gd name="T79" fmla="*/ 0 h 112"/>
                <a:gd name="T80" fmla="*/ 22 w 113"/>
                <a:gd name="T81" fmla="*/ 0 h 112"/>
                <a:gd name="T82" fmla="*/ 22 w 113"/>
                <a:gd name="T83" fmla="*/ 0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12"/>
                <a:gd name="T128" fmla="*/ 113 w 113"/>
                <a:gd name="T129" fmla="*/ 112 h 1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12">
                  <a:moveTo>
                    <a:pt x="43" y="0"/>
                  </a:moveTo>
                  <a:lnTo>
                    <a:pt x="33" y="5"/>
                  </a:lnTo>
                  <a:lnTo>
                    <a:pt x="23" y="12"/>
                  </a:lnTo>
                  <a:lnTo>
                    <a:pt x="15" y="19"/>
                  </a:lnTo>
                  <a:lnTo>
                    <a:pt x="8" y="28"/>
                  </a:lnTo>
                  <a:lnTo>
                    <a:pt x="4" y="39"/>
                  </a:lnTo>
                  <a:lnTo>
                    <a:pt x="1" y="49"/>
                  </a:lnTo>
                  <a:lnTo>
                    <a:pt x="0" y="60"/>
                  </a:lnTo>
                  <a:lnTo>
                    <a:pt x="1" y="72"/>
                  </a:lnTo>
                  <a:lnTo>
                    <a:pt x="6" y="83"/>
                  </a:lnTo>
                  <a:lnTo>
                    <a:pt x="14" y="94"/>
                  </a:lnTo>
                  <a:lnTo>
                    <a:pt x="24" y="102"/>
                  </a:lnTo>
                  <a:lnTo>
                    <a:pt x="36" y="108"/>
                  </a:lnTo>
                  <a:lnTo>
                    <a:pt x="49" y="111"/>
                  </a:lnTo>
                  <a:lnTo>
                    <a:pt x="61" y="112"/>
                  </a:lnTo>
                  <a:lnTo>
                    <a:pt x="75" y="112"/>
                  </a:lnTo>
                  <a:lnTo>
                    <a:pt x="87" y="109"/>
                  </a:lnTo>
                  <a:lnTo>
                    <a:pt x="97" y="103"/>
                  </a:lnTo>
                  <a:lnTo>
                    <a:pt x="105" y="96"/>
                  </a:lnTo>
                  <a:lnTo>
                    <a:pt x="111" y="87"/>
                  </a:lnTo>
                  <a:lnTo>
                    <a:pt x="113" y="75"/>
                  </a:lnTo>
                  <a:lnTo>
                    <a:pt x="110" y="66"/>
                  </a:lnTo>
                  <a:lnTo>
                    <a:pt x="103" y="59"/>
                  </a:lnTo>
                  <a:lnTo>
                    <a:pt x="94" y="56"/>
                  </a:lnTo>
                  <a:lnTo>
                    <a:pt x="83" y="57"/>
                  </a:lnTo>
                  <a:lnTo>
                    <a:pt x="77" y="58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1" y="62"/>
                  </a:lnTo>
                  <a:lnTo>
                    <a:pt x="56" y="60"/>
                  </a:lnTo>
                  <a:lnTo>
                    <a:pt x="51" y="60"/>
                  </a:lnTo>
                  <a:lnTo>
                    <a:pt x="45" y="58"/>
                  </a:lnTo>
                  <a:lnTo>
                    <a:pt x="41" y="56"/>
                  </a:lnTo>
                  <a:lnTo>
                    <a:pt x="29" y="44"/>
                  </a:lnTo>
                  <a:lnTo>
                    <a:pt x="27" y="30"/>
                  </a:lnTo>
                  <a:lnTo>
                    <a:pt x="31" y="18"/>
                  </a:lnTo>
                  <a:lnTo>
                    <a:pt x="43" y="6"/>
                  </a:lnTo>
                  <a:lnTo>
                    <a:pt x="45" y="5"/>
                  </a:lnTo>
                  <a:lnTo>
                    <a:pt x="46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9" name="Freeform 38"/>
            <p:cNvSpPr>
              <a:spLocks/>
            </p:cNvSpPr>
            <p:nvPr/>
          </p:nvSpPr>
          <p:spPr bwMode="auto">
            <a:xfrm>
              <a:off x="2774" y="1363"/>
              <a:ext cx="74" cy="24"/>
            </a:xfrm>
            <a:custGeom>
              <a:avLst/>
              <a:gdLst>
                <a:gd name="T0" fmla="*/ 0 w 147"/>
                <a:gd name="T1" fmla="*/ 5 h 49"/>
                <a:gd name="T2" fmla="*/ 5 w 147"/>
                <a:gd name="T3" fmla="*/ 13 h 49"/>
                <a:gd name="T4" fmla="*/ 12 w 147"/>
                <a:gd name="T5" fmla="*/ 18 h 49"/>
                <a:gd name="T6" fmla="*/ 20 w 147"/>
                <a:gd name="T7" fmla="*/ 21 h 49"/>
                <a:gd name="T8" fmla="*/ 30 w 147"/>
                <a:gd name="T9" fmla="*/ 23 h 49"/>
                <a:gd name="T10" fmla="*/ 40 w 147"/>
                <a:gd name="T11" fmla="*/ 24 h 49"/>
                <a:gd name="T12" fmla="*/ 50 w 147"/>
                <a:gd name="T13" fmla="*/ 24 h 49"/>
                <a:gd name="T14" fmla="*/ 60 w 147"/>
                <a:gd name="T15" fmla="*/ 24 h 49"/>
                <a:gd name="T16" fmla="*/ 68 w 147"/>
                <a:gd name="T17" fmla="*/ 24 h 49"/>
                <a:gd name="T18" fmla="*/ 71 w 147"/>
                <a:gd name="T19" fmla="*/ 22 h 49"/>
                <a:gd name="T20" fmla="*/ 73 w 147"/>
                <a:gd name="T21" fmla="*/ 19 h 49"/>
                <a:gd name="T22" fmla="*/ 74 w 147"/>
                <a:gd name="T23" fmla="*/ 16 h 49"/>
                <a:gd name="T24" fmla="*/ 72 w 147"/>
                <a:gd name="T25" fmla="*/ 13 h 49"/>
                <a:gd name="T26" fmla="*/ 67 w 147"/>
                <a:gd name="T27" fmla="*/ 11 h 49"/>
                <a:gd name="T28" fmla="*/ 62 w 147"/>
                <a:gd name="T29" fmla="*/ 10 h 49"/>
                <a:gd name="T30" fmla="*/ 58 w 147"/>
                <a:gd name="T31" fmla="*/ 9 h 49"/>
                <a:gd name="T32" fmla="*/ 53 w 147"/>
                <a:gd name="T33" fmla="*/ 8 h 49"/>
                <a:gd name="T34" fmla="*/ 48 w 147"/>
                <a:gd name="T35" fmla="*/ 7 h 49"/>
                <a:gd name="T36" fmla="*/ 43 w 147"/>
                <a:gd name="T37" fmla="*/ 6 h 49"/>
                <a:gd name="T38" fmla="*/ 39 w 147"/>
                <a:gd name="T39" fmla="*/ 5 h 49"/>
                <a:gd name="T40" fmla="*/ 34 w 147"/>
                <a:gd name="T41" fmla="*/ 3 h 49"/>
                <a:gd name="T42" fmla="*/ 31 w 147"/>
                <a:gd name="T43" fmla="*/ 2 h 49"/>
                <a:gd name="T44" fmla="*/ 27 w 147"/>
                <a:gd name="T45" fmla="*/ 2 h 49"/>
                <a:gd name="T46" fmla="*/ 23 w 147"/>
                <a:gd name="T47" fmla="*/ 1 h 49"/>
                <a:gd name="T48" fmla="*/ 19 w 147"/>
                <a:gd name="T49" fmla="*/ 0 h 49"/>
                <a:gd name="T50" fmla="*/ 15 w 147"/>
                <a:gd name="T51" fmla="*/ 0 h 49"/>
                <a:gd name="T52" fmla="*/ 11 w 147"/>
                <a:gd name="T53" fmla="*/ 0 h 49"/>
                <a:gd name="T54" fmla="*/ 7 w 147"/>
                <a:gd name="T55" fmla="*/ 1 h 49"/>
                <a:gd name="T56" fmla="*/ 3 w 147"/>
                <a:gd name="T57" fmla="*/ 1 h 49"/>
                <a:gd name="T58" fmla="*/ 2 w 147"/>
                <a:gd name="T59" fmla="*/ 2 h 49"/>
                <a:gd name="T60" fmla="*/ 1 w 147"/>
                <a:gd name="T61" fmla="*/ 3 h 49"/>
                <a:gd name="T62" fmla="*/ 0 w 147"/>
                <a:gd name="T63" fmla="*/ 4 h 49"/>
                <a:gd name="T64" fmla="*/ 0 w 147"/>
                <a:gd name="T65" fmla="*/ 5 h 49"/>
                <a:gd name="T66" fmla="*/ 0 w 147"/>
                <a:gd name="T67" fmla="*/ 5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7"/>
                <a:gd name="T103" fmla="*/ 0 h 49"/>
                <a:gd name="T104" fmla="*/ 147 w 147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7" h="49">
                  <a:moveTo>
                    <a:pt x="0" y="11"/>
                  </a:moveTo>
                  <a:lnTo>
                    <a:pt x="9" y="26"/>
                  </a:lnTo>
                  <a:lnTo>
                    <a:pt x="23" y="36"/>
                  </a:lnTo>
                  <a:lnTo>
                    <a:pt x="40" y="43"/>
                  </a:lnTo>
                  <a:lnTo>
                    <a:pt x="60" y="47"/>
                  </a:lnTo>
                  <a:lnTo>
                    <a:pt x="80" y="48"/>
                  </a:lnTo>
                  <a:lnTo>
                    <a:pt x="100" y="49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41" y="45"/>
                  </a:lnTo>
                  <a:lnTo>
                    <a:pt x="146" y="38"/>
                  </a:lnTo>
                  <a:lnTo>
                    <a:pt x="147" y="32"/>
                  </a:lnTo>
                  <a:lnTo>
                    <a:pt x="143" y="27"/>
                  </a:lnTo>
                  <a:lnTo>
                    <a:pt x="133" y="23"/>
                  </a:lnTo>
                  <a:lnTo>
                    <a:pt x="124" y="21"/>
                  </a:lnTo>
                  <a:lnTo>
                    <a:pt x="115" y="19"/>
                  </a:lnTo>
                  <a:lnTo>
                    <a:pt x="106" y="17"/>
                  </a:lnTo>
                  <a:lnTo>
                    <a:pt x="96" y="14"/>
                  </a:lnTo>
                  <a:lnTo>
                    <a:pt x="86" y="12"/>
                  </a:lnTo>
                  <a:lnTo>
                    <a:pt x="77" y="10"/>
                  </a:lnTo>
                  <a:lnTo>
                    <a:pt x="68" y="7"/>
                  </a:lnTo>
                  <a:lnTo>
                    <a:pt x="61" y="5"/>
                  </a:lnTo>
                  <a:lnTo>
                    <a:pt x="53" y="4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0" name="Freeform 39"/>
            <p:cNvSpPr>
              <a:spLocks/>
            </p:cNvSpPr>
            <p:nvPr/>
          </p:nvSpPr>
          <p:spPr bwMode="auto">
            <a:xfrm>
              <a:off x="2855" y="1299"/>
              <a:ext cx="32" cy="26"/>
            </a:xfrm>
            <a:custGeom>
              <a:avLst/>
              <a:gdLst>
                <a:gd name="T0" fmla="*/ 0 w 65"/>
                <a:gd name="T1" fmla="*/ 1 h 53"/>
                <a:gd name="T2" fmla="*/ 6 w 65"/>
                <a:gd name="T3" fmla="*/ 0 h 53"/>
                <a:gd name="T4" fmla="*/ 11 w 65"/>
                <a:gd name="T5" fmla="*/ 1 h 53"/>
                <a:gd name="T6" fmla="*/ 17 w 65"/>
                <a:gd name="T7" fmla="*/ 3 h 53"/>
                <a:gd name="T8" fmla="*/ 21 w 65"/>
                <a:gd name="T9" fmla="*/ 6 h 53"/>
                <a:gd name="T10" fmla="*/ 25 w 65"/>
                <a:gd name="T11" fmla="*/ 10 h 53"/>
                <a:gd name="T12" fmla="*/ 28 w 65"/>
                <a:gd name="T13" fmla="*/ 15 h 53"/>
                <a:gd name="T14" fmla="*/ 30 w 65"/>
                <a:gd name="T15" fmla="*/ 21 h 53"/>
                <a:gd name="T16" fmla="*/ 30 w 65"/>
                <a:gd name="T17" fmla="*/ 26 h 53"/>
                <a:gd name="T18" fmla="*/ 30 w 65"/>
                <a:gd name="T19" fmla="*/ 26 h 53"/>
                <a:gd name="T20" fmla="*/ 32 w 65"/>
                <a:gd name="T21" fmla="*/ 26 h 53"/>
                <a:gd name="T22" fmla="*/ 32 w 65"/>
                <a:gd name="T23" fmla="*/ 26 h 53"/>
                <a:gd name="T24" fmla="*/ 32 w 65"/>
                <a:gd name="T25" fmla="*/ 26 h 53"/>
                <a:gd name="T26" fmla="*/ 32 w 65"/>
                <a:gd name="T27" fmla="*/ 20 h 53"/>
                <a:gd name="T28" fmla="*/ 30 w 65"/>
                <a:gd name="T29" fmla="*/ 15 h 53"/>
                <a:gd name="T30" fmla="*/ 27 w 65"/>
                <a:gd name="T31" fmla="*/ 10 h 53"/>
                <a:gd name="T32" fmla="*/ 23 w 65"/>
                <a:gd name="T33" fmla="*/ 6 h 53"/>
                <a:gd name="T34" fmla="*/ 21 w 65"/>
                <a:gd name="T35" fmla="*/ 4 h 53"/>
                <a:gd name="T36" fmla="*/ 18 w 65"/>
                <a:gd name="T37" fmla="*/ 2 h 53"/>
                <a:gd name="T38" fmla="*/ 15 w 65"/>
                <a:gd name="T39" fmla="*/ 1 h 53"/>
                <a:gd name="T40" fmla="*/ 12 w 65"/>
                <a:gd name="T41" fmla="*/ 0 h 53"/>
                <a:gd name="T42" fmla="*/ 10 w 65"/>
                <a:gd name="T43" fmla="*/ 0 h 53"/>
                <a:gd name="T44" fmla="*/ 6 w 65"/>
                <a:gd name="T45" fmla="*/ 0 h 53"/>
                <a:gd name="T46" fmla="*/ 3 w 65"/>
                <a:gd name="T47" fmla="*/ 0 h 53"/>
                <a:gd name="T48" fmla="*/ 0 w 65"/>
                <a:gd name="T49" fmla="*/ 1 h 53"/>
                <a:gd name="T50" fmla="*/ 0 w 65"/>
                <a:gd name="T51" fmla="*/ 1 h 53"/>
                <a:gd name="T52" fmla="*/ 0 w 65"/>
                <a:gd name="T53" fmla="*/ 1 h 53"/>
                <a:gd name="T54" fmla="*/ 0 w 65"/>
                <a:gd name="T55" fmla="*/ 1 h 53"/>
                <a:gd name="T56" fmla="*/ 0 w 65"/>
                <a:gd name="T57" fmla="*/ 1 h 53"/>
                <a:gd name="T58" fmla="*/ 0 w 65"/>
                <a:gd name="T59" fmla="*/ 1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53"/>
                <a:gd name="T92" fmla="*/ 65 w 65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53">
                  <a:moveTo>
                    <a:pt x="0" y="3"/>
                  </a:moveTo>
                  <a:lnTo>
                    <a:pt x="12" y="1"/>
                  </a:lnTo>
                  <a:lnTo>
                    <a:pt x="23" y="3"/>
                  </a:lnTo>
                  <a:lnTo>
                    <a:pt x="34" y="7"/>
                  </a:lnTo>
                  <a:lnTo>
                    <a:pt x="43" y="13"/>
                  </a:lnTo>
                  <a:lnTo>
                    <a:pt x="51" y="21"/>
                  </a:lnTo>
                  <a:lnTo>
                    <a:pt x="57" y="31"/>
                  </a:lnTo>
                  <a:lnTo>
                    <a:pt x="60" y="42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4" y="53"/>
                  </a:lnTo>
                  <a:lnTo>
                    <a:pt x="65" y="53"/>
                  </a:lnTo>
                  <a:lnTo>
                    <a:pt x="65" y="52"/>
                  </a:lnTo>
                  <a:lnTo>
                    <a:pt x="65" y="41"/>
                  </a:lnTo>
                  <a:lnTo>
                    <a:pt x="61" y="30"/>
                  </a:lnTo>
                  <a:lnTo>
                    <a:pt x="55" y="20"/>
                  </a:lnTo>
                  <a:lnTo>
                    <a:pt x="47" y="12"/>
                  </a:lnTo>
                  <a:lnTo>
                    <a:pt x="43" y="8"/>
                  </a:lnTo>
                  <a:lnTo>
                    <a:pt x="37" y="5"/>
                  </a:lnTo>
                  <a:lnTo>
                    <a:pt x="31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1" name="Freeform 40"/>
            <p:cNvSpPr>
              <a:spLocks/>
            </p:cNvSpPr>
            <p:nvPr/>
          </p:nvSpPr>
          <p:spPr bwMode="auto">
            <a:xfrm>
              <a:off x="2918" y="1298"/>
              <a:ext cx="45" cy="46"/>
            </a:xfrm>
            <a:custGeom>
              <a:avLst/>
              <a:gdLst>
                <a:gd name="T0" fmla="*/ 0 w 90"/>
                <a:gd name="T1" fmla="*/ 3 h 92"/>
                <a:gd name="T2" fmla="*/ 4 w 90"/>
                <a:gd name="T3" fmla="*/ 3 h 92"/>
                <a:gd name="T4" fmla="*/ 7 w 90"/>
                <a:gd name="T5" fmla="*/ 3 h 92"/>
                <a:gd name="T6" fmla="*/ 11 w 90"/>
                <a:gd name="T7" fmla="*/ 3 h 92"/>
                <a:gd name="T8" fmla="*/ 15 w 90"/>
                <a:gd name="T9" fmla="*/ 4 h 92"/>
                <a:gd name="T10" fmla="*/ 19 w 90"/>
                <a:gd name="T11" fmla="*/ 6 h 92"/>
                <a:gd name="T12" fmla="*/ 23 w 90"/>
                <a:gd name="T13" fmla="*/ 7 h 92"/>
                <a:gd name="T14" fmla="*/ 26 w 90"/>
                <a:gd name="T15" fmla="*/ 9 h 92"/>
                <a:gd name="T16" fmla="*/ 29 w 90"/>
                <a:gd name="T17" fmla="*/ 11 h 92"/>
                <a:gd name="T18" fmla="*/ 32 w 90"/>
                <a:gd name="T19" fmla="*/ 14 h 92"/>
                <a:gd name="T20" fmla="*/ 35 w 90"/>
                <a:gd name="T21" fmla="*/ 17 h 92"/>
                <a:gd name="T22" fmla="*/ 37 w 90"/>
                <a:gd name="T23" fmla="*/ 21 h 92"/>
                <a:gd name="T24" fmla="*/ 38 w 90"/>
                <a:gd name="T25" fmla="*/ 25 h 92"/>
                <a:gd name="T26" fmla="*/ 39 w 90"/>
                <a:gd name="T27" fmla="*/ 29 h 92"/>
                <a:gd name="T28" fmla="*/ 37 w 90"/>
                <a:gd name="T29" fmla="*/ 34 h 92"/>
                <a:gd name="T30" fmla="*/ 35 w 90"/>
                <a:gd name="T31" fmla="*/ 38 h 92"/>
                <a:gd name="T32" fmla="*/ 31 w 90"/>
                <a:gd name="T33" fmla="*/ 42 h 92"/>
                <a:gd name="T34" fmla="*/ 30 w 90"/>
                <a:gd name="T35" fmla="*/ 44 h 92"/>
                <a:gd name="T36" fmla="*/ 30 w 90"/>
                <a:gd name="T37" fmla="*/ 45 h 92"/>
                <a:gd name="T38" fmla="*/ 30 w 90"/>
                <a:gd name="T39" fmla="*/ 46 h 92"/>
                <a:gd name="T40" fmla="*/ 32 w 90"/>
                <a:gd name="T41" fmla="*/ 46 h 92"/>
                <a:gd name="T42" fmla="*/ 40 w 90"/>
                <a:gd name="T43" fmla="*/ 41 h 92"/>
                <a:gd name="T44" fmla="*/ 45 w 90"/>
                <a:gd name="T45" fmla="*/ 33 h 92"/>
                <a:gd name="T46" fmla="*/ 45 w 90"/>
                <a:gd name="T47" fmla="*/ 23 h 92"/>
                <a:gd name="T48" fmla="*/ 42 w 90"/>
                <a:gd name="T49" fmla="*/ 13 h 92"/>
                <a:gd name="T50" fmla="*/ 38 w 90"/>
                <a:gd name="T51" fmla="*/ 9 h 92"/>
                <a:gd name="T52" fmla="*/ 34 w 90"/>
                <a:gd name="T53" fmla="*/ 6 h 92"/>
                <a:gd name="T54" fmla="*/ 28 w 90"/>
                <a:gd name="T55" fmla="*/ 3 h 92"/>
                <a:gd name="T56" fmla="*/ 23 w 90"/>
                <a:gd name="T57" fmla="*/ 1 h 92"/>
                <a:gd name="T58" fmla="*/ 17 w 90"/>
                <a:gd name="T59" fmla="*/ 0 h 92"/>
                <a:gd name="T60" fmla="*/ 11 w 90"/>
                <a:gd name="T61" fmla="*/ 0 h 92"/>
                <a:gd name="T62" fmla="*/ 6 w 90"/>
                <a:gd name="T63" fmla="*/ 1 h 92"/>
                <a:gd name="T64" fmla="*/ 1 w 90"/>
                <a:gd name="T65" fmla="*/ 2 h 92"/>
                <a:gd name="T66" fmla="*/ 0 w 90"/>
                <a:gd name="T67" fmla="*/ 2 h 92"/>
                <a:gd name="T68" fmla="*/ 0 w 90"/>
                <a:gd name="T69" fmla="*/ 3 h 92"/>
                <a:gd name="T70" fmla="*/ 0 w 90"/>
                <a:gd name="T71" fmla="*/ 3 h 92"/>
                <a:gd name="T72" fmla="*/ 0 w 90"/>
                <a:gd name="T73" fmla="*/ 3 h 92"/>
                <a:gd name="T74" fmla="*/ 0 w 90"/>
                <a:gd name="T75" fmla="*/ 3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92"/>
                <a:gd name="T116" fmla="*/ 90 w 90"/>
                <a:gd name="T117" fmla="*/ 92 h 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92">
                  <a:moveTo>
                    <a:pt x="0" y="6"/>
                  </a:moveTo>
                  <a:lnTo>
                    <a:pt x="8" y="6"/>
                  </a:lnTo>
                  <a:lnTo>
                    <a:pt x="15" y="6"/>
                  </a:lnTo>
                  <a:lnTo>
                    <a:pt x="23" y="7"/>
                  </a:lnTo>
                  <a:lnTo>
                    <a:pt x="31" y="8"/>
                  </a:lnTo>
                  <a:lnTo>
                    <a:pt x="38" y="11"/>
                  </a:lnTo>
                  <a:lnTo>
                    <a:pt x="45" y="14"/>
                  </a:lnTo>
                  <a:lnTo>
                    <a:pt x="52" y="17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69" y="34"/>
                  </a:lnTo>
                  <a:lnTo>
                    <a:pt x="73" y="42"/>
                  </a:lnTo>
                  <a:lnTo>
                    <a:pt x="76" y="50"/>
                  </a:lnTo>
                  <a:lnTo>
                    <a:pt x="77" y="59"/>
                  </a:lnTo>
                  <a:lnTo>
                    <a:pt x="73" y="68"/>
                  </a:lnTo>
                  <a:lnTo>
                    <a:pt x="69" y="76"/>
                  </a:lnTo>
                  <a:lnTo>
                    <a:pt x="62" y="84"/>
                  </a:lnTo>
                  <a:lnTo>
                    <a:pt x="61" y="87"/>
                  </a:lnTo>
                  <a:lnTo>
                    <a:pt x="60" y="90"/>
                  </a:lnTo>
                  <a:lnTo>
                    <a:pt x="61" y="92"/>
                  </a:lnTo>
                  <a:lnTo>
                    <a:pt x="64" y="92"/>
                  </a:lnTo>
                  <a:lnTo>
                    <a:pt x="80" y="81"/>
                  </a:lnTo>
                  <a:lnTo>
                    <a:pt x="90" y="65"/>
                  </a:lnTo>
                  <a:lnTo>
                    <a:pt x="90" y="45"/>
                  </a:lnTo>
                  <a:lnTo>
                    <a:pt x="83" y="27"/>
                  </a:lnTo>
                  <a:lnTo>
                    <a:pt x="76" y="17"/>
                  </a:lnTo>
                  <a:lnTo>
                    <a:pt x="67" y="11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2" name="Freeform 41"/>
            <p:cNvSpPr>
              <a:spLocks/>
            </p:cNvSpPr>
            <p:nvPr/>
          </p:nvSpPr>
          <p:spPr bwMode="auto">
            <a:xfrm>
              <a:off x="2606" y="1459"/>
              <a:ext cx="581" cy="43"/>
            </a:xfrm>
            <a:custGeom>
              <a:avLst/>
              <a:gdLst>
                <a:gd name="T0" fmla="*/ 19 w 1164"/>
                <a:gd name="T1" fmla="*/ 8 h 85"/>
                <a:gd name="T2" fmla="*/ 48 w 1164"/>
                <a:gd name="T3" fmla="*/ 14 h 85"/>
                <a:gd name="T4" fmla="*/ 77 w 1164"/>
                <a:gd name="T5" fmla="*/ 20 h 85"/>
                <a:gd name="T6" fmla="*/ 107 w 1164"/>
                <a:gd name="T7" fmla="*/ 25 h 85"/>
                <a:gd name="T8" fmla="*/ 138 w 1164"/>
                <a:gd name="T9" fmla="*/ 30 h 85"/>
                <a:gd name="T10" fmla="*/ 167 w 1164"/>
                <a:gd name="T11" fmla="*/ 37 h 85"/>
                <a:gd name="T12" fmla="*/ 194 w 1164"/>
                <a:gd name="T13" fmla="*/ 41 h 85"/>
                <a:gd name="T14" fmla="*/ 221 w 1164"/>
                <a:gd name="T15" fmla="*/ 42 h 85"/>
                <a:gd name="T16" fmla="*/ 248 w 1164"/>
                <a:gd name="T17" fmla="*/ 42 h 85"/>
                <a:gd name="T18" fmla="*/ 275 w 1164"/>
                <a:gd name="T19" fmla="*/ 41 h 85"/>
                <a:gd name="T20" fmla="*/ 302 w 1164"/>
                <a:gd name="T21" fmla="*/ 39 h 85"/>
                <a:gd name="T22" fmla="*/ 328 w 1164"/>
                <a:gd name="T23" fmla="*/ 37 h 85"/>
                <a:gd name="T24" fmla="*/ 354 w 1164"/>
                <a:gd name="T25" fmla="*/ 34 h 85"/>
                <a:gd name="T26" fmla="*/ 375 w 1164"/>
                <a:gd name="T27" fmla="*/ 34 h 85"/>
                <a:gd name="T28" fmla="*/ 389 w 1164"/>
                <a:gd name="T29" fmla="*/ 34 h 85"/>
                <a:gd name="T30" fmla="*/ 403 w 1164"/>
                <a:gd name="T31" fmla="*/ 34 h 85"/>
                <a:gd name="T32" fmla="*/ 418 w 1164"/>
                <a:gd name="T33" fmla="*/ 33 h 85"/>
                <a:gd name="T34" fmla="*/ 433 w 1164"/>
                <a:gd name="T35" fmla="*/ 31 h 85"/>
                <a:gd name="T36" fmla="*/ 448 w 1164"/>
                <a:gd name="T37" fmla="*/ 30 h 85"/>
                <a:gd name="T38" fmla="*/ 478 w 1164"/>
                <a:gd name="T39" fmla="*/ 27 h 85"/>
                <a:gd name="T40" fmla="*/ 508 w 1164"/>
                <a:gd name="T41" fmla="*/ 25 h 85"/>
                <a:gd name="T42" fmla="*/ 532 w 1164"/>
                <a:gd name="T43" fmla="*/ 24 h 85"/>
                <a:gd name="T44" fmla="*/ 544 w 1164"/>
                <a:gd name="T45" fmla="*/ 24 h 85"/>
                <a:gd name="T46" fmla="*/ 556 w 1164"/>
                <a:gd name="T47" fmla="*/ 25 h 85"/>
                <a:gd name="T48" fmla="*/ 566 w 1164"/>
                <a:gd name="T49" fmla="*/ 24 h 85"/>
                <a:gd name="T50" fmla="*/ 573 w 1164"/>
                <a:gd name="T51" fmla="*/ 22 h 85"/>
                <a:gd name="T52" fmla="*/ 580 w 1164"/>
                <a:gd name="T53" fmla="*/ 17 h 85"/>
                <a:gd name="T54" fmla="*/ 580 w 1164"/>
                <a:gd name="T55" fmla="*/ 12 h 85"/>
                <a:gd name="T56" fmla="*/ 570 w 1164"/>
                <a:gd name="T57" fmla="*/ 13 h 85"/>
                <a:gd name="T58" fmla="*/ 558 w 1164"/>
                <a:gd name="T59" fmla="*/ 13 h 85"/>
                <a:gd name="T60" fmla="*/ 546 w 1164"/>
                <a:gd name="T61" fmla="*/ 12 h 85"/>
                <a:gd name="T62" fmla="*/ 535 w 1164"/>
                <a:gd name="T63" fmla="*/ 12 h 85"/>
                <a:gd name="T64" fmla="*/ 524 w 1164"/>
                <a:gd name="T65" fmla="*/ 14 h 85"/>
                <a:gd name="T66" fmla="*/ 507 w 1164"/>
                <a:gd name="T67" fmla="*/ 15 h 85"/>
                <a:gd name="T68" fmla="*/ 479 w 1164"/>
                <a:gd name="T69" fmla="*/ 18 h 85"/>
                <a:gd name="T70" fmla="*/ 450 w 1164"/>
                <a:gd name="T71" fmla="*/ 20 h 85"/>
                <a:gd name="T72" fmla="*/ 423 w 1164"/>
                <a:gd name="T73" fmla="*/ 23 h 85"/>
                <a:gd name="T74" fmla="*/ 396 w 1164"/>
                <a:gd name="T75" fmla="*/ 24 h 85"/>
                <a:gd name="T76" fmla="*/ 369 w 1164"/>
                <a:gd name="T77" fmla="*/ 26 h 85"/>
                <a:gd name="T78" fmla="*/ 343 w 1164"/>
                <a:gd name="T79" fmla="*/ 27 h 85"/>
                <a:gd name="T80" fmla="*/ 317 w 1164"/>
                <a:gd name="T81" fmla="*/ 30 h 85"/>
                <a:gd name="T82" fmla="*/ 291 w 1164"/>
                <a:gd name="T83" fmla="*/ 32 h 85"/>
                <a:gd name="T84" fmla="*/ 264 w 1164"/>
                <a:gd name="T85" fmla="*/ 35 h 85"/>
                <a:gd name="T86" fmla="*/ 237 w 1164"/>
                <a:gd name="T87" fmla="*/ 35 h 85"/>
                <a:gd name="T88" fmla="*/ 210 w 1164"/>
                <a:gd name="T89" fmla="*/ 35 h 85"/>
                <a:gd name="T90" fmla="*/ 184 w 1164"/>
                <a:gd name="T91" fmla="*/ 32 h 85"/>
                <a:gd name="T92" fmla="*/ 157 w 1164"/>
                <a:gd name="T93" fmla="*/ 28 h 85"/>
                <a:gd name="T94" fmla="*/ 128 w 1164"/>
                <a:gd name="T95" fmla="*/ 23 h 85"/>
                <a:gd name="T96" fmla="*/ 98 w 1164"/>
                <a:gd name="T97" fmla="*/ 19 h 85"/>
                <a:gd name="T98" fmla="*/ 70 w 1164"/>
                <a:gd name="T99" fmla="*/ 14 h 85"/>
                <a:gd name="T100" fmla="*/ 41 w 1164"/>
                <a:gd name="T101" fmla="*/ 8 h 85"/>
                <a:gd name="T102" fmla="*/ 12 w 1164"/>
                <a:gd name="T103" fmla="*/ 3 h 85"/>
                <a:gd name="T104" fmla="*/ 0 w 1164"/>
                <a:gd name="T105" fmla="*/ 1 h 85"/>
                <a:gd name="T106" fmla="*/ 0 w 1164"/>
                <a:gd name="T107" fmla="*/ 3 h 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85"/>
                <a:gd name="T164" fmla="*/ 1164 w 1164"/>
                <a:gd name="T165" fmla="*/ 85 h 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85">
                  <a:moveTo>
                    <a:pt x="1" y="6"/>
                  </a:moveTo>
                  <a:lnTo>
                    <a:pt x="21" y="10"/>
                  </a:lnTo>
                  <a:lnTo>
                    <a:pt x="39" y="15"/>
                  </a:lnTo>
                  <a:lnTo>
                    <a:pt x="59" y="20"/>
                  </a:lnTo>
                  <a:lnTo>
                    <a:pt x="77" y="23"/>
                  </a:lnTo>
                  <a:lnTo>
                    <a:pt x="97" y="28"/>
                  </a:lnTo>
                  <a:lnTo>
                    <a:pt x="115" y="31"/>
                  </a:lnTo>
                  <a:lnTo>
                    <a:pt x="135" y="36"/>
                  </a:lnTo>
                  <a:lnTo>
                    <a:pt x="154" y="39"/>
                  </a:lnTo>
                  <a:lnTo>
                    <a:pt x="174" y="43"/>
                  </a:lnTo>
                  <a:lnTo>
                    <a:pt x="194" y="46"/>
                  </a:lnTo>
                  <a:lnTo>
                    <a:pt x="215" y="49"/>
                  </a:lnTo>
                  <a:lnTo>
                    <a:pt x="235" y="53"/>
                  </a:lnTo>
                  <a:lnTo>
                    <a:pt x="256" y="56"/>
                  </a:lnTo>
                  <a:lnTo>
                    <a:pt x="277" y="60"/>
                  </a:lnTo>
                  <a:lnTo>
                    <a:pt x="296" y="64"/>
                  </a:lnTo>
                  <a:lnTo>
                    <a:pt x="317" y="69"/>
                  </a:lnTo>
                  <a:lnTo>
                    <a:pt x="334" y="73"/>
                  </a:lnTo>
                  <a:lnTo>
                    <a:pt x="353" y="76"/>
                  </a:lnTo>
                  <a:lnTo>
                    <a:pt x="370" y="79"/>
                  </a:lnTo>
                  <a:lnTo>
                    <a:pt x="389" y="82"/>
                  </a:lnTo>
                  <a:lnTo>
                    <a:pt x="406" y="83"/>
                  </a:lnTo>
                  <a:lnTo>
                    <a:pt x="424" y="84"/>
                  </a:lnTo>
                  <a:lnTo>
                    <a:pt x="443" y="84"/>
                  </a:lnTo>
                  <a:lnTo>
                    <a:pt x="460" y="85"/>
                  </a:lnTo>
                  <a:lnTo>
                    <a:pt x="478" y="85"/>
                  </a:lnTo>
                  <a:lnTo>
                    <a:pt x="497" y="84"/>
                  </a:lnTo>
                  <a:lnTo>
                    <a:pt x="514" y="84"/>
                  </a:lnTo>
                  <a:lnTo>
                    <a:pt x="533" y="83"/>
                  </a:lnTo>
                  <a:lnTo>
                    <a:pt x="551" y="82"/>
                  </a:lnTo>
                  <a:lnTo>
                    <a:pt x="569" y="81"/>
                  </a:lnTo>
                  <a:lnTo>
                    <a:pt x="587" y="78"/>
                  </a:lnTo>
                  <a:lnTo>
                    <a:pt x="605" y="77"/>
                  </a:lnTo>
                  <a:lnTo>
                    <a:pt x="622" y="76"/>
                  </a:lnTo>
                  <a:lnTo>
                    <a:pt x="640" y="74"/>
                  </a:lnTo>
                  <a:lnTo>
                    <a:pt x="657" y="73"/>
                  </a:lnTo>
                  <a:lnTo>
                    <a:pt x="674" y="70"/>
                  </a:lnTo>
                  <a:lnTo>
                    <a:pt x="692" y="69"/>
                  </a:lnTo>
                  <a:lnTo>
                    <a:pt x="709" y="68"/>
                  </a:lnTo>
                  <a:lnTo>
                    <a:pt x="725" y="68"/>
                  </a:lnTo>
                  <a:lnTo>
                    <a:pt x="742" y="67"/>
                  </a:lnTo>
                  <a:lnTo>
                    <a:pt x="751" y="67"/>
                  </a:lnTo>
                  <a:lnTo>
                    <a:pt x="761" y="67"/>
                  </a:lnTo>
                  <a:lnTo>
                    <a:pt x="770" y="67"/>
                  </a:lnTo>
                  <a:lnTo>
                    <a:pt x="780" y="68"/>
                  </a:lnTo>
                  <a:lnTo>
                    <a:pt x="789" y="68"/>
                  </a:lnTo>
                  <a:lnTo>
                    <a:pt x="799" y="69"/>
                  </a:lnTo>
                  <a:lnTo>
                    <a:pt x="808" y="68"/>
                  </a:lnTo>
                  <a:lnTo>
                    <a:pt x="817" y="68"/>
                  </a:lnTo>
                  <a:lnTo>
                    <a:pt x="827" y="67"/>
                  </a:lnTo>
                  <a:lnTo>
                    <a:pt x="837" y="66"/>
                  </a:lnTo>
                  <a:lnTo>
                    <a:pt x="847" y="64"/>
                  </a:lnTo>
                  <a:lnTo>
                    <a:pt x="857" y="63"/>
                  </a:lnTo>
                  <a:lnTo>
                    <a:pt x="868" y="62"/>
                  </a:lnTo>
                  <a:lnTo>
                    <a:pt x="878" y="61"/>
                  </a:lnTo>
                  <a:lnTo>
                    <a:pt x="887" y="60"/>
                  </a:lnTo>
                  <a:lnTo>
                    <a:pt x="898" y="59"/>
                  </a:lnTo>
                  <a:lnTo>
                    <a:pt x="917" y="58"/>
                  </a:lnTo>
                  <a:lnTo>
                    <a:pt x="938" y="55"/>
                  </a:lnTo>
                  <a:lnTo>
                    <a:pt x="958" y="54"/>
                  </a:lnTo>
                  <a:lnTo>
                    <a:pt x="977" y="53"/>
                  </a:lnTo>
                  <a:lnTo>
                    <a:pt x="997" y="51"/>
                  </a:lnTo>
                  <a:lnTo>
                    <a:pt x="1018" y="49"/>
                  </a:lnTo>
                  <a:lnTo>
                    <a:pt x="1037" y="48"/>
                  </a:lnTo>
                  <a:lnTo>
                    <a:pt x="1057" y="47"/>
                  </a:lnTo>
                  <a:lnTo>
                    <a:pt x="1065" y="47"/>
                  </a:lnTo>
                  <a:lnTo>
                    <a:pt x="1073" y="47"/>
                  </a:lnTo>
                  <a:lnTo>
                    <a:pt x="1081" y="47"/>
                  </a:lnTo>
                  <a:lnTo>
                    <a:pt x="1089" y="47"/>
                  </a:lnTo>
                  <a:lnTo>
                    <a:pt x="1097" y="48"/>
                  </a:lnTo>
                  <a:lnTo>
                    <a:pt x="1105" y="48"/>
                  </a:lnTo>
                  <a:lnTo>
                    <a:pt x="1113" y="49"/>
                  </a:lnTo>
                  <a:lnTo>
                    <a:pt x="1121" y="49"/>
                  </a:lnTo>
                  <a:lnTo>
                    <a:pt x="1127" y="49"/>
                  </a:lnTo>
                  <a:lnTo>
                    <a:pt x="1133" y="48"/>
                  </a:lnTo>
                  <a:lnTo>
                    <a:pt x="1139" y="47"/>
                  </a:lnTo>
                  <a:lnTo>
                    <a:pt x="1143" y="46"/>
                  </a:lnTo>
                  <a:lnTo>
                    <a:pt x="1148" y="44"/>
                  </a:lnTo>
                  <a:lnTo>
                    <a:pt x="1152" y="41"/>
                  </a:lnTo>
                  <a:lnTo>
                    <a:pt x="1157" y="38"/>
                  </a:lnTo>
                  <a:lnTo>
                    <a:pt x="1162" y="33"/>
                  </a:lnTo>
                  <a:lnTo>
                    <a:pt x="1164" y="30"/>
                  </a:lnTo>
                  <a:lnTo>
                    <a:pt x="1164" y="25"/>
                  </a:lnTo>
                  <a:lnTo>
                    <a:pt x="1162" y="23"/>
                  </a:lnTo>
                  <a:lnTo>
                    <a:pt x="1157" y="23"/>
                  </a:lnTo>
                  <a:lnTo>
                    <a:pt x="1149" y="25"/>
                  </a:lnTo>
                  <a:lnTo>
                    <a:pt x="1141" y="26"/>
                  </a:lnTo>
                  <a:lnTo>
                    <a:pt x="1133" y="28"/>
                  </a:lnTo>
                  <a:lnTo>
                    <a:pt x="1126" y="28"/>
                  </a:lnTo>
                  <a:lnTo>
                    <a:pt x="1118" y="26"/>
                  </a:lnTo>
                  <a:lnTo>
                    <a:pt x="1110" y="26"/>
                  </a:lnTo>
                  <a:lnTo>
                    <a:pt x="1102" y="25"/>
                  </a:lnTo>
                  <a:lnTo>
                    <a:pt x="1094" y="24"/>
                  </a:lnTo>
                  <a:lnTo>
                    <a:pt x="1087" y="24"/>
                  </a:lnTo>
                  <a:lnTo>
                    <a:pt x="1080" y="24"/>
                  </a:lnTo>
                  <a:lnTo>
                    <a:pt x="1072" y="24"/>
                  </a:lnTo>
                  <a:lnTo>
                    <a:pt x="1064" y="25"/>
                  </a:lnTo>
                  <a:lnTo>
                    <a:pt x="1057" y="26"/>
                  </a:lnTo>
                  <a:lnTo>
                    <a:pt x="1049" y="28"/>
                  </a:lnTo>
                  <a:lnTo>
                    <a:pt x="1041" y="28"/>
                  </a:lnTo>
                  <a:lnTo>
                    <a:pt x="1034" y="29"/>
                  </a:lnTo>
                  <a:lnTo>
                    <a:pt x="1015" y="30"/>
                  </a:lnTo>
                  <a:lnTo>
                    <a:pt x="996" y="31"/>
                  </a:lnTo>
                  <a:lnTo>
                    <a:pt x="977" y="32"/>
                  </a:lnTo>
                  <a:lnTo>
                    <a:pt x="959" y="35"/>
                  </a:lnTo>
                  <a:lnTo>
                    <a:pt x="939" y="37"/>
                  </a:lnTo>
                  <a:lnTo>
                    <a:pt x="921" y="38"/>
                  </a:lnTo>
                  <a:lnTo>
                    <a:pt x="901" y="40"/>
                  </a:lnTo>
                  <a:lnTo>
                    <a:pt x="883" y="43"/>
                  </a:lnTo>
                  <a:lnTo>
                    <a:pt x="864" y="45"/>
                  </a:lnTo>
                  <a:lnTo>
                    <a:pt x="847" y="46"/>
                  </a:lnTo>
                  <a:lnTo>
                    <a:pt x="829" y="47"/>
                  </a:lnTo>
                  <a:lnTo>
                    <a:pt x="811" y="48"/>
                  </a:lnTo>
                  <a:lnTo>
                    <a:pt x="793" y="48"/>
                  </a:lnTo>
                  <a:lnTo>
                    <a:pt x="774" y="49"/>
                  </a:lnTo>
                  <a:lnTo>
                    <a:pt x="757" y="49"/>
                  </a:lnTo>
                  <a:lnTo>
                    <a:pt x="739" y="51"/>
                  </a:lnTo>
                  <a:lnTo>
                    <a:pt x="721" y="52"/>
                  </a:lnTo>
                  <a:lnTo>
                    <a:pt x="704" y="53"/>
                  </a:lnTo>
                  <a:lnTo>
                    <a:pt x="687" y="54"/>
                  </a:lnTo>
                  <a:lnTo>
                    <a:pt x="670" y="55"/>
                  </a:lnTo>
                  <a:lnTo>
                    <a:pt x="652" y="58"/>
                  </a:lnTo>
                  <a:lnTo>
                    <a:pt x="635" y="59"/>
                  </a:lnTo>
                  <a:lnTo>
                    <a:pt x="618" y="61"/>
                  </a:lnTo>
                  <a:lnTo>
                    <a:pt x="601" y="62"/>
                  </a:lnTo>
                  <a:lnTo>
                    <a:pt x="582" y="64"/>
                  </a:lnTo>
                  <a:lnTo>
                    <a:pt x="565" y="66"/>
                  </a:lnTo>
                  <a:lnTo>
                    <a:pt x="546" y="67"/>
                  </a:lnTo>
                  <a:lnTo>
                    <a:pt x="528" y="69"/>
                  </a:lnTo>
                  <a:lnTo>
                    <a:pt x="511" y="69"/>
                  </a:lnTo>
                  <a:lnTo>
                    <a:pt x="492" y="70"/>
                  </a:lnTo>
                  <a:lnTo>
                    <a:pt x="475" y="70"/>
                  </a:lnTo>
                  <a:lnTo>
                    <a:pt x="457" y="70"/>
                  </a:lnTo>
                  <a:lnTo>
                    <a:pt x="439" y="70"/>
                  </a:lnTo>
                  <a:lnTo>
                    <a:pt x="421" y="70"/>
                  </a:lnTo>
                  <a:lnTo>
                    <a:pt x="404" y="69"/>
                  </a:lnTo>
                  <a:lnTo>
                    <a:pt x="385" y="67"/>
                  </a:lnTo>
                  <a:lnTo>
                    <a:pt x="368" y="64"/>
                  </a:lnTo>
                  <a:lnTo>
                    <a:pt x="349" y="62"/>
                  </a:lnTo>
                  <a:lnTo>
                    <a:pt x="332" y="59"/>
                  </a:lnTo>
                  <a:lnTo>
                    <a:pt x="314" y="55"/>
                  </a:lnTo>
                  <a:lnTo>
                    <a:pt x="294" y="52"/>
                  </a:lnTo>
                  <a:lnTo>
                    <a:pt x="276" y="47"/>
                  </a:lnTo>
                  <a:lnTo>
                    <a:pt x="256" y="45"/>
                  </a:lnTo>
                  <a:lnTo>
                    <a:pt x="236" y="41"/>
                  </a:lnTo>
                  <a:lnTo>
                    <a:pt x="217" y="39"/>
                  </a:lnTo>
                  <a:lnTo>
                    <a:pt x="197" y="37"/>
                  </a:lnTo>
                  <a:lnTo>
                    <a:pt x="179" y="35"/>
                  </a:lnTo>
                  <a:lnTo>
                    <a:pt x="159" y="31"/>
                  </a:lnTo>
                  <a:lnTo>
                    <a:pt x="140" y="28"/>
                  </a:lnTo>
                  <a:lnTo>
                    <a:pt x="120" y="24"/>
                  </a:lnTo>
                  <a:lnTo>
                    <a:pt x="101" y="21"/>
                  </a:lnTo>
                  <a:lnTo>
                    <a:pt x="82" y="16"/>
                  </a:lnTo>
                  <a:lnTo>
                    <a:pt x="62" y="13"/>
                  </a:lnTo>
                  <a:lnTo>
                    <a:pt x="43" y="8"/>
                  </a:lnTo>
                  <a:lnTo>
                    <a:pt x="24" y="5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3" name="Freeform 42"/>
            <p:cNvSpPr>
              <a:spLocks/>
            </p:cNvSpPr>
            <p:nvPr/>
          </p:nvSpPr>
          <p:spPr bwMode="auto">
            <a:xfrm>
              <a:off x="3228" y="2187"/>
              <a:ext cx="241" cy="147"/>
            </a:xfrm>
            <a:custGeom>
              <a:avLst/>
              <a:gdLst>
                <a:gd name="T0" fmla="*/ 232 w 481"/>
                <a:gd name="T1" fmla="*/ 128 h 293"/>
                <a:gd name="T2" fmla="*/ 222 w 481"/>
                <a:gd name="T3" fmla="*/ 136 h 293"/>
                <a:gd name="T4" fmla="*/ 209 w 481"/>
                <a:gd name="T5" fmla="*/ 142 h 293"/>
                <a:gd name="T6" fmla="*/ 193 w 481"/>
                <a:gd name="T7" fmla="*/ 146 h 293"/>
                <a:gd name="T8" fmla="*/ 173 w 481"/>
                <a:gd name="T9" fmla="*/ 147 h 293"/>
                <a:gd name="T10" fmla="*/ 153 w 481"/>
                <a:gd name="T11" fmla="*/ 145 h 293"/>
                <a:gd name="T12" fmla="*/ 131 w 481"/>
                <a:gd name="T13" fmla="*/ 140 h 293"/>
                <a:gd name="T14" fmla="*/ 107 w 481"/>
                <a:gd name="T15" fmla="*/ 133 h 293"/>
                <a:gd name="T16" fmla="*/ 83 w 481"/>
                <a:gd name="T17" fmla="*/ 123 h 293"/>
                <a:gd name="T18" fmla="*/ 62 w 481"/>
                <a:gd name="T19" fmla="*/ 111 h 293"/>
                <a:gd name="T20" fmla="*/ 42 w 481"/>
                <a:gd name="T21" fmla="*/ 98 h 293"/>
                <a:gd name="T22" fmla="*/ 27 w 481"/>
                <a:gd name="T23" fmla="*/ 84 h 293"/>
                <a:gd name="T24" fmla="*/ 14 w 481"/>
                <a:gd name="T25" fmla="*/ 70 h 293"/>
                <a:gd name="T26" fmla="*/ 5 w 481"/>
                <a:gd name="T27" fmla="*/ 55 h 293"/>
                <a:gd name="T28" fmla="*/ 1 w 481"/>
                <a:gd name="T29" fmla="*/ 42 h 293"/>
                <a:gd name="T30" fmla="*/ 1 w 481"/>
                <a:gd name="T31" fmla="*/ 30 h 293"/>
                <a:gd name="T32" fmla="*/ 6 w 481"/>
                <a:gd name="T33" fmla="*/ 19 h 293"/>
                <a:gd name="T34" fmla="*/ 16 w 481"/>
                <a:gd name="T35" fmla="*/ 10 h 293"/>
                <a:gd name="T36" fmla="*/ 28 w 481"/>
                <a:gd name="T37" fmla="*/ 4 h 293"/>
                <a:gd name="T38" fmla="*/ 45 w 481"/>
                <a:gd name="T39" fmla="*/ 1 h 293"/>
                <a:gd name="T40" fmla="*/ 64 w 481"/>
                <a:gd name="T41" fmla="*/ 0 h 293"/>
                <a:gd name="T42" fmla="*/ 85 w 481"/>
                <a:gd name="T43" fmla="*/ 2 h 293"/>
                <a:gd name="T44" fmla="*/ 108 w 481"/>
                <a:gd name="T45" fmla="*/ 8 h 293"/>
                <a:gd name="T46" fmla="*/ 132 w 481"/>
                <a:gd name="T47" fmla="*/ 15 h 293"/>
                <a:gd name="T48" fmla="*/ 156 w 481"/>
                <a:gd name="T49" fmla="*/ 25 h 293"/>
                <a:gd name="T50" fmla="*/ 179 w 481"/>
                <a:gd name="T51" fmla="*/ 36 h 293"/>
                <a:gd name="T52" fmla="*/ 199 w 481"/>
                <a:gd name="T53" fmla="*/ 48 h 293"/>
                <a:gd name="T54" fmla="*/ 216 w 481"/>
                <a:gd name="T55" fmla="*/ 60 h 293"/>
                <a:gd name="T56" fmla="*/ 229 w 481"/>
                <a:gd name="T57" fmla="*/ 73 h 293"/>
                <a:gd name="T58" fmla="*/ 237 w 481"/>
                <a:gd name="T59" fmla="*/ 86 h 293"/>
                <a:gd name="T60" fmla="*/ 241 w 481"/>
                <a:gd name="T61" fmla="*/ 100 h 293"/>
                <a:gd name="T62" fmla="*/ 239 w 481"/>
                <a:gd name="T63" fmla="*/ 115 h 2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1"/>
                <a:gd name="T97" fmla="*/ 0 h 293"/>
                <a:gd name="T98" fmla="*/ 481 w 481"/>
                <a:gd name="T99" fmla="*/ 293 h 2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1" h="293">
                  <a:moveTo>
                    <a:pt x="470" y="245"/>
                  </a:moveTo>
                  <a:lnTo>
                    <a:pt x="463" y="256"/>
                  </a:lnTo>
                  <a:lnTo>
                    <a:pt x="454" y="264"/>
                  </a:lnTo>
                  <a:lnTo>
                    <a:pt x="443" y="272"/>
                  </a:lnTo>
                  <a:lnTo>
                    <a:pt x="431" y="279"/>
                  </a:lnTo>
                  <a:lnTo>
                    <a:pt x="417" y="283"/>
                  </a:lnTo>
                  <a:lnTo>
                    <a:pt x="401" y="288"/>
                  </a:lnTo>
                  <a:lnTo>
                    <a:pt x="385" y="291"/>
                  </a:lnTo>
                  <a:lnTo>
                    <a:pt x="366" y="293"/>
                  </a:lnTo>
                  <a:lnTo>
                    <a:pt x="346" y="293"/>
                  </a:lnTo>
                  <a:lnTo>
                    <a:pt x="327" y="291"/>
                  </a:lnTo>
                  <a:lnTo>
                    <a:pt x="305" y="289"/>
                  </a:lnTo>
                  <a:lnTo>
                    <a:pt x="283" y="286"/>
                  </a:lnTo>
                  <a:lnTo>
                    <a:pt x="261" y="280"/>
                  </a:lnTo>
                  <a:lnTo>
                    <a:pt x="237" y="273"/>
                  </a:lnTo>
                  <a:lnTo>
                    <a:pt x="214" y="265"/>
                  </a:lnTo>
                  <a:lnTo>
                    <a:pt x="190" y="256"/>
                  </a:lnTo>
                  <a:lnTo>
                    <a:pt x="166" y="245"/>
                  </a:lnTo>
                  <a:lnTo>
                    <a:pt x="144" y="234"/>
                  </a:lnTo>
                  <a:lnTo>
                    <a:pt x="123" y="221"/>
                  </a:lnTo>
                  <a:lnTo>
                    <a:pt x="102" y="208"/>
                  </a:lnTo>
                  <a:lnTo>
                    <a:pt x="84" y="195"/>
                  </a:lnTo>
                  <a:lnTo>
                    <a:pt x="68" y="181"/>
                  </a:lnTo>
                  <a:lnTo>
                    <a:pt x="53" y="167"/>
                  </a:lnTo>
                  <a:lnTo>
                    <a:pt x="39" y="153"/>
                  </a:lnTo>
                  <a:lnTo>
                    <a:pt x="27" y="139"/>
                  </a:lnTo>
                  <a:lnTo>
                    <a:pt x="18" y="124"/>
                  </a:lnTo>
                  <a:lnTo>
                    <a:pt x="10" y="110"/>
                  </a:lnTo>
                  <a:lnTo>
                    <a:pt x="4" y="97"/>
                  </a:lnTo>
                  <a:lnTo>
                    <a:pt x="1" y="84"/>
                  </a:lnTo>
                  <a:lnTo>
                    <a:pt x="0" y="71"/>
                  </a:lnTo>
                  <a:lnTo>
                    <a:pt x="2" y="59"/>
                  </a:lnTo>
                  <a:lnTo>
                    <a:pt x="5" y="47"/>
                  </a:lnTo>
                  <a:lnTo>
                    <a:pt x="11" y="37"/>
                  </a:lnTo>
                  <a:lnTo>
                    <a:pt x="20" y="27"/>
                  </a:lnTo>
                  <a:lnTo>
                    <a:pt x="31" y="19"/>
                  </a:lnTo>
                  <a:lnTo>
                    <a:pt x="42" y="12"/>
                  </a:lnTo>
                  <a:lnTo>
                    <a:pt x="56" y="8"/>
                  </a:lnTo>
                  <a:lnTo>
                    <a:pt x="72" y="3"/>
                  </a:lnTo>
                  <a:lnTo>
                    <a:pt x="90" y="1"/>
                  </a:lnTo>
                  <a:lnTo>
                    <a:pt x="108" y="0"/>
                  </a:lnTo>
                  <a:lnTo>
                    <a:pt x="128" y="0"/>
                  </a:lnTo>
                  <a:lnTo>
                    <a:pt x="148" y="2"/>
                  </a:lnTo>
                  <a:lnTo>
                    <a:pt x="170" y="4"/>
                  </a:lnTo>
                  <a:lnTo>
                    <a:pt x="193" y="9"/>
                  </a:lnTo>
                  <a:lnTo>
                    <a:pt x="216" y="15"/>
                  </a:lnTo>
                  <a:lnTo>
                    <a:pt x="239" y="22"/>
                  </a:lnTo>
                  <a:lnTo>
                    <a:pt x="264" y="30"/>
                  </a:lnTo>
                  <a:lnTo>
                    <a:pt x="288" y="40"/>
                  </a:lnTo>
                  <a:lnTo>
                    <a:pt x="312" y="50"/>
                  </a:lnTo>
                  <a:lnTo>
                    <a:pt x="335" y="61"/>
                  </a:lnTo>
                  <a:lnTo>
                    <a:pt x="357" y="72"/>
                  </a:lnTo>
                  <a:lnTo>
                    <a:pt x="378" y="84"/>
                  </a:lnTo>
                  <a:lnTo>
                    <a:pt x="397" y="95"/>
                  </a:lnTo>
                  <a:lnTo>
                    <a:pt x="414" y="107"/>
                  </a:lnTo>
                  <a:lnTo>
                    <a:pt x="431" y="120"/>
                  </a:lnTo>
                  <a:lnTo>
                    <a:pt x="444" y="132"/>
                  </a:lnTo>
                  <a:lnTo>
                    <a:pt x="457" y="145"/>
                  </a:lnTo>
                  <a:lnTo>
                    <a:pt x="467" y="158"/>
                  </a:lnTo>
                  <a:lnTo>
                    <a:pt x="474" y="172"/>
                  </a:lnTo>
                  <a:lnTo>
                    <a:pt x="479" y="185"/>
                  </a:lnTo>
                  <a:lnTo>
                    <a:pt x="481" y="200"/>
                  </a:lnTo>
                  <a:lnTo>
                    <a:pt x="481" y="214"/>
                  </a:lnTo>
                  <a:lnTo>
                    <a:pt x="477" y="229"/>
                  </a:lnTo>
                  <a:lnTo>
                    <a:pt x="470" y="2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4" name="Freeform 43"/>
            <p:cNvSpPr>
              <a:spLocks/>
            </p:cNvSpPr>
            <p:nvPr/>
          </p:nvSpPr>
          <p:spPr bwMode="auto">
            <a:xfrm>
              <a:off x="3230" y="2177"/>
              <a:ext cx="243" cy="135"/>
            </a:xfrm>
            <a:custGeom>
              <a:avLst/>
              <a:gdLst>
                <a:gd name="T0" fmla="*/ 235 w 486"/>
                <a:gd name="T1" fmla="*/ 121 h 270"/>
                <a:gd name="T2" fmla="*/ 243 w 486"/>
                <a:gd name="T3" fmla="*/ 106 h 270"/>
                <a:gd name="T4" fmla="*/ 239 w 486"/>
                <a:gd name="T5" fmla="*/ 88 h 270"/>
                <a:gd name="T6" fmla="*/ 232 w 486"/>
                <a:gd name="T7" fmla="*/ 79 h 270"/>
                <a:gd name="T8" fmla="*/ 223 w 486"/>
                <a:gd name="T9" fmla="*/ 71 h 270"/>
                <a:gd name="T10" fmla="*/ 213 w 486"/>
                <a:gd name="T11" fmla="*/ 63 h 270"/>
                <a:gd name="T12" fmla="*/ 200 w 486"/>
                <a:gd name="T13" fmla="*/ 53 h 270"/>
                <a:gd name="T14" fmla="*/ 186 w 486"/>
                <a:gd name="T15" fmla="*/ 44 h 270"/>
                <a:gd name="T16" fmla="*/ 167 w 486"/>
                <a:gd name="T17" fmla="*/ 34 h 270"/>
                <a:gd name="T18" fmla="*/ 146 w 486"/>
                <a:gd name="T19" fmla="*/ 23 h 270"/>
                <a:gd name="T20" fmla="*/ 123 w 486"/>
                <a:gd name="T21" fmla="*/ 14 h 270"/>
                <a:gd name="T22" fmla="*/ 101 w 486"/>
                <a:gd name="T23" fmla="*/ 8 h 270"/>
                <a:gd name="T24" fmla="*/ 77 w 486"/>
                <a:gd name="T25" fmla="*/ 3 h 270"/>
                <a:gd name="T26" fmla="*/ 53 w 486"/>
                <a:gd name="T27" fmla="*/ 0 h 270"/>
                <a:gd name="T28" fmla="*/ 20 w 486"/>
                <a:gd name="T29" fmla="*/ 3 h 270"/>
                <a:gd name="T30" fmla="*/ 0 w 486"/>
                <a:gd name="T31" fmla="*/ 21 h 270"/>
                <a:gd name="T32" fmla="*/ 7 w 486"/>
                <a:gd name="T33" fmla="*/ 49 h 270"/>
                <a:gd name="T34" fmla="*/ 25 w 486"/>
                <a:gd name="T35" fmla="*/ 70 h 270"/>
                <a:gd name="T36" fmla="*/ 46 w 486"/>
                <a:gd name="T37" fmla="*/ 86 h 270"/>
                <a:gd name="T38" fmla="*/ 63 w 486"/>
                <a:gd name="T39" fmla="*/ 97 h 270"/>
                <a:gd name="T40" fmla="*/ 80 w 486"/>
                <a:gd name="T41" fmla="*/ 106 h 270"/>
                <a:gd name="T42" fmla="*/ 99 w 486"/>
                <a:gd name="T43" fmla="*/ 115 h 270"/>
                <a:gd name="T44" fmla="*/ 121 w 486"/>
                <a:gd name="T45" fmla="*/ 124 h 270"/>
                <a:gd name="T46" fmla="*/ 144 w 486"/>
                <a:gd name="T47" fmla="*/ 131 h 270"/>
                <a:gd name="T48" fmla="*/ 167 w 486"/>
                <a:gd name="T49" fmla="*/ 134 h 270"/>
                <a:gd name="T50" fmla="*/ 190 w 486"/>
                <a:gd name="T51" fmla="*/ 135 h 270"/>
                <a:gd name="T52" fmla="*/ 213 w 486"/>
                <a:gd name="T53" fmla="*/ 132 h 270"/>
                <a:gd name="T54" fmla="*/ 216 w 486"/>
                <a:gd name="T55" fmla="*/ 129 h 270"/>
                <a:gd name="T56" fmla="*/ 198 w 486"/>
                <a:gd name="T57" fmla="*/ 127 h 270"/>
                <a:gd name="T58" fmla="*/ 174 w 486"/>
                <a:gd name="T59" fmla="*/ 123 h 270"/>
                <a:gd name="T60" fmla="*/ 151 w 486"/>
                <a:gd name="T61" fmla="*/ 116 h 270"/>
                <a:gd name="T62" fmla="*/ 126 w 486"/>
                <a:gd name="T63" fmla="*/ 108 h 270"/>
                <a:gd name="T64" fmla="*/ 105 w 486"/>
                <a:gd name="T65" fmla="*/ 98 h 270"/>
                <a:gd name="T66" fmla="*/ 83 w 486"/>
                <a:gd name="T67" fmla="*/ 87 h 270"/>
                <a:gd name="T68" fmla="*/ 63 w 486"/>
                <a:gd name="T69" fmla="*/ 75 h 270"/>
                <a:gd name="T70" fmla="*/ 45 w 486"/>
                <a:gd name="T71" fmla="*/ 61 h 270"/>
                <a:gd name="T72" fmla="*/ 31 w 486"/>
                <a:gd name="T73" fmla="*/ 49 h 270"/>
                <a:gd name="T74" fmla="*/ 20 w 486"/>
                <a:gd name="T75" fmla="*/ 31 h 270"/>
                <a:gd name="T76" fmla="*/ 23 w 486"/>
                <a:gd name="T77" fmla="*/ 17 h 270"/>
                <a:gd name="T78" fmla="*/ 38 w 486"/>
                <a:gd name="T79" fmla="*/ 13 h 270"/>
                <a:gd name="T80" fmla="*/ 54 w 486"/>
                <a:gd name="T81" fmla="*/ 13 h 270"/>
                <a:gd name="T82" fmla="*/ 69 w 486"/>
                <a:gd name="T83" fmla="*/ 15 h 270"/>
                <a:gd name="T84" fmla="*/ 86 w 486"/>
                <a:gd name="T85" fmla="*/ 17 h 270"/>
                <a:gd name="T86" fmla="*/ 101 w 486"/>
                <a:gd name="T87" fmla="*/ 19 h 270"/>
                <a:gd name="T88" fmla="*/ 130 w 486"/>
                <a:gd name="T89" fmla="*/ 26 h 270"/>
                <a:gd name="T90" fmla="*/ 165 w 486"/>
                <a:gd name="T91" fmla="*/ 40 h 270"/>
                <a:gd name="T92" fmla="*/ 198 w 486"/>
                <a:gd name="T93" fmla="*/ 58 h 270"/>
                <a:gd name="T94" fmla="*/ 222 w 486"/>
                <a:gd name="T95" fmla="*/ 75 h 270"/>
                <a:gd name="T96" fmla="*/ 240 w 486"/>
                <a:gd name="T97" fmla="*/ 99 h 270"/>
                <a:gd name="T98" fmla="*/ 234 w 486"/>
                <a:gd name="T99" fmla="*/ 120 h 270"/>
                <a:gd name="T100" fmla="*/ 223 w 486"/>
                <a:gd name="T101" fmla="*/ 127 h 270"/>
                <a:gd name="T102" fmla="*/ 223 w 486"/>
                <a:gd name="T103" fmla="*/ 129 h 2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6"/>
                <a:gd name="T157" fmla="*/ 0 h 270"/>
                <a:gd name="T158" fmla="*/ 486 w 486"/>
                <a:gd name="T159" fmla="*/ 270 h 2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6" h="270">
                  <a:moveTo>
                    <a:pt x="447" y="257"/>
                  </a:moveTo>
                  <a:lnTo>
                    <a:pt x="460" y="251"/>
                  </a:lnTo>
                  <a:lnTo>
                    <a:pt x="470" y="243"/>
                  </a:lnTo>
                  <a:lnTo>
                    <a:pt x="478" y="234"/>
                  </a:lnTo>
                  <a:lnTo>
                    <a:pt x="484" y="225"/>
                  </a:lnTo>
                  <a:lnTo>
                    <a:pt x="486" y="213"/>
                  </a:lnTo>
                  <a:lnTo>
                    <a:pt x="486" y="202"/>
                  </a:lnTo>
                  <a:lnTo>
                    <a:pt x="483" y="189"/>
                  </a:lnTo>
                  <a:lnTo>
                    <a:pt x="477" y="176"/>
                  </a:lnTo>
                  <a:lnTo>
                    <a:pt x="472" y="171"/>
                  </a:lnTo>
                  <a:lnTo>
                    <a:pt x="468" y="164"/>
                  </a:lnTo>
                  <a:lnTo>
                    <a:pt x="463" y="159"/>
                  </a:lnTo>
                  <a:lnTo>
                    <a:pt x="457" y="153"/>
                  </a:lnTo>
                  <a:lnTo>
                    <a:pt x="452" y="149"/>
                  </a:lnTo>
                  <a:lnTo>
                    <a:pt x="446" y="143"/>
                  </a:lnTo>
                  <a:lnTo>
                    <a:pt x="440" y="138"/>
                  </a:lnTo>
                  <a:lnTo>
                    <a:pt x="434" y="134"/>
                  </a:lnTo>
                  <a:lnTo>
                    <a:pt x="425" y="127"/>
                  </a:lnTo>
                  <a:lnTo>
                    <a:pt x="417" y="120"/>
                  </a:lnTo>
                  <a:lnTo>
                    <a:pt x="408" y="113"/>
                  </a:lnTo>
                  <a:lnTo>
                    <a:pt x="399" y="106"/>
                  </a:lnTo>
                  <a:lnTo>
                    <a:pt x="389" y="99"/>
                  </a:lnTo>
                  <a:lnTo>
                    <a:pt x="380" y="93"/>
                  </a:lnTo>
                  <a:lnTo>
                    <a:pt x="371" y="88"/>
                  </a:lnTo>
                  <a:lnTo>
                    <a:pt x="362" y="82"/>
                  </a:lnTo>
                  <a:lnTo>
                    <a:pt x="348" y="74"/>
                  </a:lnTo>
                  <a:lnTo>
                    <a:pt x="334" y="67"/>
                  </a:lnTo>
                  <a:lnTo>
                    <a:pt x="320" y="60"/>
                  </a:lnTo>
                  <a:lnTo>
                    <a:pt x="305" y="53"/>
                  </a:lnTo>
                  <a:lnTo>
                    <a:pt x="291" y="46"/>
                  </a:lnTo>
                  <a:lnTo>
                    <a:pt x="277" y="40"/>
                  </a:lnTo>
                  <a:lnTo>
                    <a:pt x="262" y="35"/>
                  </a:lnTo>
                  <a:lnTo>
                    <a:pt x="247" y="29"/>
                  </a:lnTo>
                  <a:lnTo>
                    <a:pt x="232" y="24"/>
                  </a:lnTo>
                  <a:lnTo>
                    <a:pt x="217" y="20"/>
                  </a:lnTo>
                  <a:lnTo>
                    <a:pt x="202" y="16"/>
                  </a:lnTo>
                  <a:lnTo>
                    <a:pt x="185" y="12"/>
                  </a:lnTo>
                  <a:lnTo>
                    <a:pt x="171" y="8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23" y="1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1" y="1"/>
                  </a:lnTo>
                  <a:lnTo>
                    <a:pt x="40" y="6"/>
                  </a:lnTo>
                  <a:lnTo>
                    <a:pt x="22" y="14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0" y="66"/>
                  </a:lnTo>
                  <a:lnTo>
                    <a:pt x="5" y="83"/>
                  </a:lnTo>
                  <a:lnTo>
                    <a:pt x="14" y="98"/>
                  </a:lnTo>
                  <a:lnTo>
                    <a:pt x="24" y="113"/>
                  </a:lnTo>
                  <a:lnTo>
                    <a:pt x="36" y="128"/>
                  </a:lnTo>
                  <a:lnTo>
                    <a:pt x="50" y="141"/>
                  </a:lnTo>
                  <a:lnTo>
                    <a:pt x="65" y="152"/>
                  </a:lnTo>
                  <a:lnTo>
                    <a:pt x="78" y="164"/>
                  </a:lnTo>
                  <a:lnTo>
                    <a:pt x="92" y="173"/>
                  </a:lnTo>
                  <a:lnTo>
                    <a:pt x="103" y="181"/>
                  </a:lnTo>
                  <a:lnTo>
                    <a:pt x="114" y="188"/>
                  </a:lnTo>
                  <a:lnTo>
                    <a:pt x="126" y="195"/>
                  </a:lnTo>
                  <a:lnTo>
                    <a:pt x="137" y="202"/>
                  </a:lnTo>
                  <a:lnTo>
                    <a:pt x="149" y="208"/>
                  </a:lnTo>
                  <a:lnTo>
                    <a:pt x="160" y="213"/>
                  </a:lnTo>
                  <a:lnTo>
                    <a:pt x="173" y="219"/>
                  </a:lnTo>
                  <a:lnTo>
                    <a:pt x="184" y="225"/>
                  </a:lnTo>
                  <a:lnTo>
                    <a:pt x="198" y="231"/>
                  </a:lnTo>
                  <a:lnTo>
                    <a:pt x="213" y="237"/>
                  </a:lnTo>
                  <a:lnTo>
                    <a:pt x="227" y="242"/>
                  </a:lnTo>
                  <a:lnTo>
                    <a:pt x="242" y="248"/>
                  </a:lnTo>
                  <a:lnTo>
                    <a:pt x="257" y="252"/>
                  </a:lnTo>
                  <a:lnTo>
                    <a:pt x="272" y="257"/>
                  </a:lnTo>
                  <a:lnTo>
                    <a:pt x="287" y="261"/>
                  </a:lnTo>
                  <a:lnTo>
                    <a:pt x="303" y="263"/>
                  </a:lnTo>
                  <a:lnTo>
                    <a:pt x="318" y="266"/>
                  </a:lnTo>
                  <a:lnTo>
                    <a:pt x="333" y="267"/>
                  </a:lnTo>
                  <a:lnTo>
                    <a:pt x="349" y="269"/>
                  </a:lnTo>
                  <a:lnTo>
                    <a:pt x="364" y="270"/>
                  </a:lnTo>
                  <a:lnTo>
                    <a:pt x="380" y="270"/>
                  </a:lnTo>
                  <a:lnTo>
                    <a:pt x="395" y="269"/>
                  </a:lnTo>
                  <a:lnTo>
                    <a:pt x="411" y="266"/>
                  </a:lnTo>
                  <a:lnTo>
                    <a:pt x="426" y="264"/>
                  </a:lnTo>
                  <a:lnTo>
                    <a:pt x="430" y="262"/>
                  </a:lnTo>
                  <a:lnTo>
                    <a:pt x="431" y="259"/>
                  </a:lnTo>
                  <a:lnTo>
                    <a:pt x="431" y="257"/>
                  </a:lnTo>
                  <a:lnTo>
                    <a:pt x="427" y="255"/>
                  </a:lnTo>
                  <a:lnTo>
                    <a:pt x="411" y="255"/>
                  </a:lnTo>
                  <a:lnTo>
                    <a:pt x="395" y="254"/>
                  </a:lnTo>
                  <a:lnTo>
                    <a:pt x="380" y="251"/>
                  </a:lnTo>
                  <a:lnTo>
                    <a:pt x="364" y="249"/>
                  </a:lnTo>
                  <a:lnTo>
                    <a:pt x="348" y="246"/>
                  </a:lnTo>
                  <a:lnTo>
                    <a:pt x="332" y="242"/>
                  </a:lnTo>
                  <a:lnTo>
                    <a:pt x="316" y="237"/>
                  </a:lnTo>
                  <a:lnTo>
                    <a:pt x="301" y="233"/>
                  </a:lnTo>
                  <a:lnTo>
                    <a:pt x="285" y="227"/>
                  </a:lnTo>
                  <a:lnTo>
                    <a:pt x="268" y="221"/>
                  </a:lnTo>
                  <a:lnTo>
                    <a:pt x="253" y="216"/>
                  </a:lnTo>
                  <a:lnTo>
                    <a:pt x="238" y="210"/>
                  </a:lnTo>
                  <a:lnTo>
                    <a:pt x="224" y="203"/>
                  </a:lnTo>
                  <a:lnTo>
                    <a:pt x="209" y="196"/>
                  </a:lnTo>
                  <a:lnTo>
                    <a:pt x="194" y="189"/>
                  </a:lnTo>
                  <a:lnTo>
                    <a:pt x="180" y="182"/>
                  </a:lnTo>
                  <a:lnTo>
                    <a:pt x="166" y="175"/>
                  </a:lnTo>
                  <a:lnTo>
                    <a:pt x="153" y="167"/>
                  </a:lnTo>
                  <a:lnTo>
                    <a:pt x="139" y="159"/>
                  </a:lnTo>
                  <a:lnTo>
                    <a:pt x="127" y="151"/>
                  </a:lnTo>
                  <a:lnTo>
                    <a:pt x="114" y="143"/>
                  </a:lnTo>
                  <a:lnTo>
                    <a:pt x="101" y="134"/>
                  </a:lnTo>
                  <a:lnTo>
                    <a:pt x="89" y="123"/>
                  </a:lnTo>
                  <a:lnTo>
                    <a:pt x="77" y="114"/>
                  </a:lnTo>
                  <a:lnTo>
                    <a:pt x="71" y="108"/>
                  </a:lnTo>
                  <a:lnTo>
                    <a:pt x="62" y="99"/>
                  </a:lnTo>
                  <a:lnTo>
                    <a:pt x="53" y="88"/>
                  </a:lnTo>
                  <a:lnTo>
                    <a:pt x="45" y="76"/>
                  </a:lnTo>
                  <a:lnTo>
                    <a:pt x="39" y="63"/>
                  </a:lnTo>
                  <a:lnTo>
                    <a:pt x="36" y="52"/>
                  </a:lnTo>
                  <a:lnTo>
                    <a:pt x="37" y="43"/>
                  </a:lnTo>
                  <a:lnTo>
                    <a:pt x="45" y="35"/>
                  </a:lnTo>
                  <a:lnTo>
                    <a:pt x="54" y="31"/>
                  </a:lnTo>
                  <a:lnTo>
                    <a:pt x="65" y="28"/>
                  </a:lnTo>
                  <a:lnTo>
                    <a:pt x="75" y="27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8" y="27"/>
                  </a:lnTo>
                  <a:lnTo>
                    <a:pt x="119" y="28"/>
                  </a:lnTo>
                  <a:lnTo>
                    <a:pt x="128" y="29"/>
                  </a:lnTo>
                  <a:lnTo>
                    <a:pt x="138" y="30"/>
                  </a:lnTo>
                  <a:lnTo>
                    <a:pt x="149" y="31"/>
                  </a:lnTo>
                  <a:lnTo>
                    <a:pt x="159" y="32"/>
                  </a:lnTo>
                  <a:lnTo>
                    <a:pt x="171" y="33"/>
                  </a:lnTo>
                  <a:lnTo>
                    <a:pt x="181" y="35"/>
                  </a:lnTo>
                  <a:lnTo>
                    <a:pt x="191" y="37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6" y="46"/>
                  </a:lnTo>
                  <a:lnTo>
                    <a:pt x="260" y="53"/>
                  </a:lnTo>
                  <a:lnTo>
                    <a:pt x="283" y="61"/>
                  </a:lnTo>
                  <a:lnTo>
                    <a:pt x="308" y="69"/>
                  </a:lnTo>
                  <a:lnTo>
                    <a:pt x="330" y="80"/>
                  </a:lnTo>
                  <a:lnTo>
                    <a:pt x="353" y="91"/>
                  </a:lnTo>
                  <a:lnTo>
                    <a:pt x="374" y="103"/>
                  </a:lnTo>
                  <a:lnTo>
                    <a:pt x="395" y="116"/>
                  </a:lnTo>
                  <a:lnTo>
                    <a:pt x="410" y="126"/>
                  </a:lnTo>
                  <a:lnTo>
                    <a:pt x="426" y="137"/>
                  </a:lnTo>
                  <a:lnTo>
                    <a:pt x="444" y="151"/>
                  </a:lnTo>
                  <a:lnTo>
                    <a:pt x="459" y="165"/>
                  </a:lnTo>
                  <a:lnTo>
                    <a:pt x="471" y="181"/>
                  </a:lnTo>
                  <a:lnTo>
                    <a:pt x="479" y="198"/>
                  </a:lnTo>
                  <a:lnTo>
                    <a:pt x="480" y="216"/>
                  </a:lnTo>
                  <a:lnTo>
                    <a:pt x="474" y="234"/>
                  </a:lnTo>
                  <a:lnTo>
                    <a:pt x="468" y="241"/>
                  </a:lnTo>
                  <a:lnTo>
                    <a:pt x="461" y="247"/>
                  </a:lnTo>
                  <a:lnTo>
                    <a:pt x="453" y="251"/>
                  </a:lnTo>
                  <a:lnTo>
                    <a:pt x="445" y="255"/>
                  </a:lnTo>
                  <a:lnTo>
                    <a:pt x="444" y="256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7" y="257"/>
                  </a:lnTo>
                  <a:lnTo>
                    <a:pt x="447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5" name="Freeform 44"/>
            <p:cNvSpPr>
              <a:spLocks/>
            </p:cNvSpPr>
            <p:nvPr/>
          </p:nvSpPr>
          <p:spPr bwMode="auto">
            <a:xfrm>
              <a:off x="3230" y="2216"/>
              <a:ext cx="8" cy="32"/>
            </a:xfrm>
            <a:custGeom>
              <a:avLst/>
              <a:gdLst>
                <a:gd name="T0" fmla="*/ 4 w 16"/>
                <a:gd name="T1" fmla="*/ 1 h 65"/>
                <a:gd name="T2" fmla="*/ 3 w 16"/>
                <a:gd name="T3" fmla="*/ 9 h 65"/>
                <a:gd name="T4" fmla="*/ 1 w 16"/>
                <a:gd name="T5" fmla="*/ 15 h 65"/>
                <a:gd name="T6" fmla="*/ 0 w 16"/>
                <a:gd name="T7" fmla="*/ 23 h 65"/>
                <a:gd name="T8" fmla="*/ 0 w 16"/>
                <a:gd name="T9" fmla="*/ 30 h 65"/>
                <a:gd name="T10" fmla="*/ 1 w 16"/>
                <a:gd name="T11" fmla="*/ 32 h 65"/>
                <a:gd name="T12" fmla="*/ 3 w 16"/>
                <a:gd name="T13" fmla="*/ 32 h 65"/>
                <a:gd name="T14" fmla="*/ 4 w 16"/>
                <a:gd name="T15" fmla="*/ 32 h 65"/>
                <a:gd name="T16" fmla="*/ 5 w 16"/>
                <a:gd name="T17" fmla="*/ 30 h 65"/>
                <a:gd name="T18" fmla="*/ 6 w 16"/>
                <a:gd name="T19" fmla="*/ 23 h 65"/>
                <a:gd name="T20" fmla="*/ 7 w 16"/>
                <a:gd name="T21" fmla="*/ 15 h 65"/>
                <a:gd name="T22" fmla="*/ 8 w 16"/>
                <a:gd name="T23" fmla="*/ 8 h 65"/>
                <a:gd name="T24" fmla="*/ 7 w 16"/>
                <a:gd name="T25" fmla="*/ 0 h 65"/>
                <a:gd name="T26" fmla="*/ 7 w 16"/>
                <a:gd name="T27" fmla="*/ 0 h 65"/>
                <a:gd name="T28" fmla="*/ 6 w 16"/>
                <a:gd name="T29" fmla="*/ 0 h 65"/>
                <a:gd name="T30" fmla="*/ 4 w 16"/>
                <a:gd name="T31" fmla="*/ 0 h 65"/>
                <a:gd name="T32" fmla="*/ 4 w 16"/>
                <a:gd name="T33" fmla="*/ 1 h 65"/>
                <a:gd name="T34" fmla="*/ 4 w 16"/>
                <a:gd name="T35" fmla="*/ 1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65"/>
                <a:gd name="T56" fmla="*/ 16 w 16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65">
                  <a:moveTo>
                    <a:pt x="8" y="3"/>
                  </a:moveTo>
                  <a:lnTo>
                    <a:pt x="7" y="18"/>
                  </a:lnTo>
                  <a:lnTo>
                    <a:pt x="2" y="31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1" y="60"/>
                  </a:lnTo>
                  <a:lnTo>
                    <a:pt x="13" y="46"/>
                  </a:lnTo>
                  <a:lnTo>
                    <a:pt x="15" y="31"/>
                  </a:lnTo>
                  <a:lnTo>
                    <a:pt x="16" y="16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6" name="Freeform 45"/>
            <p:cNvSpPr>
              <a:spLocks/>
            </p:cNvSpPr>
            <p:nvPr/>
          </p:nvSpPr>
          <p:spPr bwMode="auto">
            <a:xfrm>
              <a:off x="3221" y="2212"/>
              <a:ext cx="233" cy="128"/>
            </a:xfrm>
            <a:custGeom>
              <a:avLst/>
              <a:gdLst>
                <a:gd name="T0" fmla="*/ 1 w 465"/>
                <a:gd name="T1" fmla="*/ 11 h 256"/>
                <a:gd name="T2" fmla="*/ 7 w 465"/>
                <a:gd name="T3" fmla="*/ 29 h 256"/>
                <a:gd name="T4" fmla="*/ 16 w 465"/>
                <a:gd name="T5" fmla="*/ 45 h 256"/>
                <a:gd name="T6" fmla="*/ 28 w 465"/>
                <a:gd name="T7" fmla="*/ 60 h 256"/>
                <a:gd name="T8" fmla="*/ 42 w 465"/>
                <a:gd name="T9" fmla="*/ 73 h 256"/>
                <a:gd name="T10" fmla="*/ 56 w 465"/>
                <a:gd name="T11" fmla="*/ 85 h 256"/>
                <a:gd name="T12" fmla="*/ 72 w 465"/>
                <a:gd name="T13" fmla="*/ 95 h 256"/>
                <a:gd name="T14" fmla="*/ 88 w 465"/>
                <a:gd name="T15" fmla="*/ 104 h 256"/>
                <a:gd name="T16" fmla="*/ 106 w 465"/>
                <a:gd name="T17" fmla="*/ 112 h 256"/>
                <a:gd name="T18" fmla="*/ 123 w 465"/>
                <a:gd name="T19" fmla="*/ 119 h 256"/>
                <a:gd name="T20" fmla="*/ 141 w 465"/>
                <a:gd name="T21" fmla="*/ 123 h 256"/>
                <a:gd name="T22" fmla="*/ 160 w 465"/>
                <a:gd name="T23" fmla="*/ 126 h 256"/>
                <a:gd name="T24" fmla="*/ 174 w 465"/>
                <a:gd name="T25" fmla="*/ 128 h 256"/>
                <a:gd name="T26" fmla="*/ 182 w 465"/>
                <a:gd name="T27" fmla="*/ 128 h 256"/>
                <a:gd name="T28" fmla="*/ 190 w 465"/>
                <a:gd name="T29" fmla="*/ 128 h 256"/>
                <a:gd name="T30" fmla="*/ 198 w 465"/>
                <a:gd name="T31" fmla="*/ 127 h 256"/>
                <a:gd name="T32" fmla="*/ 207 w 465"/>
                <a:gd name="T33" fmla="*/ 125 h 256"/>
                <a:gd name="T34" fmla="*/ 215 w 465"/>
                <a:gd name="T35" fmla="*/ 124 h 256"/>
                <a:gd name="T36" fmla="*/ 223 w 465"/>
                <a:gd name="T37" fmla="*/ 122 h 256"/>
                <a:gd name="T38" fmla="*/ 229 w 465"/>
                <a:gd name="T39" fmla="*/ 117 h 256"/>
                <a:gd name="T40" fmla="*/ 233 w 465"/>
                <a:gd name="T41" fmla="*/ 111 h 256"/>
                <a:gd name="T42" fmla="*/ 231 w 465"/>
                <a:gd name="T43" fmla="*/ 107 h 256"/>
                <a:gd name="T44" fmla="*/ 224 w 465"/>
                <a:gd name="T45" fmla="*/ 106 h 256"/>
                <a:gd name="T46" fmla="*/ 218 w 465"/>
                <a:gd name="T47" fmla="*/ 107 h 256"/>
                <a:gd name="T48" fmla="*/ 211 w 465"/>
                <a:gd name="T49" fmla="*/ 108 h 256"/>
                <a:gd name="T50" fmla="*/ 205 w 465"/>
                <a:gd name="T51" fmla="*/ 109 h 256"/>
                <a:gd name="T52" fmla="*/ 197 w 465"/>
                <a:gd name="T53" fmla="*/ 111 h 256"/>
                <a:gd name="T54" fmla="*/ 189 w 465"/>
                <a:gd name="T55" fmla="*/ 112 h 256"/>
                <a:gd name="T56" fmla="*/ 180 w 465"/>
                <a:gd name="T57" fmla="*/ 112 h 256"/>
                <a:gd name="T58" fmla="*/ 172 w 465"/>
                <a:gd name="T59" fmla="*/ 111 h 256"/>
                <a:gd name="T60" fmla="*/ 159 w 465"/>
                <a:gd name="T61" fmla="*/ 110 h 256"/>
                <a:gd name="T62" fmla="*/ 142 w 465"/>
                <a:gd name="T63" fmla="*/ 107 h 256"/>
                <a:gd name="T64" fmla="*/ 125 w 465"/>
                <a:gd name="T65" fmla="*/ 103 h 256"/>
                <a:gd name="T66" fmla="*/ 108 w 465"/>
                <a:gd name="T67" fmla="*/ 97 h 256"/>
                <a:gd name="T68" fmla="*/ 92 w 465"/>
                <a:gd name="T69" fmla="*/ 90 h 256"/>
                <a:gd name="T70" fmla="*/ 77 w 465"/>
                <a:gd name="T71" fmla="*/ 82 h 256"/>
                <a:gd name="T72" fmla="*/ 62 w 465"/>
                <a:gd name="T73" fmla="*/ 73 h 256"/>
                <a:gd name="T74" fmla="*/ 47 w 465"/>
                <a:gd name="T75" fmla="*/ 63 h 256"/>
                <a:gd name="T76" fmla="*/ 34 w 465"/>
                <a:gd name="T77" fmla="*/ 52 h 256"/>
                <a:gd name="T78" fmla="*/ 23 w 465"/>
                <a:gd name="T79" fmla="*/ 39 h 256"/>
                <a:gd name="T80" fmla="*/ 13 w 465"/>
                <a:gd name="T81" fmla="*/ 24 h 256"/>
                <a:gd name="T82" fmla="*/ 5 w 465"/>
                <a:gd name="T83" fmla="*/ 8 h 256"/>
                <a:gd name="T84" fmla="*/ 1 w 465"/>
                <a:gd name="T85" fmla="*/ 0 h 256"/>
                <a:gd name="T86" fmla="*/ 0 w 465"/>
                <a:gd name="T87" fmla="*/ 0 h 256"/>
                <a:gd name="T88" fmla="*/ 0 w 465"/>
                <a:gd name="T89" fmla="*/ 1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5"/>
                <a:gd name="T136" fmla="*/ 0 h 256"/>
                <a:gd name="T137" fmla="*/ 465 w 465"/>
                <a:gd name="T138" fmla="*/ 256 h 2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5" h="256">
                  <a:moveTo>
                    <a:pt x="0" y="1"/>
                  </a:moveTo>
                  <a:lnTo>
                    <a:pt x="1" y="22"/>
                  </a:lnTo>
                  <a:lnTo>
                    <a:pt x="6" y="42"/>
                  </a:lnTo>
                  <a:lnTo>
                    <a:pt x="13" y="59"/>
                  </a:lnTo>
                  <a:lnTo>
                    <a:pt x="21" y="75"/>
                  </a:lnTo>
                  <a:lnTo>
                    <a:pt x="32" y="91"/>
                  </a:lnTo>
                  <a:lnTo>
                    <a:pt x="44" y="106"/>
                  </a:lnTo>
                  <a:lnTo>
                    <a:pt x="56" y="120"/>
                  </a:lnTo>
                  <a:lnTo>
                    <a:pt x="69" y="134"/>
                  </a:lnTo>
                  <a:lnTo>
                    <a:pt x="83" y="147"/>
                  </a:lnTo>
                  <a:lnTo>
                    <a:pt x="97" y="159"/>
                  </a:lnTo>
                  <a:lnTo>
                    <a:pt x="112" y="171"/>
                  </a:lnTo>
                  <a:lnTo>
                    <a:pt x="128" y="181"/>
                  </a:lnTo>
                  <a:lnTo>
                    <a:pt x="144" y="191"/>
                  </a:lnTo>
                  <a:lnTo>
                    <a:pt x="160" y="201"/>
                  </a:lnTo>
                  <a:lnTo>
                    <a:pt x="176" y="209"/>
                  </a:lnTo>
                  <a:lnTo>
                    <a:pt x="193" y="217"/>
                  </a:lnTo>
                  <a:lnTo>
                    <a:pt x="211" y="225"/>
                  </a:lnTo>
                  <a:lnTo>
                    <a:pt x="228" y="232"/>
                  </a:lnTo>
                  <a:lnTo>
                    <a:pt x="246" y="238"/>
                  </a:lnTo>
                  <a:lnTo>
                    <a:pt x="265" y="242"/>
                  </a:lnTo>
                  <a:lnTo>
                    <a:pt x="282" y="247"/>
                  </a:lnTo>
                  <a:lnTo>
                    <a:pt x="301" y="250"/>
                  </a:lnTo>
                  <a:lnTo>
                    <a:pt x="320" y="253"/>
                  </a:lnTo>
                  <a:lnTo>
                    <a:pt x="339" y="255"/>
                  </a:lnTo>
                  <a:lnTo>
                    <a:pt x="347" y="256"/>
                  </a:lnTo>
                  <a:lnTo>
                    <a:pt x="355" y="256"/>
                  </a:lnTo>
                  <a:lnTo>
                    <a:pt x="363" y="256"/>
                  </a:lnTo>
                  <a:lnTo>
                    <a:pt x="372" y="256"/>
                  </a:lnTo>
                  <a:lnTo>
                    <a:pt x="380" y="256"/>
                  </a:lnTo>
                  <a:lnTo>
                    <a:pt x="388" y="255"/>
                  </a:lnTo>
                  <a:lnTo>
                    <a:pt x="396" y="254"/>
                  </a:lnTo>
                  <a:lnTo>
                    <a:pt x="404" y="252"/>
                  </a:lnTo>
                  <a:lnTo>
                    <a:pt x="413" y="250"/>
                  </a:lnTo>
                  <a:lnTo>
                    <a:pt x="422" y="249"/>
                  </a:lnTo>
                  <a:lnTo>
                    <a:pt x="430" y="248"/>
                  </a:lnTo>
                  <a:lnTo>
                    <a:pt x="438" y="247"/>
                  </a:lnTo>
                  <a:lnTo>
                    <a:pt x="445" y="245"/>
                  </a:lnTo>
                  <a:lnTo>
                    <a:pt x="452" y="241"/>
                  </a:lnTo>
                  <a:lnTo>
                    <a:pt x="458" y="235"/>
                  </a:lnTo>
                  <a:lnTo>
                    <a:pt x="464" y="227"/>
                  </a:lnTo>
                  <a:lnTo>
                    <a:pt x="465" y="222"/>
                  </a:lnTo>
                  <a:lnTo>
                    <a:pt x="464" y="217"/>
                  </a:lnTo>
                  <a:lnTo>
                    <a:pt x="461" y="214"/>
                  </a:lnTo>
                  <a:lnTo>
                    <a:pt x="455" y="212"/>
                  </a:lnTo>
                  <a:lnTo>
                    <a:pt x="448" y="212"/>
                  </a:lnTo>
                  <a:lnTo>
                    <a:pt x="442" y="214"/>
                  </a:lnTo>
                  <a:lnTo>
                    <a:pt x="435" y="214"/>
                  </a:lnTo>
                  <a:lnTo>
                    <a:pt x="428" y="215"/>
                  </a:lnTo>
                  <a:lnTo>
                    <a:pt x="422" y="216"/>
                  </a:lnTo>
                  <a:lnTo>
                    <a:pt x="415" y="217"/>
                  </a:lnTo>
                  <a:lnTo>
                    <a:pt x="409" y="218"/>
                  </a:lnTo>
                  <a:lnTo>
                    <a:pt x="402" y="219"/>
                  </a:lnTo>
                  <a:lnTo>
                    <a:pt x="394" y="222"/>
                  </a:lnTo>
                  <a:lnTo>
                    <a:pt x="386" y="223"/>
                  </a:lnTo>
                  <a:lnTo>
                    <a:pt x="378" y="224"/>
                  </a:lnTo>
                  <a:lnTo>
                    <a:pt x="369" y="224"/>
                  </a:lnTo>
                  <a:lnTo>
                    <a:pt x="360" y="224"/>
                  </a:lnTo>
                  <a:lnTo>
                    <a:pt x="352" y="223"/>
                  </a:lnTo>
                  <a:lnTo>
                    <a:pt x="343" y="223"/>
                  </a:lnTo>
                  <a:lnTo>
                    <a:pt x="335" y="222"/>
                  </a:lnTo>
                  <a:lnTo>
                    <a:pt x="318" y="221"/>
                  </a:lnTo>
                  <a:lnTo>
                    <a:pt x="301" y="217"/>
                  </a:lnTo>
                  <a:lnTo>
                    <a:pt x="283" y="214"/>
                  </a:lnTo>
                  <a:lnTo>
                    <a:pt x="266" y="210"/>
                  </a:lnTo>
                  <a:lnTo>
                    <a:pt x="249" y="206"/>
                  </a:lnTo>
                  <a:lnTo>
                    <a:pt x="233" y="200"/>
                  </a:lnTo>
                  <a:lnTo>
                    <a:pt x="216" y="194"/>
                  </a:lnTo>
                  <a:lnTo>
                    <a:pt x="200" y="187"/>
                  </a:lnTo>
                  <a:lnTo>
                    <a:pt x="184" y="180"/>
                  </a:lnTo>
                  <a:lnTo>
                    <a:pt x="169" y="172"/>
                  </a:lnTo>
                  <a:lnTo>
                    <a:pt x="153" y="164"/>
                  </a:lnTo>
                  <a:lnTo>
                    <a:pt x="138" y="156"/>
                  </a:lnTo>
                  <a:lnTo>
                    <a:pt x="123" y="147"/>
                  </a:lnTo>
                  <a:lnTo>
                    <a:pt x="108" y="136"/>
                  </a:lnTo>
                  <a:lnTo>
                    <a:pt x="94" y="126"/>
                  </a:lnTo>
                  <a:lnTo>
                    <a:pt x="81" y="116"/>
                  </a:lnTo>
                  <a:lnTo>
                    <a:pt x="68" y="104"/>
                  </a:lnTo>
                  <a:lnTo>
                    <a:pt x="55" y="91"/>
                  </a:lnTo>
                  <a:lnTo>
                    <a:pt x="45" y="78"/>
                  </a:lnTo>
                  <a:lnTo>
                    <a:pt x="34" y="63"/>
                  </a:lnTo>
                  <a:lnTo>
                    <a:pt x="25" y="48"/>
                  </a:lnTo>
                  <a:lnTo>
                    <a:pt x="17" y="33"/>
                  </a:lnTo>
                  <a:lnTo>
                    <a:pt x="9" y="16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7" name="Freeform 46"/>
            <p:cNvSpPr>
              <a:spLocks/>
            </p:cNvSpPr>
            <p:nvPr/>
          </p:nvSpPr>
          <p:spPr bwMode="auto">
            <a:xfrm>
              <a:off x="3240" y="2230"/>
              <a:ext cx="10" cy="27"/>
            </a:xfrm>
            <a:custGeom>
              <a:avLst/>
              <a:gdLst>
                <a:gd name="T0" fmla="*/ 5 w 19"/>
                <a:gd name="T1" fmla="*/ 27 h 53"/>
                <a:gd name="T2" fmla="*/ 6 w 19"/>
                <a:gd name="T3" fmla="*/ 23 h 53"/>
                <a:gd name="T4" fmla="*/ 7 w 19"/>
                <a:gd name="T5" fmla="*/ 20 h 53"/>
                <a:gd name="T6" fmla="*/ 8 w 19"/>
                <a:gd name="T7" fmla="*/ 16 h 53"/>
                <a:gd name="T8" fmla="*/ 9 w 19"/>
                <a:gd name="T9" fmla="*/ 12 h 53"/>
                <a:gd name="T10" fmla="*/ 9 w 19"/>
                <a:gd name="T11" fmla="*/ 10 h 53"/>
                <a:gd name="T12" fmla="*/ 10 w 19"/>
                <a:gd name="T13" fmla="*/ 6 h 53"/>
                <a:gd name="T14" fmla="*/ 9 w 19"/>
                <a:gd name="T15" fmla="*/ 3 h 53"/>
                <a:gd name="T16" fmla="*/ 8 w 19"/>
                <a:gd name="T17" fmla="*/ 1 h 53"/>
                <a:gd name="T18" fmla="*/ 6 w 19"/>
                <a:gd name="T19" fmla="*/ 0 h 53"/>
                <a:gd name="T20" fmla="*/ 5 w 19"/>
                <a:gd name="T21" fmla="*/ 1 h 53"/>
                <a:gd name="T22" fmla="*/ 3 w 19"/>
                <a:gd name="T23" fmla="*/ 2 h 53"/>
                <a:gd name="T24" fmla="*/ 2 w 19"/>
                <a:gd name="T25" fmla="*/ 3 h 53"/>
                <a:gd name="T26" fmla="*/ 0 w 19"/>
                <a:gd name="T27" fmla="*/ 5 h 53"/>
                <a:gd name="T28" fmla="*/ 0 w 19"/>
                <a:gd name="T29" fmla="*/ 8 h 53"/>
                <a:gd name="T30" fmla="*/ 1 w 19"/>
                <a:gd name="T31" fmla="*/ 11 h 53"/>
                <a:gd name="T32" fmla="*/ 2 w 19"/>
                <a:gd name="T33" fmla="*/ 14 h 53"/>
                <a:gd name="T34" fmla="*/ 3 w 19"/>
                <a:gd name="T35" fmla="*/ 16 h 53"/>
                <a:gd name="T36" fmla="*/ 3 w 19"/>
                <a:gd name="T37" fmla="*/ 20 h 53"/>
                <a:gd name="T38" fmla="*/ 4 w 19"/>
                <a:gd name="T39" fmla="*/ 23 h 53"/>
                <a:gd name="T40" fmla="*/ 4 w 19"/>
                <a:gd name="T41" fmla="*/ 27 h 53"/>
                <a:gd name="T42" fmla="*/ 4 w 19"/>
                <a:gd name="T43" fmla="*/ 27 h 53"/>
                <a:gd name="T44" fmla="*/ 4 w 19"/>
                <a:gd name="T45" fmla="*/ 27 h 53"/>
                <a:gd name="T46" fmla="*/ 5 w 19"/>
                <a:gd name="T47" fmla="*/ 27 h 53"/>
                <a:gd name="T48" fmla="*/ 5 w 19"/>
                <a:gd name="T49" fmla="*/ 27 h 53"/>
                <a:gd name="T50" fmla="*/ 5 w 19"/>
                <a:gd name="T51" fmla="*/ 27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53"/>
                <a:gd name="T80" fmla="*/ 19 w 19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53">
                  <a:moveTo>
                    <a:pt x="9" y="53"/>
                  </a:moveTo>
                  <a:lnTo>
                    <a:pt x="11" y="46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17" y="24"/>
                  </a:lnTo>
                  <a:lnTo>
                    <a:pt x="18" y="19"/>
                  </a:lnTo>
                  <a:lnTo>
                    <a:pt x="19" y="12"/>
                  </a:lnTo>
                  <a:lnTo>
                    <a:pt x="18" y="6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3" y="27"/>
                  </a:lnTo>
                  <a:lnTo>
                    <a:pt x="6" y="32"/>
                  </a:lnTo>
                  <a:lnTo>
                    <a:pt x="6" y="39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8" name="Freeform 47"/>
            <p:cNvSpPr>
              <a:spLocks/>
            </p:cNvSpPr>
            <p:nvPr/>
          </p:nvSpPr>
          <p:spPr bwMode="auto">
            <a:xfrm>
              <a:off x="3252" y="2243"/>
              <a:ext cx="9" cy="26"/>
            </a:xfrm>
            <a:custGeom>
              <a:avLst/>
              <a:gdLst>
                <a:gd name="T0" fmla="*/ 3 w 18"/>
                <a:gd name="T1" fmla="*/ 24 h 50"/>
                <a:gd name="T2" fmla="*/ 5 w 18"/>
                <a:gd name="T3" fmla="*/ 19 h 50"/>
                <a:gd name="T4" fmla="*/ 7 w 18"/>
                <a:gd name="T5" fmla="*/ 13 h 50"/>
                <a:gd name="T6" fmla="*/ 9 w 18"/>
                <a:gd name="T7" fmla="*/ 8 h 50"/>
                <a:gd name="T8" fmla="*/ 9 w 18"/>
                <a:gd name="T9" fmla="*/ 2 h 50"/>
                <a:gd name="T10" fmla="*/ 9 w 18"/>
                <a:gd name="T11" fmla="*/ 1 h 50"/>
                <a:gd name="T12" fmla="*/ 7 w 18"/>
                <a:gd name="T13" fmla="*/ 0 h 50"/>
                <a:gd name="T14" fmla="*/ 6 w 18"/>
                <a:gd name="T15" fmla="*/ 1 h 50"/>
                <a:gd name="T16" fmla="*/ 5 w 18"/>
                <a:gd name="T17" fmla="*/ 2 h 50"/>
                <a:gd name="T18" fmla="*/ 2 w 18"/>
                <a:gd name="T19" fmla="*/ 7 h 50"/>
                <a:gd name="T20" fmla="*/ 1 w 18"/>
                <a:gd name="T21" fmla="*/ 13 h 50"/>
                <a:gd name="T22" fmla="*/ 0 w 18"/>
                <a:gd name="T23" fmla="*/ 20 h 50"/>
                <a:gd name="T24" fmla="*/ 0 w 18"/>
                <a:gd name="T25" fmla="*/ 25 h 50"/>
                <a:gd name="T26" fmla="*/ 1 w 18"/>
                <a:gd name="T27" fmla="*/ 26 h 50"/>
                <a:gd name="T28" fmla="*/ 1 w 18"/>
                <a:gd name="T29" fmla="*/ 26 h 50"/>
                <a:gd name="T30" fmla="*/ 2 w 18"/>
                <a:gd name="T31" fmla="*/ 25 h 50"/>
                <a:gd name="T32" fmla="*/ 3 w 18"/>
                <a:gd name="T33" fmla="*/ 24 h 50"/>
                <a:gd name="T34" fmla="*/ 3 w 18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50"/>
                <a:gd name="T56" fmla="*/ 18 w 1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50">
                  <a:moveTo>
                    <a:pt x="6" y="47"/>
                  </a:moveTo>
                  <a:lnTo>
                    <a:pt x="9" y="36"/>
                  </a:lnTo>
                  <a:lnTo>
                    <a:pt x="14" y="25"/>
                  </a:lnTo>
                  <a:lnTo>
                    <a:pt x="17" y="15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5" y="13"/>
                  </a:lnTo>
                  <a:lnTo>
                    <a:pt x="2" y="25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9" name="Freeform 48"/>
            <p:cNvSpPr>
              <a:spLocks/>
            </p:cNvSpPr>
            <p:nvPr/>
          </p:nvSpPr>
          <p:spPr bwMode="auto">
            <a:xfrm>
              <a:off x="3298" y="2277"/>
              <a:ext cx="8" cy="22"/>
            </a:xfrm>
            <a:custGeom>
              <a:avLst/>
              <a:gdLst>
                <a:gd name="T0" fmla="*/ 2 w 16"/>
                <a:gd name="T1" fmla="*/ 21 h 42"/>
                <a:gd name="T2" fmla="*/ 3 w 16"/>
                <a:gd name="T3" fmla="*/ 16 h 42"/>
                <a:gd name="T4" fmla="*/ 4 w 16"/>
                <a:gd name="T5" fmla="*/ 10 h 42"/>
                <a:gd name="T6" fmla="*/ 6 w 16"/>
                <a:gd name="T7" fmla="*/ 5 h 42"/>
                <a:gd name="T8" fmla="*/ 8 w 16"/>
                <a:gd name="T9" fmla="*/ 1 h 42"/>
                <a:gd name="T10" fmla="*/ 8 w 16"/>
                <a:gd name="T11" fmla="*/ 0 h 42"/>
                <a:gd name="T12" fmla="*/ 7 w 16"/>
                <a:gd name="T13" fmla="*/ 0 h 42"/>
                <a:gd name="T14" fmla="*/ 7 w 16"/>
                <a:gd name="T15" fmla="*/ 0 h 42"/>
                <a:gd name="T16" fmla="*/ 6 w 16"/>
                <a:gd name="T17" fmla="*/ 1 h 42"/>
                <a:gd name="T18" fmla="*/ 4 w 16"/>
                <a:gd name="T19" fmla="*/ 6 h 42"/>
                <a:gd name="T20" fmla="*/ 2 w 16"/>
                <a:gd name="T21" fmla="*/ 11 h 42"/>
                <a:gd name="T22" fmla="*/ 1 w 16"/>
                <a:gd name="T23" fmla="*/ 17 h 42"/>
                <a:gd name="T24" fmla="*/ 0 w 16"/>
                <a:gd name="T25" fmla="*/ 22 h 42"/>
                <a:gd name="T26" fmla="*/ 0 w 16"/>
                <a:gd name="T27" fmla="*/ 22 h 42"/>
                <a:gd name="T28" fmla="*/ 1 w 16"/>
                <a:gd name="T29" fmla="*/ 22 h 42"/>
                <a:gd name="T30" fmla="*/ 2 w 16"/>
                <a:gd name="T31" fmla="*/ 22 h 42"/>
                <a:gd name="T32" fmla="*/ 2 w 16"/>
                <a:gd name="T33" fmla="*/ 21 h 42"/>
                <a:gd name="T34" fmla="*/ 2 w 16"/>
                <a:gd name="T35" fmla="*/ 2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2"/>
                <a:gd name="T56" fmla="*/ 16 w 16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2">
                  <a:moveTo>
                    <a:pt x="4" y="41"/>
                  </a:moveTo>
                  <a:lnTo>
                    <a:pt x="6" y="31"/>
                  </a:lnTo>
                  <a:lnTo>
                    <a:pt x="9" y="20"/>
                  </a:lnTo>
                  <a:lnTo>
                    <a:pt x="13" y="10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8" y="11"/>
                  </a:lnTo>
                  <a:lnTo>
                    <a:pt x="5" y="21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0" name="Freeform 49"/>
            <p:cNvSpPr>
              <a:spLocks/>
            </p:cNvSpPr>
            <p:nvPr/>
          </p:nvSpPr>
          <p:spPr bwMode="auto">
            <a:xfrm>
              <a:off x="3276" y="2263"/>
              <a:ext cx="8" cy="26"/>
            </a:xfrm>
            <a:custGeom>
              <a:avLst/>
              <a:gdLst>
                <a:gd name="T0" fmla="*/ 0 w 16"/>
                <a:gd name="T1" fmla="*/ 25 h 52"/>
                <a:gd name="T2" fmla="*/ 3 w 16"/>
                <a:gd name="T3" fmla="*/ 20 h 52"/>
                <a:gd name="T4" fmla="*/ 5 w 16"/>
                <a:gd name="T5" fmla="*/ 13 h 52"/>
                <a:gd name="T6" fmla="*/ 7 w 16"/>
                <a:gd name="T7" fmla="*/ 7 h 52"/>
                <a:gd name="T8" fmla="*/ 8 w 16"/>
                <a:gd name="T9" fmla="*/ 1 h 52"/>
                <a:gd name="T10" fmla="*/ 7 w 16"/>
                <a:gd name="T11" fmla="*/ 1 h 52"/>
                <a:gd name="T12" fmla="*/ 7 w 16"/>
                <a:gd name="T13" fmla="*/ 0 h 52"/>
                <a:gd name="T14" fmla="*/ 6 w 16"/>
                <a:gd name="T15" fmla="*/ 1 h 52"/>
                <a:gd name="T16" fmla="*/ 5 w 16"/>
                <a:gd name="T17" fmla="*/ 1 h 52"/>
                <a:gd name="T18" fmla="*/ 3 w 16"/>
                <a:gd name="T19" fmla="*/ 7 h 52"/>
                <a:gd name="T20" fmla="*/ 2 w 16"/>
                <a:gd name="T21" fmla="*/ 13 h 52"/>
                <a:gd name="T22" fmla="*/ 1 w 16"/>
                <a:gd name="T23" fmla="*/ 19 h 52"/>
                <a:gd name="T24" fmla="*/ 0 w 16"/>
                <a:gd name="T25" fmla="*/ 25 h 52"/>
                <a:gd name="T26" fmla="*/ 0 w 16"/>
                <a:gd name="T27" fmla="*/ 26 h 52"/>
                <a:gd name="T28" fmla="*/ 0 w 16"/>
                <a:gd name="T29" fmla="*/ 26 h 52"/>
                <a:gd name="T30" fmla="*/ 0 w 16"/>
                <a:gd name="T31" fmla="*/ 26 h 52"/>
                <a:gd name="T32" fmla="*/ 0 w 16"/>
                <a:gd name="T33" fmla="*/ 25 h 52"/>
                <a:gd name="T34" fmla="*/ 0 w 16"/>
                <a:gd name="T35" fmla="*/ 25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52"/>
                <a:gd name="T56" fmla="*/ 16 w 16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52">
                  <a:moveTo>
                    <a:pt x="0" y="50"/>
                  </a:moveTo>
                  <a:lnTo>
                    <a:pt x="6" y="39"/>
                  </a:lnTo>
                  <a:lnTo>
                    <a:pt x="11" y="27"/>
                  </a:lnTo>
                  <a:lnTo>
                    <a:pt x="14" y="15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7" y="14"/>
                  </a:lnTo>
                  <a:lnTo>
                    <a:pt x="4" y="26"/>
                  </a:lnTo>
                  <a:lnTo>
                    <a:pt x="1" y="3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1" name="Freeform 50"/>
            <p:cNvSpPr>
              <a:spLocks/>
            </p:cNvSpPr>
            <p:nvPr/>
          </p:nvSpPr>
          <p:spPr bwMode="auto">
            <a:xfrm>
              <a:off x="3333" y="2295"/>
              <a:ext cx="8" cy="21"/>
            </a:xfrm>
            <a:custGeom>
              <a:avLst/>
              <a:gdLst>
                <a:gd name="T0" fmla="*/ 2 w 16"/>
                <a:gd name="T1" fmla="*/ 21 h 42"/>
                <a:gd name="T2" fmla="*/ 3 w 16"/>
                <a:gd name="T3" fmla="*/ 15 h 42"/>
                <a:gd name="T4" fmla="*/ 4 w 16"/>
                <a:gd name="T5" fmla="*/ 11 h 42"/>
                <a:gd name="T6" fmla="*/ 6 w 16"/>
                <a:gd name="T7" fmla="*/ 5 h 42"/>
                <a:gd name="T8" fmla="*/ 8 w 16"/>
                <a:gd name="T9" fmla="*/ 1 h 42"/>
                <a:gd name="T10" fmla="*/ 8 w 16"/>
                <a:gd name="T11" fmla="*/ 0 h 42"/>
                <a:gd name="T12" fmla="*/ 7 w 16"/>
                <a:gd name="T13" fmla="*/ 0 h 42"/>
                <a:gd name="T14" fmla="*/ 6 w 16"/>
                <a:gd name="T15" fmla="*/ 0 h 42"/>
                <a:gd name="T16" fmla="*/ 6 w 16"/>
                <a:gd name="T17" fmla="*/ 1 h 42"/>
                <a:gd name="T18" fmla="*/ 3 w 16"/>
                <a:gd name="T19" fmla="*/ 5 h 42"/>
                <a:gd name="T20" fmla="*/ 2 w 16"/>
                <a:gd name="T21" fmla="*/ 10 h 42"/>
                <a:gd name="T22" fmla="*/ 1 w 16"/>
                <a:gd name="T23" fmla="*/ 15 h 42"/>
                <a:gd name="T24" fmla="*/ 0 w 16"/>
                <a:gd name="T25" fmla="*/ 21 h 42"/>
                <a:gd name="T26" fmla="*/ 0 w 16"/>
                <a:gd name="T27" fmla="*/ 21 h 42"/>
                <a:gd name="T28" fmla="*/ 1 w 16"/>
                <a:gd name="T29" fmla="*/ 21 h 42"/>
                <a:gd name="T30" fmla="*/ 2 w 16"/>
                <a:gd name="T31" fmla="*/ 21 h 42"/>
                <a:gd name="T32" fmla="*/ 2 w 16"/>
                <a:gd name="T33" fmla="*/ 21 h 42"/>
                <a:gd name="T34" fmla="*/ 2 w 16"/>
                <a:gd name="T35" fmla="*/ 2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2"/>
                <a:gd name="T56" fmla="*/ 16 w 16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2">
                  <a:moveTo>
                    <a:pt x="4" y="41"/>
                  </a:moveTo>
                  <a:lnTo>
                    <a:pt x="6" y="30"/>
                  </a:lnTo>
                  <a:lnTo>
                    <a:pt x="8" y="21"/>
                  </a:lnTo>
                  <a:lnTo>
                    <a:pt x="12" y="1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7" y="11"/>
                  </a:lnTo>
                  <a:lnTo>
                    <a:pt x="4" y="20"/>
                  </a:lnTo>
                  <a:lnTo>
                    <a:pt x="1" y="3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2" name="Freeform 51"/>
            <p:cNvSpPr>
              <a:spLocks/>
            </p:cNvSpPr>
            <p:nvPr/>
          </p:nvSpPr>
          <p:spPr bwMode="auto">
            <a:xfrm>
              <a:off x="3365" y="2299"/>
              <a:ext cx="12" cy="28"/>
            </a:xfrm>
            <a:custGeom>
              <a:avLst/>
              <a:gdLst>
                <a:gd name="T0" fmla="*/ 1 w 24"/>
                <a:gd name="T1" fmla="*/ 28 h 57"/>
                <a:gd name="T2" fmla="*/ 3 w 24"/>
                <a:gd name="T3" fmla="*/ 25 h 57"/>
                <a:gd name="T4" fmla="*/ 5 w 24"/>
                <a:gd name="T5" fmla="*/ 21 h 57"/>
                <a:gd name="T6" fmla="*/ 6 w 24"/>
                <a:gd name="T7" fmla="*/ 18 h 57"/>
                <a:gd name="T8" fmla="*/ 7 w 24"/>
                <a:gd name="T9" fmla="*/ 15 h 57"/>
                <a:gd name="T10" fmla="*/ 9 w 24"/>
                <a:gd name="T11" fmla="*/ 11 h 57"/>
                <a:gd name="T12" fmla="*/ 10 w 24"/>
                <a:gd name="T13" fmla="*/ 8 h 57"/>
                <a:gd name="T14" fmla="*/ 11 w 24"/>
                <a:gd name="T15" fmla="*/ 5 h 57"/>
                <a:gd name="T16" fmla="*/ 12 w 24"/>
                <a:gd name="T17" fmla="*/ 1 h 57"/>
                <a:gd name="T18" fmla="*/ 12 w 24"/>
                <a:gd name="T19" fmla="*/ 0 h 57"/>
                <a:gd name="T20" fmla="*/ 11 w 24"/>
                <a:gd name="T21" fmla="*/ 0 h 57"/>
                <a:gd name="T22" fmla="*/ 10 w 24"/>
                <a:gd name="T23" fmla="*/ 1 h 57"/>
                <a:gd name="T24" fmla="*/ 9 w 24"/>
                <a:gd name="T25" fmla="*/ 1 h 57"/>
                <a:gd name="T26" fmla="*/ 7 w 24"/>
                <a:gd name="T27" fmla="*/ 4 h 57"/>
                <a:gd name="T28" fmla="*/ 6 w 24"/>
                <a:gd name="T29" fmla="*/ 7 h 57"/>
                <a:gd name="T30" fmla="*/ 6 w 24"/>
                <a:gd name="T31" fmla="*/ 10 h 57"/>
                <a:gd name="T32" fmla="*/ 5 w 24"/>
                <a:gd name="T33" fmla="*/ 14 h 57"/>
                <a:gd name="T34" fmla="*/ 3 w 24"/>
                <a:gd name="T35" fmla="*/ 17 h 57"/>
                <a:gd name="T36" fmla="*/ 2 w 24"/>
                <a:gd name="T37" fmla="*/ 21 h 57"/>
                <a:gd name="T38" fmla="*/ 1 w 24"/>
                <a:gd name="T39" fmla="*/ 24 h 57"/>
                <a:gd name="T40" fmla="*/ 0 w 24"/>
                <a:gd name="T41" fmla="*/ 28 h 57"/>
                <a:gd name="T42" fmla="*/ 0 w 24"/>
                <a:gd name="T43" fmla="*/ 28 h 57"/>
                <a:gd name="T44" fmla="*/ 1 w 24"/>
                <a:gd name="T45" fmla="*/ 28 h 57"/>
                <a:gd name="T46" fmla="*/ 1 w 24"/>
                <a:gd name="T47" fmla="*/ 28 h 57"/>
                <a:gd name="T48" fmla="*/ 1 w 24"/>
                <a:gd name="T49" fmla="*/ 28 h 57"/>
                <a:gd name="T50" fmla="*/ 1 w 24"/>
                <a:gd name="T51" fmla="*/ 28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57"/>
                <a:gd name="T80" fmla="*/ 24 w 24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57">
                  <a:moveTo>
                    <a:pt x="2" y="56"/>
                  </a:moveTo>
                  <a:lnTo>
                    <a:pt x="6" y="50"/>
                  </a:lnTo>
                  <a:lnTo>
                    <a:pt x="9" y="43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7" y="23"/>
                  </a:lnTo>
                  <a:lnTo>
                    <a:pt x="19" y="17"/>
                  </a:lnTo>
                  <a:lnTo>
                    <a:pt x="22" y="10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5" y="8"/>
                  </a:lnTo>
                  <a:lnTo>
                    <a:pt x="12" y="15"/>
                  </a:lnTo>
                  <a:lnTo>
                    <a:pt x="11" y="21"/>
                  </a:lnTo>
                  <a:lnTo>
                    <a:pt x="9" y="28"/>
                  </a:lnTo>
                  <a:lnTo>
                    <a:pt x="7" y="35"/>
                  </a:lnTo>
                  <a:lnTo>
                    <a:pt x="3" y="42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3" name="Freeform 52"/>
            <p:cNvSpPr>
              <a:spLocks/>
            </p:cNvSpPr>
            <p:nvPr/>
          </p:nvSpPr>
          <p:spPr bwMode="auto">
            <a:xfrm>
              <a:off x="3394" y="2302"/>
              <a:ext cx="15" cy="26"/>
            </a:xfrm>
            <a:custGeom>
              <a:avLst/>
              <a:gdLst>
                <a:gd name="T0" fmla="*/ 2 w 31"/>
                <a:gd name="T1" fmla="*/ 26 h 52"/>
                <a:gd name="T2" fmla="*/ 6 w 31"/>
                <a:gd name="T3" fmla="*/ 21 h 52"/>
                <a:gd name="T4" fmla="*/ 10 w 31"/>
                <a:gd name="T5" fmla="*/ 14 h 52"/>
                <a:gd name="T6" fmla="*/ 13 w 31"/>
                <a:gd name="T7" fmla="*/ 7 h 52"/>
                <a:gd name="T8" fmla="*/ 15 w 31"/>
                <a:gd name="T9" fmla="*/ 1 h 52"/>
                <a:gd name="T10" fmla="*/ 15 w 31"/>
                <a:gd name="T11" fmla="*/ 0 h 52"/>
                <a:gd name="T12" fmla="*/ 14 w 31"/>
                <a:gd name="T13" fmla="*/ 0 h 52"/>
                <a:gd name="T14" fmla="*/ 13 w 31"/>
                <a:gd name="T15" fmla="*/ 1 h 52"/>
                <a:gd name="T16" fmla="*/ 12 w 31"/>
                <a:gd name="T17" fmla="*/ 1 h 52"/>
                <a:gd name="T18" fmla="*/ 9 w 31"/>
                <a:gd name="T19" fmla="*/ 7 h 52"/>
                <a:gd name="T20" fmla="*/ 6 w 31"/>
                <a:gd name="T21" fmla="*/ 13 h 52"/>
                <a:gd name="T22" fmla="*/ 3 w 31"/>
                <a:gd name="T23" fmla="*/ 20 h 52"/>
                <a:gd name="T24" fmla="*/ 0 w 31"/>
                <a:gd name="T25" fmla="*/ 26 h 52"/>
                <a:gd name="T26" fmla="*/ 0 w 31"/>
                <a:gd name="T27" fmla="*/ 26 h 52"/>
                <a:gd name="T28" fmla="*/ 1 w 31"/>
                <a:gd name="T29" fmla="*/ 26 h 52"/>
                <a:gd name="T30" fmla="*/ 1 w 31"/>
                <a:gd name="T31" fmla="*/ 26 h 52"/>
                <a:gd name="T32" fmla="*/ 2 w 31"/>
                <a:gd name="T33" fmla="*/ 26 h 52"/>
                <a:gd name="T34" fmla="*/ 2 w 31"/>
                <a:gd name="T35" fmla="*/ 26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52"/>
                <a:gd name="T56" fmla="*/ 31 w 31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52">
                  <a:moveTo>
                    <a:pt x="4" y="52"/>
                  </a:moveTo>
                  <a:lnTo>
                    <a:pt x="13" y="41"/>
                  </a:lnTo>
                  <a:lnTo>
                    <a:pt x="21" y="29"/>
                  </a:lnTo>
                  <a:lnTo>
                    <a:pt x="27" y="15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19" y="15"/>
                  </a:lnTo>
                  <a:lnTo>
                    <a:pt x="13" y="27"/>
                  </a:lnTo>
                  <a:lnTo>
                    <a:pt x="7" y="3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4" name="Freeform 53"/>
            <p:cNvSpPr>
              <a:spLocks/>
            </p:cNvSpPr>
            <p:nvPr/>
          </p:nvSpPr>
          <p:spPr bwMode="auto">
            <a:xfrm>
              <a:off x="3411" y="2304"/>
              <a:ext cx="14" cy="22"/>
            </a:xfrm>
            <a:custGeom>
              <a:avLst/>
              <a:gdLst>
                <a:gd name="T0" fmla="*/ 1 w 28"/>
                <a:gd name="T1" fmla="*/ 22 h 43"/>
                <a:gd name="T2" fmla="*/ 3 w 28"/>
                <a:gd name="T3" fmla="*/ 19 h 43"/>
                <a:gd name="T4" fmla="*/ 5 w 28"/>
                <a:gd name="T5" fmla="*/ 16 h 43"/>
                <a:gd name="T6" fmla="*/ 7 w 28"/>
                <a:gd name="T7" fmla="*/ 13 h 43"/>
                <a:gd name="T8" fmla="*/ 9 w 28"/>
                <a:gd name="T9" fmla="*/ 10 h 43"/>
                <a:gd name="T10" fmla="*/ 11 w 28"/>
                <a:gd name="T11" fmla="*/ 8 h 43"/>
                <a:gd name="T12" fmla="*/ 12 w 28"/>
                <a:gd name="T13" fmla="*/ 6 h 43"/>
                <a:gd name="T14" fmla="*/ 13 w 28"/>
                <a:gd name="T15" fmla="*/ 4 h 43"/>
                <a:gd name="T16" fmla="*/ 14 w 28"/>
                <a:gd name="T17" fmla="*/ 2 h 43"/>
                <a:gd name="T18" fmla="*/ 13 w 28"/>
                <a:gd name="T19" fmla="*/ 0 h 43"/>
                <a:gd name="T20" fmla="*/ 12 w 28"/>
                <a:gd name="T21" fmla="*/ 0 h 43"/>
                <a:gd name="T22" fmla="*/ 10 w 28"/>
                <a:gd name="T23" fmla="*/ 1 h 43"/>
                <a:gd name="T24" fmla="*/ 9 w 28"/>
                <a:gd name="T25" fmla="*/ 1 h 43"/>
                <a:gd name="T26" fmla="*/ 5 w 28"/>
                <a:gd name="T27" fmla="*/ 5 h 43"/>
                <a:gd name="T28" fmla="*/ 2 w 28"/>
                <a:gd name="T29" fmla="*/ 10 h 43"/>
                <a:gd name="T30" fmla="*/ 0 w 28"/>
                <a:gd name="T31" fmla="*/ 16 h 43"/>
                <a:gd name="T32" fmla="*/ 0 w 28"/>
                <a:gd name="T33" fmla="*/ 22 h 43"/>
                <a:gd name="T34" fmla="*/ 0 w 28"/>
                <a:gd name="T35" fmla="*/ 22 h 43"/>
                <a:gd name="T36" fmla="*/ 1 w 28"/>
                <a:gd name="T37" fmla="*/ 22 h 43"/>
                <a:gd name="T38" fmla="*/ 1 w 28"/>
                <a:gd name="T39" fmla="*/ 22 h 43"/>
                <a:gd name="T40" fmla="*/ 1 w 28"/>
                <a:gd name="T41" fmla="*/ 22 h 43"/>
                <a:gd name="T42" fmla="*/ 1 w 28"/>
                <a:gd name="T43" fmla="*/ 22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43"/>
                <a:gd name="T68" fmla="*/ 28 w 28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43">
                  <a:moveTo>
                    <a:pt x="1" y="43"/>
                  </a:moveTo>
                  <a:lnTo>
                    <a:pt x="5" y="38"/>
                  </a:lnTo>
                  <a:lnTo>
                    <a:pt x="9" y="32"/>
                  </a:lnTo>
                  <a:lnTo>
                    <a:pt x="13" y="26"/>
                  </a:lnTo>
                  <a:lnTo>
                    <a:pt x="17" y="20"/>
                  </a:lnTo>
                  <a:lnTo>
                    <a:pt x="21" y="16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5" name="Freeform 54"/>
            <p:cNvSpPr>
              <a:spLocks/>
            </p:cNvSpPr>
            <p:nvPr/>
          </p:nvSpPr>
          <p:spPr bwMode="auto">
            <a:xfrm>
              <a:off x="3427" y="2306"/>
              <a:ext cx="16" cy="20"/>
            </a:xfrm>
            <a:custGeom>
              <a:avLst/>
              <a:gdLst>
                <a:gd name="T0" fmla="*/ 3 w 33"/>
                <a:gd name="T1" fmla="*/ 19 h 41"/>
                <a:gd name="T2" fmla="*/ 5 w 33"/>
                <a:gd name="T3" fmla="*/ 17 h 41"/>
                <a:gd name="T4" fmla="*/ 7 w 33"/>
                <a:gd name="T5" fmla="*/ 15 h 41"/>
                <a:gd name="T6" fmla="*/ 9 w 33"/>
                <a:gd name="T7" fmla="*/ 14 h 41"/>
                <a:gd name="T8" fmla="*/ 11 w 33"/>
                <a:gd name="T9" fmla="*/ 11 h 41"/>
                <a:gd name="T10" fmla="*/ 12 w 33"/>
                <a:gd name="T11" fmla="*/ 9 h 41"/>
                <a:gd name="T12" fmla="*/ 14 w 33"/>
                <a:gd name="T13" fmla="*/ 7 h 41"/>
                <a:gd name="T14" fmla="*/ 15 w 33"/>
                <a:gd name="T15" fmla="*/ 4 h 41"/>
                <a:gd name="T16" fmla="*/ 16 w 33"/>
                <a:gd name="T17" fmla="*/ 2 h 41"/>
                <a:gd name="T18" fmla="*/ 16 w 33"/>
                <a:gd name="T19" fmla="*/ 1 h 41"/>
                <a:gd name="T20" fmla="*/ 15 w 33"/>
                <a:gd name="T21" fmla="*/ 0 h 41"/>
                <a:gd name="T22" fmla="*/ 14 w 33"/>
                <a:gd name="T23" fmla="*/ 0 h 41"/>
                <a:gd name="T24" fmla="*/ 12 w 33"/>
                <a:gd name="T25" fmla="*/ 0 h 41"/>
                <a:gd name="T26" fmla="*/ 10 w 33"/>
                <a:gd name="T27" fmla="*/ 2 h 41"/>
                <a:gd name="T28" fmla="*/ 8 w 33"/>
                <a:gd name="T29" fmla="*/ 4 h 41"/>
                <a:gd name="T30" fmla="*/ 6 w 33"/>
                <a:gd name="T31" fmla="*/ 7 h 41"/>
                <a:gd name="T32" fmla="*/ 4 w 33"/>
                <a:gd name="T33" fmla="*/ 9 h 41"/>
                <a:gd name="T34" fmla="*/ 3 w 33"/>
                <a:gd name="T35" fmla="*/ 11 h 41"/>
                <a:gd name="T36" fmla="*/ 1 w 33"/>
                <a:gd name="T37" fmla="*/ 14 h 41"/>
                <a:gd name="T38" fmla="*/ 0 w 33"/>
                <a:gd name="T39" fmla="*/ 17 h 41"/>
                <a:gd name="T40" fmla="*/ 0 w 33"/>
                <a:gd name="T41" fmla="*/ 19 h 41"/>
                <a:gd name="T42" fmla="*/ 0 w 33"/>
                <a:gd name="T43" fmla="*/ 19 h 41"/>
                <a:gd name="T44" fmla="*/ 1 w 33"/>
                <a:gd name="T45" fmla="*/ 20 h 41"/>
                <a:gd name="T46" fmla="*/ 2 w 33"/>
                <a:gd name="T47" fmla="*/ 19 h 41"/>
                <a:gd name="T48" fmla="*/ 3 w 33"/>
                <a:gd name="T49" fmla="*/ 19 h 41"/>
                <a:gd name="T50" fmla="*/ 3 w 33"/>
                <a:gd name="T51" fmla="*/ 19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41"/>
                <a:gd name="T80" fmla="*/ 33 w 33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41">
                  <a:moveTo>
                    <a:pt x="6" y="39"/>
                  </a:moveTo>
                  <a:lnTo>
                    <a:pt x="10" y="35"/>
                  </a:lnTo>
                  <a:lnTo>
                    <a:pt x="14" y="31"/>
                  </a:lnTo>
                  <a:lnTo>
                    <a:pt x="18" y="28"/>
                  </a:lnTo>
                  <a:lnTo>
                    <a:pt x="22" y="23"/>
                  </a:lnTo>
                  <a:lnTo>
                    <a:pt x="25" y="19"/>
                  </a:lnTo>
                  <a:lnTo>
                    <a:pt x="29" y="14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1" y="5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3" y="28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6" name="Freeform 55"/>
            <p:cNvSpPr>
              <a:spLocks/>
            </p:cNvSpPr>
            <p:nvPr/>
          </p:nvSpPr>
          <p:spPr bwMode="auto">
            <a:xfrm>
              <a:off x="3439" y="2304"/>
              <a:ext cx="18" cy="21"/>
            </a:xfrm>
            <a:custGeom>
              <a:avLst/>
              <a:gdLst>
                <a:gd name="T0" fmla="*/ 4 w 37"/>
                <a:gd name="T1" fmla="*/ 20 h 40"/>
                <a:gd name="T2" fmla="*/ 9 w 37"/>
                <a:gd name="T3" fmla="*/ 17 h 40"/>
                <a:gd name="T4" fmla="*/ 13 w 37"/>
                <a:gd name="T5" fmla="*/ 13 h 40"/>
                <a:gd name="T6" fmla="*/ 17 w 37"/>
                <a:gd name="T7" fmla="*/ 8 h 40"/>
                <a:gd name="T8" fmla="*/ 18 w 37"/>
                <a:gd name="T9" fmla="*/ 2 h 40"/>
                <a:gd name="T10" fmla="*/ 18 w 37"/>
                <a:gd name="T11" fmla="*/ 1 h 40"/>
                <a:gd name="T12" fmla="*/ 16 w 37"/>
                <a:gd name="T13" fmla="*/ 1 h 40"/>
                <a:gd name="T14" fmla="*/ 14 w 37"/>
                <a:gd name="T15" fmla="*/ 0 h 40"/>
                <a:gd name="T16" fmla="*/ 13 w 37"/>
                <a:gd name="T17" fmla="*/ 1 h 40"/>
                <a:gd name="T18" fmla="*/ 8 w 37"/>
                <a:gd name="T19" fmla="*/ 4 h 40"/>
                <a:gd name="T20" fmla="*/ 5 w 37"/>
                <a:gd name="T21" fmla="*/ 9 h 40"/>
                <a:gd name="T22" fmla="*/ 2 w 37"/>
                <a:gd name="T23" fmla="*/ 14 h 40"/>
                <a:gd name="T24" fmla="*/ 0 w 37"/>
                <a:gd name="T25" fmla="*/ 20 h 40"/>
                <a:gd name="T26" fmla="*/ 0 w 37"/>
                <a:gd name="T27" fmla="*/ 21 h 40"/>
                <a:gd name="T28" fmla="*/ 2 w 37"/>
                <a:gd name="T29" fmla="*/ 21 h 40"/>
                <a:gd name="T30" fmla="*/ 3 w 37"/>
                <a:gd name="T31" fmla="*/ 21 h 40"/>
                <a:gd name="T32" fmla="*/ 4 w 37"/>
                <a:gd name="T33" fmla="*/ 20 h 40"/>
                <a:gd name="T34" fmla="*/ 4 w 37"/>
                <a:gd name="T35" fmla="*/ 2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40"/>
                <a:gd name="T56" fmla="*/ 37 w 37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40">
                  <a:moveTo>
                    <a:pt x="9" y="39"/>
                  </a:moveTo>
                  <a:lnTo>
                    <a:pt x="18" y="32"/>
                  </a:lnTo>
                  <a:lnTo>
                    <a:pt x="27" y="24"/>
                  </a:lnTo>
                  <a:lnTo>
                    <a:pt x="34" y="1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16" y="8"/>
                  </a:lnTo>
                  <a:lnTo>
                    <a:pt x="11" y="17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7" y="40"/>
                  </a:lnTo>
                  <a:lnTo>
                    <a:pt x="9" y="39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7" name="Freeform 56"/>
            <p:cNvSpPr>
              <a:spLocks/>
            </p:cNvSpPr>
            <p:nvPr/>
          </p:nvSpPr>
          <p:spPr bwMode="auto">
            <a:xfrm>
              <a:off x="3447" y="2303"/>
              <a:ext cx="23" cy="27"/>
            </a:xfrm>
            <a:custGeom>
              <a:avLst/>
              <a:gdLst>
                <a:gd name="T0" fmla="*/ 22 w 44"/>
                <a:gd name="T1" fmla="*/ 1 h 54"/>
                <a:gd name="T2" fmla="*/ 19 w 44"/>
                <a:gd name="T3" fmla="*/ 3 h 54"/>
                <a:gd name="T4" fmla="*/ 15 w 44"/>
                <a:gd name="T5" fmla="*/ 7 h 54"/>
                <a:gd name="T6" fmla="*/ 12 w 44"/>
                <a:gd name="T7" fmla="*/ 10 h 54"/>
                <a:gd name="T8" fmla="*/ 8 w 44"/>
                <a:gd name="T9" fmla="*/ 14 h 54"/>
                <a:gd name="T10" fmla="*/ 6 w 44"/>
                <a:gd name="T11" fmla="*/ 17 h 54"/>
                <a:gd name="T12" fmla="*/ 3 w 44"/>
                <a:gd name="T13" fmla="*/ 19 h 54"/>
                <a:gd name="T14" fmla="*/ 1 w 44"/>
                <a:gd name="T15" fmla="*/ 22 h 54"/>
                <a:gd name="T16" fmla="*/ 0 w 44"/>
                <a:gd name="T17" fmla="*/ 25 h 54"/>
                <a:gd name="T18" fmla="*/ 1 w 44"/>
                <a:gd name="T19" fmla="*/ 27 h 54"/>
                <a:gd name="T20" fmla="*/ 2 w 44"/>
                <a:gd name="T21" fmla="*/ 27 h 54"/>
                <a:gd name="T22" fmla="*/ 3 w 44"/>
                <a:gd name="T23" fmla="*/ 27 h 54"/>
                <a:gd name="T24" fmla="*/ 5 w 44"/>
                <a:gd name="T25" fmla="*/ 26 h 54"/>
                <a:gd name="T26" fmla="*/ 7 w 44"/>
                <a:gd name="T27" fmla="*/ 24 h 54"/>
                <a:gd name="T28" fmla="*/ 10 w 44"/>
                <a:gd name="T29" fmla="*/ 21 h 54"/>
                <a:gd name="T30" fmla="*/ 12 w 44"/>
                <a:gd name="T31" fmla="*/ 18 h 54"/>
                <a:gd name="T32" fmla="*/ 14 w 44"/>
                <a:gd name="T33" fmla="*/ 14 h 54"/>
                <a:gd name="T34" fmla="*/ 17 w 44"/>
                <a:gd name="T35" fmla="*/ 11 h 54"/>
                <a:gd name="T36" fmla="*/ 19 w 44"/>
                <a:gd name="T37" fmla="*/ 7 h 54"/>
                <a:gd name="T38" fmla="*/ 21 w 44"/>
                <a:gd name="T39" fmla="*/ 4 h 54"/>
                <a:gd name="T40" fmla="*/ 23 w 44"/>
                <a:gd name="T41" fmla="*/ 1 h 54"/>
                <a:gd name="T42" fmla="*/ 23 w 44"/>
                <a:gd name="T43" fmla="*/ 0 h 54"/>
                <a:gd name="T44" fmla="*/ 22 w 44"/>
                <a:gd name="T45" fmla="*/ 0 h 54"/>
                <a:gd name="T46" fmla="*/ 22 w 44"/>
                <a:gd name="T47" fmla="*/ 0 h 54"/>
                <a:gd name="T48" fmla="*/ 22 w 44"/>
                <a:gd name="T49" fmla="*/ 1 h 54"/>
                <a:gd name="T50" fmla="*/ 22 w 44"/>
                <a:gd name="T51" fmla="*/ 1 h 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54"/>
                <a:gd name="T80" fmla="*/ 44 w 44"/>
                <a:gd name="T81" fmla="*/ 54 h 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54">
                  <a:moveTo>
                    <a:pt x="42" y="1"/>
                  </a:moveTo>
                  <a:lnTo>
                    <a:pt x="36" y="7"/>
                  </a:lnTo>
                  <a:lnTo>
                    <a:pt x="29" y="14"/>
                  </a:lnTo>
                  <a:lnTo>
                    <a:pt x="23" y="20"/>
                  </a:lnTo>
                  <a:lnTo>
                    <a:pt x="16" y="27"/>
                  </a:lnTo>
                  <a:lnTo>
                    <a:pt x="11" y="33"/>
                  </a:lnTo>
                  <a:lnTo>
                    <a:pt x="6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6" y="53"/>
                  </a:lnTo>
                  <a:lnTo>
                    <a:pt x="9" y="52"/>
                  </a:lnTo>
                  <a:lnTo>
                    <a:pt x="14" y="48"/>
                  </a:lnTo>
                  <a:lnTo>
                    <a:pt x="19" y="42"/>
                  </a:lnTo>
                  <a:lnTo>
                    <a:pt x="23" y="35"/>
                  </a:lnTo>
                  <a:lnTo>
                    <a:pt x="27" y="29"/>
                  </a:lnTo>
                  <a:lnTo>
                    <a:pt x="32" y="22"/>
                  </a:lnTo>
                  <a:lnTo>
                    <a:pt x="36" y="15"/>
                  </a:lnTo>
                  <a:lnTo>
                    <a:pt x="40" y="8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8" name="Freeform 57"/>
            <p:cNvSpPr>
              <a:spLocks/>
            </p:cNvSpPr>
            <p:nvPr/>
          </p:nvSpPr>
          <p:spPr bwMode="auto">
            <a:xfrm>
              <a:off x="3222" y="2202"/>
              <a:ext cx="9" cy="25"/>
            </a:xfrm>
            <a:custGeom>
              <a:avLst/>
              <a:gdLst>
                <a:gd name="T0" fmla="*/ 6 w 17"/>
                <a:gd name="T1" fmla="*/ 0 h 49"/>
                <a:gd name="T2" fmla="*/ 6 w 17"/>
                <a:gd name="T3" fmla="*/ 2 h 49"/>
                <a:gd name="T4" fmla="*/ 5 w 17"/>
                <a:gd name="T5" fmla="*/ 3 h 49"/>
                <a:gd name="T6" fmla="*/ 4 w 17"/>
                <a:gd name="T7" fmla="*/ 5 h 49"/>
                <a:gd name="T8" fmla="*/ 4 w 17"/>
                <a:gd name="T9" fmla="*/ 6 h 49"/>
                <a:gd name="T10" fmla="*/ 3 w 17"/>
                <a:gd name="T11" fmla="*/ 8 h 49"/>
                <a:gd name="T12" fmla="*/ 3 w 17"/>
                <a:gd name="T13" fmla="*/ 9 h 49"/>
                <a:gd name="T14" fmla="*/ 3 w 17"/>
                <a:gd name="T15" fmla="*/ 10 h 49"/>
                <a:gd name="T16" fmla="*/ 2 w 17"/>
                <a:gd name="T17" fmla="*/ 12 h 49"/>
                <a:gd name="T18" fmla="*/ 1 w 17"/>
                <a:gd name="T19" fmla="*/ 14 h 49"/>
                <a:gd name="T20" fmla="*/ 1 w 17"/>
                <a:gd name="T21" fmla="*/ 17 h 49"/>
                <a:gd name="T22" fmla="*/ 0 w 17"/>
                <a:gd name="T23" fmla="*/ 21 h 49"/>
                <a:gd name="T24" fmla="*/ 1 w 17"/>
                <a:gd name="T25" fmla="*/ 24 h 49"/>
                <a:gd name="T26" fmla="*/ 3 w 17"/>
                <a:gd name="T27" fmla="*/ 25 h 49"/>
                <a:gd name="T28" fmla="*/ 5 w 17"/>
                <a:gd name="T29" fmla="*/ 25 h 49"/>
                <a:gd name="T30" fmla="*/ 8 w 17"/>
                <a:gd name="T31" fmla="*/ 23 h 49"/>
                <a:gd name="T32" fmla="*/ 9 w 17"/>
                <a:gd name="T33" fmla="*/ 21 h 49"/>
                <a:gd name="T34" fmla="*/ 9 w 17"/>
                <a:gd name="T35" fmla="*/ 18 h 49"/>
                <a:gd name="T36" fmla="*/ 9 w 17"/>
                <a:gd name="T37" fmla="*/ 16 h 49"/>
                <a:gd name="T38" fmla="*/ 9 w 17"/>
                <a:gd name="T39" fmla="*/ 13 h 49"/>
                <a:gd name="T40" fmla="*/ 9 w 17"/>
                <a:gd name="T41" fmla="*/ 10 h 49"/>
                <a:gd name="T42" fmla="*/ 9 w 17"/>
                <a:gd name="T43" fmla="*/ 8 h 49"/>
                <a:gd name="T44" fmla="*/ 8 w 17"/>
                <a:gd name="T45" fmla="*/ 5 h 49"/>
                <a:gd name="T46" fmla="*/ 8 w 17"/>
                <a:gd name="T47" fmla="*/ 2 h 49"/>
                <a:gd name="T48" fmla="*/ 7 w 17"/>
                <a:gd name="T49" fmla="*/ 0 h 49"/>
                <a:gd name="T50" fmla="*/ 7 w 17"/>
                <a:gd name="T51" fmla="*/ 0 h 49"/>
                <a:gd name="T52" fmla="*/ 7 w 17"/>
                <a:gd name="T53" fmla="*/ 0 h 49"/>
                <a:gd name="T54" fmla="*/ 6 w 17"/>
                <a:gd name="T55" fmla="*/ 0 h 49"/>
                <a:gd name="T56" fmla="*/ 6 w 17"/>
                <a:gd name="T57" fmla="*/ 0 h 49"/>
                <a:gd name="T58" fmla="*/ 6 w 17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49"/>
                <a:gd name="T92" fmla="*/ 17 w 17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49">
                  <a:moveTo>
                    <a:pt x="12" y="0"/>
                  </a:moveTo>
                  <a:lnTo>
                    <a:pt x="12" y="3"/>
                  </a:lnTo>
                  <a:lnTo>
                    <a:pt x="10" y="5"/>
                  </a:lnTo>
                  <a:lnTo>
                    <a:pt x="8" y="9"/>
                  </a:lnTo>
                  <a:lnTo>
                    <a:pt x="7" y="12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2" y="28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2" y="47"/>
                  </a:lnTo>
                  <a:lnTo>
                    <a:pt x="6" y="49"/>
                  </a:lnTo>
                  <a:lnTo>
                    <a:pt x="10" y="49"/>
                  </a:lnTo>
                  <a:lnTo>
                    <a:pt x="15" y="46"/>
                  </a:lnTo>
                  <a:lnTo>
                    <a:pt x="17" y="42"/>
                  </a:lnTo>
                  <a:lnTo>
                    <a:pt x="17" y="36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6" y="9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Скругленный прямоугольник 8199"/>
          <p:cNvGrpSpPr>
            <a:grpSpLocks/>
          </p:cNvGrpSpPr>
          <p:nvPr/>
        </p:nvGrpSpPr>
        <p:grpSpPr bwMode="auto">
          <a:xfrm>
            <a:off x="1680633" y="1028706"/>
            <a:ext cx="8966200" cy="809625"/>
            <a:chOff x="794" y="648"/>
            <a:chExt cx="4236" cy="510"/>
          </a:xfrm>
        </p:grpSpPr>
        <p:pic>
          <p:nvPicPr>
            <p:cNvPr id="176141" name="Picture 1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4" y="648"/>
              <a:ext cx="4236" cy="510"/>
            </a:xfrm>
            <a:prstGeom prst="rect">
              <a:avLst/>
            </a:prstGeom>
            <a:noFill/>
          </p:spPr>
        </p:pic>
        <p:sp>
          <p:nvSpPr>
            <p:cNvPr id="176142" name="Text Box 14"/>
            <p:cNvSpPr txBox="1">
              <a:spLocks noChangeArrowheads="1"/>
            </p:cNvSpPr>
            <p:nvPr/>
          </p:nvSpPr>
          <p:spPr bwMode="auto">
            <a:xfrm>
              <a:off x="829" y="689"/>
              <a:ext cx="4170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 dirty="0">
                  <a:solidFill>
                    <a:srgbClr val="000000"/>
                  </a:solidFill>
                  <a:latin typeface="Century Schoolbook" pitchFamily="18" charset="0"/>
                </a:rPr>
                <a:t>Бюджет</a:t>
              </a:r>
              <a:r>
                <a:rPr lang="ru-RU" sz="2400" b="1" dirty="0">
                  <a:solidFill>
                    <a:srgbClr val="000000"/>
                  </a:solidFill>
                  <a:latin typeface="Century Schoolbook" pitchFamily="18" charset="0"/>
                </a:rPr>
                <a:t> – это план доходов и расходов на определенный период</a:t>
              </a:r>
            </a:p>
          </p:txBody>
        </p:sp>
      </p:grpSp>
      <p:pic>
        <p:nvPicPr>
          <p:cNvPr id="176144" name="Скругленный прямоугольник 7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444" y="1951039"/>
            <a:ext cx="4316843" cy="1036637"/>
          </a:xfrm>
          <a:prstGeom prst="rect">
            <a:avLst/>
          </a:prstGeom>
          <a:noFill/>
        </p:spPr>
      </p:pic>
      <p:sp>
        <p:nvSpPr>
          <p:cNvPr id="176145" name="Прямоугольник 8203"/>
          <p:cNvSpPr>
            <a:spLocks noChangeArrowheads="1"/>
          </p:cNvSpPr>
          <p:nvPr/>
        </p:nvSpPr>
        <p:spPr bwMode="auto">
          <a:xfrm>
            <a:off x="404286" y="1619251"/>
            <a:ext cx="11355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5" name="Выноска со стрелкой вниз 83"/>
          <p:cNvGrpSpPr>
            <a:grpSpLocks/>
          </p:cNvGrpSpPr>
          <p:nvPr/>
        </p:nvGrpSpPr>
        <p:grpSpPr bwMode="auto">
          <a:xfrm>
            <a:off x="6771219" y="3541713"/>
            <a:ext cx="4607024" cy="1268412"/>
            <a:chOff x="3199" y="2231"/>
            <a:chExt cx="2442" cy="799"/>
          </a:xfrm>
        </p:grpSpPr>
        <p:pic>
          <p:nvPicPr>
            <p:cNvPr id="176146" name="Picture 1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99" y="2231"/>
              <a:ext cx="2442" cy="799"/>
            </a:xfrm>
            <a:prstGeom prst="rect">
              <a:avLst/>
            </a:prstGeom>
            <a:noFill/>
          </p:spPr>
        </p:pic>
        <p:sp>
          <p:nvSpPr>
            <p:cNvPr id="176147" name="Text Box 19"/>
            <p:cNvSpPr txBox="1">
              <a:spLocks noChangeArrowheads="1"/>
            </p:cNvSpPr>
            <p:nvPr/>
          </p:nvSpPr>
          <p:spPr bwMode="auto">
            <a:xfrm>
              <a:off x="3225" y="2258"/>
              <a:ext cx="235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ПРОФИЦИТ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Доходы &gt; Расходы</a:t>
              </a:r>
            </a:p>
          </p:txBody>
        </p:sp>
      </p:grpSp>
      <p:sp>
        <p:nvSpPr>
          <p:cNvPr id="176149" name="Блок-схема: объединение 20"/>
          <p:cNvSpPr>
            <a:spLocks noChangeArrowheads="1"/>
          </p:cNvSpPr>
          <p:nvPr/>
        </p:nvSpPr>
        <p:spPr bwMode="auto">
          <a:xfrm>
            <a:off x="446617" y="4641855"/>
            <a:ext cx="2165349" cy="1120775"/>
          </a:xfrm>
          <a:prstGeom prst="flowChartMerge">
            <a:avLst/>
          </a:prstGeom>
          <a:solidFill>
            <a:srgbClr val="E98C85"/>
          </a:solidFill>
          <a:ln w="25400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50" name="Блок-схема: объединение 306"/>
          <p:cNvSpPr>
            <a:spLocks noChangeArrowheads="1"/>
          </p:cNvSpPr>
          <p:nvPr/>
        </p:nvSpPr>
        <p:spPr bwMode="auto">
          <a:xfrm>
            <a:off x="9552520" y="5056193"/>
            <a:ext cx="1123949" cy="547687"/>
          </a:xfrm>
          <a:prstGeom prst="flowChartMerge">
            <a:avLst/>
          </a:prstGeom>
          <a:solidFill>
            <a:srgbClr val="E98C85"/>
          </a:solidFill>
          <a:ln w="25400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51" name="Блок-схема: извлечение 63"/>
          <p:cNvSpPr>
            <a:spLocks noChangeArrowheads="1"/>
          </p:cNvSpPr>
          <p:nvPr/>
        </p:nvSpPr>
        <p:spPr bwMode="auto">
          <a:xfrm>
            <a:off x="3312587" y="5013325"/>
            <a:ext cx="1009649" cy="573088"/>
          </a:xfrm>
          <a:prstGeom prst="flowChartExtract">
            <a:avLst/>
          </a:prstGeom>
          <a:solidFill>
            <a:srgbClr val="39B957"/>
          </a:solidFill>
          <a:ln w="25400">
            <a:solidFill>
              <a:srgbClr val="309243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76152" name="Прямоугольник 64"/>
          <p:cNvSpPr>
            <a:spLocks noChangeArrowheads="1"/>
          </p:cNvSpPr>
          <p:nvPr/>
        </p:nvSpPr>
        <p:spPr bwMode="auto">
          <a:xfrm>
            <a:off x="3230037" y="53403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7615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8068" y="4465638"/>
            <a:ext cx="1957917" cy="1181100"/>
          </a:xfrm>
          <a:prstGeom prst="rect">
            <a:avLst/>
          </a:prstGeom>
          <a:noFill/>
        </p:spPr>
      </p:pic>
      <p:sp>
        <p:nvSpPr>
          <p:cNvPr id="176154" name="Прямоугольник 66"/>
          <p:cNvSpPr>
            <a:spLocks noChangeArrowheads="1"/>
          </p:cNvSpPr>
          <p:nvPr/>
        </p:nvSpPr>
        <p:spPr bwMode="auto">
          <a:xfrm>
            <a:off x="7027335" y="5283200"/>
            <a:ext cx="1725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1463040" y="289253"/>
            <a:ext cx="384011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/>
              <a:t>Основные понятия</a:t>
            </a:r>
          </a:p>
        </p:txBody>
      </p:sp>
      <p:pic>
        <p:nvPicPr>
          <p:cNvPr id="8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1409" y="0"/>
            <a:ext cx="1050666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647795" y="1441436"/>
            <a:ext cx="8429684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0700" y="1441453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Проект  городского бюджета составляется и утверждается на очередной финансовый  год.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3679" y="2298692"/>
            <a:ext cx="5857916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90828" y="2155825"/>
            <a:ext cx="6143625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+mj-lt"/>
              </a:rPr>
              <a:t> Составление проекта городского  бюджета основывается на: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9235" y="4298956"/>
            <a:ext cx="1785951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33812" y="4298956"/>
            <a:ext cx="1785951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6953" y="4298956"/>
            <a:ext cx="1785951" cy="164307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20093" y="4298956"/>
            <a:ext cx="1785951" cy="17145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862140" y="4298953"/>
            <a:ext cx="157162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+mj-lt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Послание Президента Российской Федерации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3827" y="4227517"/>
            <a:ext cx="17145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Бюджетном послании Главы Правительства Республики Тыва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8390" y="4084641"/>
            <a:ext cx="1643063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Прогнозе социально-экономического развития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1514" y="4370390"/>
            <a:ext cx="17145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Муниципальных программах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1719263" y="2727327"/>
            <a:ext cx="1214439" cy="157162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791576" y="2798764"/>
            <a:ext cx="1214437" cy="1500187"/>
          </a:xfrm>
          <a:prstGeom prst="curvedLeftArrow">
            <a:avLst>
              <a:gd name="adj1" fmla="val 25000"/>
              <a:gd name="adj2" fmla="val 50000"/>
              <a:gd name="adj3" fmla="val 3169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505328" y="3370263"/>
            <a:ext cx="642937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6719888" y="3370263"/>
            <a:ext cx="642939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358902" y="222068"/>
            <a:ext cx="4218940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/>
              <a:t>Проект бюджета</a:t>
            </a:r>
          </a:p>
        </p:txBody>
      </p:sp>
      <p:pic>
        <p:nvPicPr>
          <p:cNvPr id="2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5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85357" y="36493"/>
              <a:ext cx="473507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472437" y="1406153"/>
            <a:ext cx="741231" cy="1058901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6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5" name="Полилиния 4"/>
          <p:cNvSpPr/>
          <p:nvPr/>
        </p:nvSpPr>
        <p:spPr>
          <a:xfrm>
            <a:off x="1213667" y="1406155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 проекта бюджета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1172115" y="2282843"/>
            <a:ext cx="741231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1913343" y="2237125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Рассмотрение и утверждение бюджета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913345" y="3212229"/>
            <a:ext cx="741231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652989" y="3282574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Исполнение бюджета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2652987" y="4083052"/>
            <a:ext cx="741231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392632" y="4153400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Составление, внешняя проверка, рассмотрение и утверждение бюджетной отчётности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3392631" y="5070382"/>
            <a:ext cx="741231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133862" y="5099194"/>
            <a:ext cx="7755713" cy="688286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9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Государственный (муниципальный) финансовый контроль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47874" y="195942"/>
            <a:ext cx="4752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Бюджетный процесс</a:t>
            </a:r>
          </a:p>
        </p:txBody>
      </p:sp>
      <p:pic>
        <p:nvPicPr>
          <p:cNvPr id="2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410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2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64" y="1255693"/>
            <a:ext cx="2378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248765" y="2630588"/>
            <a:ext cx="1855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БЮДЖЕТ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9435" y="2684439"/>
            <a:ext cx="2071703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50227" y="2684439"/>
            <a:ext cx="2143140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96270" y="3167881"/>
            <a:ext cx="2769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КАК  НАЛОГОПЛАТЕЛЬЩИК</a:t>
            </a:r>
          </a:p>
          <a:p>
            <a:pPr algn="ctr">
              <a:defRPr/>
            </a:pPr>
            <a:r>
              <a:rPr lang="ru-RU" b="1" i="1" dirty="0">
                <a:latin typeface="+mj-lt"/>
              </a:rPr>
              <a:t>(уплата налогов в доходную часть бюджета)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5420" y="2701069"/>
            <a:ext cx="2725947" cy="260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КАК ПОЛУЧАТЕЛЬ СОЦИАЛЬНЫХ ГАРАНТИЙ</a:t>
            </a:r>
          </a:p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(</a:t>
            </a:r>
            <a:r>
              <a:rPr lang="ru-RU" sz="1600" b="1" i="1" dirty="0">
                <a:latin typeface="+mj-lt"/>
              </a:rPr>
              <a:t>расходная часть бюджета)</a:t>
            </a:r>
            <a:endParaRPr lang="ru-RU" sz="1600" b="1" dirty="0">
              <a:latin typeface="+mj-lt"/>
            </a:endParaRP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Образование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Здравоохранение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Зарплата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Соц. выплаты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Другие цели</a:t>
            </a:r>
          </a:p>
          <a:p>
            <a:pPr>
              <a:lnSpc>
                <a:spcPts val="1000"/>
              </a:lnSpc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endParaRPr lang="ru-RU" sz="11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ru-RU" sz="1600" dirty="0">
              <a:solidFill>
                <a:srgbClr val="5F779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64012" y="4398951"/>
            <a:ext cx="3643339" cy="15001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78339" y="4613257"/>
            <a:ext cx="331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ПУБЛИЧНЫЕ СЛУШАНИЯ </a:t>
            </a:r>
          </a:p>
          <a:p>
            <a:pPr algn="ctr">
              <a:defRPr/>
            </a:pPr>
            <a:r>
              <a:rPr lang="ru-RU" sz="1600" b="1" i="1" dirty="0">
                <a:latin typeface="+mj-lt"/>
              </a:rPr>
              <a:t>(возможность граждан принятия участия в составлении и исполнении бюджета)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335712" y="3827443"/>
            <a:ext cx="214312" cy="285750"/>
          </a:xfrm>
          <a:prstGeom prst="down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5621337" y="3827443"/>
            <a:ext cx="214312" cy="285750"/>
          </a:xfrm>
          <a:prstGeom prst="up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3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1" y="5184755"/>
            <a:ext cx="10080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588px-%D0%9A%D0%BD%D0%B8%D0%B3%D0%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9" y="5256193"/>
            <a:ext cx="1285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4" y="5184755"/>
            <a:ext cx="10080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Выгнутая вверх стрелка 25"/>
          <p:cNvSpPr/>
          <p:nvPr/>
        </p:nvSpPr>
        <p:spPr>
          <a:xfrm>
            <a:off x="3121024" y="2184384"/>
            <a:ext cx="2071688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978649" y="2041508"/>
            <a:ext cx="2000251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85925" y="714374"/>
            <a:ext cx="72390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Участие  граждан в бюджетном процессе</a:t>
            </a:r>
          </a:p>
        </p:txBody>
      </p:sp>
      <p:pic>
        <p:nvPicPr>
          <p:cNvPr id="1027" name="Picture 3" descr="\\Fin2\мои документы\70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2253" y="5239704"/>
            <a:ext cx="942975" cy="827722"/>
          </a:xfrm>
          <a:prstGeom prst="rect">
            <a:avLst/>
          </a:prstGeom>
          <a:noFill/>
        </p:spPr>
      </p:pic>
      <p:pic>
        <p:nvPicPr>
          <p:cNvPr id="29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8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</TotalTime>
  <Words>1588</Words>
  <Application>Microsoft Office PowerPoint</Application>
  <PresentationFormat>Широкоэкранный</PresentationFormat>
  <Paragraphs>389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Schoolbook</vt:lpstr>
      <vt:lpstr>Constantia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</dc:creator>
  <cp:lastModifiedBy>Пользователь</cp:lastModifiedBy>
  <cp:revision>457</cp:revision>
  <cp:lastPrinted>2023-11-15T08:34:21Z</cp:lastPrinted>
  <dcterms:created xsi:type="dcterms:W3CDTF">2018-11-12T10:11:25Z</dcterms:created>
  <dcterms:modified xsi:type="dcterms:W3CDTF">2023-12-05T02:07:23Z</dcterms:modified>
</cp:coreProperties>
</file>