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harts/chart7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2.xml" ContentType="application/vnd.openxmlformats-officedocument.drawingml.diagramData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6" r:id="rId1"/>
  </p:sldMasterIdLst>
  <p:notesMasterIdLst>
    <p:notesMasterId r:id="rId24"/>
  </p:notesMasterIdLst>
  <p:handoutMasterIdLst>
    <p:handoutMasterId r:id="rId25"/>
  </p:handoutMasterIdLst>
  <p:sldIdLst>
    <p:sldId id="256" r:id="rId2"/>
    <p:sldId id="362" r:id="rId3"/>
    <p:sldId id="380" r:id="rId4"/>
    <p:sldId id="363" r:id="rId5"/>
    <p:sldId id="365" r:id="rId6"/>
    <p:sldId id="366" r:id="rId7"/>
    <p:sldId id="367" r:id="rId8"/>
    <p:sldId id="368" r:id="rId9"/>
    <p:sldId id="364" r:id="rId10"/>
    <p:sldId id="381" r:id="rId11"/>
    <p:sldId id="369" r:id="rId12"/>
    <p:sldId id="370" r:id="rId13"/>
    <p:sldId id="378" r:id="rId14"/>
    <p:sldId id="371" r:id="rId15"/>
    <p:sldId id="372" r:id="rId16"/>
    <p:sldId id="382" r:id="rId17"/>
    <p:sldId id="373" r:id="rId18"/>
    <p:sldId id="374" r:id="rId19"/>
    <p:sldId id="376" r:id="rId20"/>
    <p:sldId id="379" r:id="rId21"/>
    <p:sldId id="332" r:id="rId22"/>
    <p:sldId id="361" r:id="rId23"/>
  </p:sldIdLst>
  <p:sldSz cx="9144000" cy="6858000" type="screen4x3"/>
  <p:notesSz cx="9869488" cy="673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FF00"/>
    <a:srgbClr val="CCFF66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375" autoAdjust="0"/>
    <p:restoredTop sz="94673" autoAdjust="0"/>
  </p:normalViewPr>
  <p:slideViewPr>
    <p:cSldViewPr>
      <p:cViewPr varScale="1">
        <p:scale>
          <a:sx n="101" d="100"/>
          <a:sy n="101" d="100"/>
        </p:scale>
        <p:origin x="-84" y="-12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title>
      <c:layout/>
    </c:title>
    <c:view3D>
      <c:hPercent val="55"/>
      <c:depthPercent val="100"/>
      <c:rAngAx val="1"/>
    </c:view3D>
    <c:plotArea>
      <c:layout>
        <c:manualLayout>
          <c:layoutTarget val="inner"/>
          <c:xMode val="edge"/>
          <c:yMode val="edge"/>
          <c:x val="9.9217360131088728E-2"/>
          <c:y val="2.5810478883594019E-2"/>
          <c:w val="0.90753424657534243"/>
          <c:h val="0.8417122237147728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ln>
              <a:solidFill>
                <a:schemeClr val="bg1"/>
              </a:solidFill>
            </a:ln>
          </c:spPr>
          <c:dLbls>
            <c:dLbl>
              <c:idx val="0"/>
              <c:layout>
                <c:manualLayout>
                  <c:x val="-7.8705217135372589E-3"/>
                  <c:y val="0.11852626152668844"/>
                </c:manualLayout>
              </c:layout>
              <c:showVal val="1"/>
            </c:dLbl>
            <c:dLbl>
              <c:idx val="1"/>
              <c:layout>
                <c:manualLayout>
                  <c:x val="5.8631133617323503E-3"/>
                  <c:y val="0.15132800897912874"/>
                </c:manualLayout>
              </c:layout>
              <c:showVal val="1"/>
            </c:dLbl>
            <c:dLbl>
              <c:idx val="2"/>
              <c:layout>
                <c:manualLayout>
                  <c:x val="-3.3557389265673845E-3"/>
                  <c:y val="0.11721723810178117"/>
                </c:manualLayout>
              </c:layout>
              <c:showVal val="1"/>
            </c:dLbl>
            <c:dLbl>
              <c:idx val="3"/>
              <c:layout>
                <c:manualLayout>
                  <c:x val="2.4647978169539619E-3"/>
                  <c:y val="0.21058578172399381"/>
                </c:manualLayout>
              </c:layout>
              <c:showVal val="1"/>
            </c:dLbl>
            <c:dLbl>
              <c:idx val="4"/>
              <c:layout>
                <c:manualLayout>
                  <c:x val="3.4422584919501782E-3"/>
                  <c:y val="0.11424684827155902"/>
                </c:manualLayout>
              </c:layout>
              <c:showVal val="1"/>
            </c:dLbl>
            <c:dLbl>
              <c:idx val="5"/>
              <c:layout>
                <c:manualLayout>
                  <c:x val="1.704216095480961E-3"/>
                  <c:y val="6.8441064638783314E-2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0.11302213488791349"/>
                </c:manualLayout>
              </c:layout>
              <c:showVal val="1"/>
            </c:dLbl>
            <c:numFmt formatCode="0" sourceLinked="0"/>
            <c:txPr>
              <a:bodyPr rot="-5400000" vert="horz"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Sheet1!$B$1:$H$1</c:f>
              <c:strCache>
                <c:ptCount val="7"/>
                <c:pt idx="0">
                  <c:v>факт 2011</c:v>
                </c:pt>
                <c:pt idx="1">
                  <c:v>факт 2012</c:v>
                </c:pt>
                <c:pt idx="2">
                  <c:v>факт 2013</c:v>
                </c:pt>
                <c:pt idx="3">
                  <c:v>факт 2014</c:v>
                </c:pt>
                <c:pt idx="4">
                  <c:v>факт 2015</c:v>
                </c:pt>
                <c:pt idx="5">
                  <c:v>факт 2016</c:v>
                </c:pt>
                <c:pt idx="6">
                  <c:v>факт 2017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34841</c:v>
                </c:pt>
                <c:pt idx="1">
                  <c:v>30585</c:v>
                </c:pt>
                <c:pt idx="2">
                  <c:v>36066</c:v>
                </c:pt>
                <c:pt idx="3">
                  <c:v>32338.400000000001</c:v>
                </c:pt>
                <c:pt idx="4">
                  <c:v>35347.4</c:v>
                </c:pt>
                <c:pt idx="5">
                  <c:v>36852.1</c:v>
                </c:pt>
                <c:pt idx="6">
                  <c:v>35337.300000000003</c:v>
                </c:pt>
              </c:numCache>
            </c:numRef>
          </c:val>
        </c:ser>
        <c:gapDepth val="0"/>
        <c:shape val="box"/>
        <c:axId val="66740608"/>
        <c:axId val="66742144"/>
        <c:axId val="0"/>
      </c:bar3DChart>
      <c:catAx>
        <c:axId val="66740608"/>
        <c:scaling>
          <c:orientation val="minMax"/>
        </c:scaling>
        <c:axPos val="b"/>
        <c:numFmt formatCode="General" sourceLinked="1"/>
        <c:tickLblPos val="low"/>
        <c:txPr>
          <a:bodyPr rot="0" vert="horz"/>
          <a:lstStyle/>
          <a:p>
            <a:pPr>
              <a:defRPr b="1"/>
            </a:pPr>
            <a:endParaRPr lang="ru-RU"/>
          </a:p>
        </c:txPr>
        <c:crossAx val="66742144"/>
        <c:crosses val="autoZero"/>
        <c:auto val="1"/>
        <c:lblAlgn val="ctr"/>
        <c:lblOffset val="100"/>
        <c:tickLblSkip val="1"/>
        <c:tickMarkSkip val="1"/>
      </c:catAx>
      <c:valAx>
        <c:axId val="66742144"/>
        <c:scaling>
          <c:orientation val="minMax"/>
          <c:max val="35000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6674060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Y val="50"/>
      <c:perspective val="0"/>
    </c:view3D>
    <c:plotArea>
      <c:layout>
        <c:manualLayout>
          <c:layoutTarget val="inner"/>
          <c:xMode val="edge"/>
          <c:yMode val="edge"/>
          <c:x val="0.15494211932324167"/>
          <c:y val="0.23259493670886094"/>
          <c:w val="0.65004452359750886"/>
          <c:h val="0.45727848101265939"/>
        </c:manualLayout>
      </c:layout>
      <c:pie3DChart>
        <c:varyColors val="1"/>
        <c:ser>
          <c:idx val="2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F00FF"/>
            </a:solidFill>
            <a:ln w="28575">
              <a:solidFill>
                <a:schemeClr val="bg1"/>
              </a:solidFill>
              <a:prstDash val="solid"/>
            </a:ln>
          </c:spPr>
          <c:explosion val="18"/>
          <c:dPt>
            <c:idx val="0"/>
            <c:spPr>
              <a:solidFill>
                <a:srgbClr val="FF0000"/>
              </a:solidFill>
              <a:ln w="28575">
                <a:solidFill>
                  <a:schemeClr val="bg1"/>
                </a:solidFill>
                <a:prstDash val="solid"/>
              </a:ln>
            </c:spPr>
          </c:dPt>
          <c:dPt>
            <c:idx val="1"/>
            <c:spPr>
              <a:solidFill>
                <a:srgbClr val="FFFF00"/>
              </a:solidFill>
              <a:ln w="28575">
                <a:solidFill>
                  <a:schemeClr val="bg1"/>
                </a:solidFill>
                <a:prstDash val="solid"/>
              </a:ln>
            </c:spPr>
          </c:dPt>
          <c:dPt>
            <c:idx val="2"/>
            <c:spPr>
              <a:solidFill>
                <a:srgbClr val="969696"/>
              </a:solidFill>
              <a:ln w="28575">
                <a:solidFill>
                  <a:schemeClr val="bg1"/>
                </a:solidFill>
                <a:prstDash val="solid"/>
              </a:ln>
            </c:spPr>
          </c:dPt>
          <c:dPt>
            <c:idx val="3"/>
            <c:spPr>
              <a:solidFill>
                <a:srgbClr val="008000"/>
              </a:solidFill>
              <a:ln w="28575">
                <a:solidFill>
                  <a:schemeClr val="bg1"/>
                </a:solidFill>
                <a:prstDash val="solid"/>
              </a:ln>
            </c:spPr>
          </c:dPt>
          <c:dPt>
            <c:idx val="4"/>
            <c:spPr>
              <a:solidFill>
                <a:srgbClr val="0000FF"/>
              </a:solidFill>
              <a:ln w="28575">
                <a:solidFill>
                  <a:schemeClr val="bg1"/>
                </a:solidFill>
                <a:prstDash val="solid"/>
              </a:ln>
            </c:spPr>
          </c:dPt>
          <c:dPt>
            <c:idx val="6"/>
            <c:spPr>
              <a:solidFill>
                <a:schemeClr val="accent6"/>
              </a:solidFill>
              <a:ln w="28575">
                <a:solidFill>
                  <a:schemeClr val="bg1"/>
                </a:solidFill>
                <a:prstDash val="solid"/>
              </a:ln>
            </c:spPr>
          </c:dPt>
          <c:dPt>
            <c:idx val="7"/>
            <c:spPr>
              <a:solidFill>
                <a:srgbClr val="FFFF00"/>
              </a:solidFill>
              <a:ln w="28575">
                <a:solidFill>
                  <a:schemeClr val="bg1"/>
                </a:solidFill>
                <a:prstDash val="solid"/>
              </a:ln>
            </c:spPr>
          </c:dPt>
          <c:dPt>
            <c:idx val="8"/>
            <c:spPr>
              <a:solidFill>
                <a:schemeClr val="accent3"/>
              </a:solidFill>
              <a:ln w="28575">
                <a:solidFill>
                  <a:schemeClr val="bg1"/>
                </a:solidFill>
                <a:prstDash val="solid"/>
              </a:ln>
            </c:spPr>
          </c:dPt>
          <c:dPt>
            <c:idx val="9"/>
            <c:spPr>
              <a:solidFill>
                <a:srgbClr val="00FF00"/>
              </a:solidFill>
              <a:ln w="28575">
                <a:solidFill>
                  <a:schemeClr val="bg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7695633288341842E-2"/>
                  <c:y val="0.15417198164887108"/>
                </c:manualLayout>
              </c:layout>
              <c:tx>
                <c:rich>
                  <a:bodyPr/>
                  <a:lstStyle/>
                  <a:p>
                    <a:pPr>
                      <a:defRPr sz="1393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dirty="0"/>
                      <a:t>Налог на доходы физических лиц
</a:t>
                    </a:r>
                    <a:r>
                      <a:rPr lang="ru-RU" dirty="0" smtClean="0"/>
                      <a:t>48%</a:t>
                    </a:r>
                    <a:endParaRPr lang="ru-RU" dirty="0"/>
                  </a:p>
                </c:rich>
              </c:tx>
              <c:spPr>
                <a:noFill/>
                <a:ln w="27756">
                  <a:noFill/>
                </a:ln>
              </c:spPr>
              <c:dLblPos val="bestFit"/>
            </c:dLbl>
            <c:dLbl>
              <c:idx val="1"/>
              <c:layout>
                <c:manualLayout>
                  <c:x val="-3.7133520101916249E-3"/>
                  <c:y val="6.0281996327512313E-2"/>
                </c:manualLayout>
              </c:layout>
              <c:tx>
                <c:rich>
                  <a:bodyPr/>
                  <a:lstStyle/>
                  <a:p>
                    <a:pPr>
                      <a:defRPr sz="1393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dirty="0" smtClean="0"/>
                      <a:t>Акцизы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3%</a:t>
                    </a:r>
                    <a:endParaRPr lang="ru-RU" dirty="0"/>
                  </a:p>
                </c:rich>
              </c:tx>
              <c:spPr>
                <a:noFill/>
                <a:ln w="27756">
                  <a:noFill/>
                </a:ln>
              </c:spPr>
              <c:dLblPos val="bestFit"/>
            </c:dLbl>
            <c:dLbl>
              <c:idx val="2"/>
              <c:layout>
                <c:manualLayout>
                  <c:x val="-2.7686437848929789E-2"/>
                  <c:y val="-0.10103225660298359"/>
                </c:manualLayout>
              </c:layout>
              <c:tx>
                <c:rich>
                  <a:bodyPr/>
                  <a:lstStyle/>
                  <a:p>
                    <a:pPr>
                      <a:defRPr sz="1393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dirty="0"/>
                      <a:t>Налоги на </a:t>
                    </a:r>
                    <a:r>
                      <a:rPr lang="ru-RU" dirty="0" smtClean="0"/>
                      <a:t>совокупный</a:t>
                    </a:r>
                    <a:r>
                      <a:rPr lang="ru-RU" baseline="0" dirty="0" smtClean="0"/>
                      <a:t> доход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19%</a:t>
                    </a:r>
                    <a:endParaRPr lang="ru-RU" dirty="0"/>
                  </a:p>
                </c:rich>
              </c:tx>
              <c:spPr>
                <a:noFill/>
                <a:ln w="27756">
                  <a:noFill/>
                </a:ln>
              </c:spPr>
              <c:dLblPos val="bestFit"/>
            </c:dLbl>
            <c:dLbl>
              <c:idx val="3"/>
              <c:layout>
                <c:manualLayout>
                  <c:x val="-4.1259231831456113E-2"/>
                  <c:y val="-3.3099922394092089E-2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3.1675225379436266E-3"/>
                  <c:y val="-0.10792743336660382"/>
                </c:manualLayout>
              </c:layout>
              <c:tx>
                <c:rich>
                  <a:bodyPr/>
                  <a:lstStyle/>
                  <a:p>
                    <a:pPr>
                      <a:defRPr sz="1393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dirty="0" err="1" smtClean="0"/>
                      <a:t>Госп</a:t>
                    </a:r>
                    <a:endParaRPr lang="ru-RU" dirty="0" smtClean="0"/>
                  </a:p>
                  <a:p>
                    <a:pPr>
                      <a:defRPr sz="1393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dirty="0" err="1" smtClean="0"/>
                      <a:t>ошлина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1%</a:t>
                    </a:r>
                    <a:endParaRPr lang="ru-RU" dirty="0"/>
                  </a:p>
                </c:rich>
              </c:tx>
              <c:spPr>
                <a:noFill/>
                <a:ln w="27756">
                  <a:noFill/>
                </a:ln>
              </c:spPr>
              <c:dLblPos val="bestFit"/>
            </c:dLbl>
            <c:dLbl>
              <c:idx val="5"/>
              <c:layout>
                <c:manualLayout>
                  <c:x val="-0.11201287362219295"/>
                  <c:y val="-5.5426411698319744E-2"/>
                </c:manualLayout>
              </c:layout>
              <c:dLblPos val="bestFit"/>
              <c:showCatName val="1"/>
              <c:showPercent val="1"/>
            </c:dLbl>
            <c:dLbl>
              <c:idx val="6"/>
              <c:layout>
                <c:manualLayout>
                  <c:x val="-4.6122846057286317E-2"/>
                  <c:y val="-0.17636889578943477"/>
                </c:manualLayout>
              </c:layout>
              <c:showCatName val="1"/>
              <c:showPercent val="1"/>
            </c:dLbl>
            <c:dLbl>
              <c:idx val="7"/>
              <c:layout>
                <c:manualLayout>
                  <c:x val="6.3369964623987224E-2"/>
                  <c:y val="-0.1276172784739935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Штрафы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2%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8"/>
              <c:layout>
                <c:manualLayout>
                  <c:x val="0.18754261326367888"/>
                  <c:y val="-1.6027953238389417E-2"/>
                </c:manualLayout>
              </c:layout>
              <c:dLblPos val="bestFit"/>
              <c:showCatName val="1"/>
              <c:showPercent val="1"/>
            </c:dLbl>
            <c:dLbl>
              <c:idx val="9"/>
              <c:layout>
                <c:manualLayout>
                  <c:x val="6.9586883831302113E-2"/>
                  <c:y val="7.1231196272901545E-2"/>
                </c:manualLayout>
              </c:layout>
              <c:dLblPos val="bestFit"/>
              <c:showCatName val="1"/>
              <c:showPercent val="1"/>
            </c:dLbl>
            <c:numFmt formatCode="0%" sourceLinked="0"/>
            <c:spPr>
              <a:noFill/>
              <a:ln w="27756">
                <a:noFill/>
              </a:ln>
            </c:spPr>
            <c:txPr>
              <a:bodyPr/>
              <a:lstStyle/>
              <a:p>
                <a:pPr>
                  <a:defRPr sz="139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CatName val="1"/>
            <c:showPercent val="1"/>
            <c:showLeaderLines val="1"/>
            <c:leaderLines>
              <c:spPr>
                <a:ln w="13877">
                  <a:solidFill>
                    <a:srgbClr val="000000"/>
                  </a:solidFill>
                  <a:prstDash val="solid"/>
                </a:ln>
              </c:spPr>
            </c:leaderLines>
          </c:dLbls>
          <c:cat>
            <c:strRef>
              <c:f>Sheet1!$B$1:$K$1</c:f>
              <c:strCache>
                <c:ptCount val="10"/>
                <c:pt idx="0">
                  <c:v>Налог на доходы физических лиц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Налоги на имущество</c:v>
                </c:pt>
                <c:pt idx="4">
                  <c:v>Госпошлина</c:v>
                </c:pt>
                <c:pt idx="5">
                  <c:v>Доходы от использования имущества</c:v>
                </c:pt>
                <c:pt idx="6">
                  <c:v>Негативка</c:v>
                </c:pt>
                <c:pt idx="7">
                  <c:v>Штрафы</c:v>
                </c:pt>
                <c:pt idx="8">
                  <c:v>доходы от продажи материальных и нематериальных активов</c:v>
                </c:pt>
                <c:pt idx="9">
                  <c:v>Прочие</c:v>
                </c:pt>
              </c:strCache>
            </c:strRef>
          </c:cat>
          <c:val>
            <c:numRef>
              <c:f>Sheet1!$B$2:$K$2</c:f>
              <c:numCache>
                <c:formatCode>General</c:formatCode>
                <c:ptCount val="10"/>
                <c:pt idx="0">
                  <c:v>17080.400000000001</c:v>
                </c:pt>
                <c:pt idx="1">
                  <c:v>1211.4000000000001</c:v>
                </c:pt>
                <c:pt idx="2">
                  <c:v>6639.4</c:v>
                </c:pt>
                <c:pt idx="3">
                  <c:v>3647.6</c:v>
                </c:pt>
                <c:pt idx="4">
                  <c:v>397.9</c:v>
                </c:pt>
                <c:pt idx="5">
                  <c:v>4308.8999999999996</c:v>
                </c:pt>
                <c:pt idx="6">
                  <c:v>256.60000000000002</c:v>
                </c:pt>
                <c:pt idx="7">
                  <c:v>427.3</c:v>
                </c:pt>
                <c:pt idx="8">
                  <c:v>792.4</c:v>
                </c:pt>
                <c:pt idx="9">
                  <c:v>551.9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948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224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Y val="50"/>
      <c:perspective val="0"/>
    </c:view3D>
    <c:plotArea>
      <c:layout>
        <c:manualLayout>
          <c:layoutTarget val="inner"/>
          <c:xMode val="edge"/>
          <c:yMode val="edge"/>
          <c:x val="0.15494211932324176"/>
          <c:y val="0.23259493670886094"/>
          <c:w val="0.65004452359750931"/>
          <c:h val="0.45727848101265961"/>
        </c:manualLayout>
      </c:layout>
      <c:pie3DChart>
        <c:varyColors val="1"/>
        <c:ser>
          <c:idx val="2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F00FF"/>
            </a:solidFill>
            <a:ln w="38100">
              <a:solidFill>
                <a:schemeClr val="bg1"/>
              </a:solidFill>
              <a:prstDash val="solid"/>
            </a:ln>
          </c:spPr>
          <c:explosion val="18"/>
          <c:dPt>
            <c:idx val="0"/>
            <c:spPr>
              <a:gradFill flip="none" rotWithShape="1">
                <a:gsLst>
                  <a:gs pos="0">
                    <a:srgbClr val="00FF00">
                      <a:shade val="30000"/>
                      <a:satMod val="115000"/>
                    </a:srgbClr>
                  </a:gs>
                  <a:gs pos="50000">
                    <a:srgbClr val="00FF00">
                      <a:shade val="67500"/>
                      <a:satMod val="115000"/>
                    </a:srgbClr>
                  </a:gs>
                  <a:gs pos="100000">
                    <a:srgbClr val="00FF00">
                      <a:shade val="100000"/>
                      <a:satMod val="115000"/>
                    </a:srgbClr>
                  </a:gs>
                </a:gsLst>
                <a:lin ang="8100000" scaled="1"/>
                <a:tileRect/>
              </a:gra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1"/>
            <c:explosion val="11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0800000" scaled="1"/>
                <a:tileRect/>
              </a:gra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2"/>
            <c:spPr>
              <a:gradFill flip="none" rotWithShape="1">
                <a:gsLst>
                  <a:gs pos="0">
                    <a:srgbClr val="969696">
                      <a:shade val="30000"/>
                      <a:satMod val="115000"/>
                    </a:srgbClr>
                  </a:gs>
                  <a:gs pos="50000">
                    <a:srgbClr val="969696">
                      <a:shade val="67500"/>
                      <a:satMod val="115000"/>
                    </a:srgbClr>
                  </a:gs>
                  <a:gs pos="100000">
                    <a:srgbClr val="969696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3"/>
            <c:explosion val="16"/>
            <c:spPr>
              <a:gradFill flip="none" rotWithShape="1">
                <a:gsLst>
                  <a:gs pos="0">
                    <a:srgbClr val="E40059">
                      <a:shade val="30000"/>
                      <a:satMod val="115000"/>
                    </a:srgbClr>
                  </a:gs>
                  <a:gs pos="50000">
                    <a:srgbClr val="E40059">
                      <a:shade val="67500"/>
                      <a:satMod val="115000"/>
                    </a:srgbClr>
                  </a:gs>
                  <a:gs pos="100000">
                    <a:srgbClr val="E40059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38100">
                <a:solidFill>
                  <a:schemeClr val="bg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7236163414355819E-2"/>
                  <c:y val="-0.1673753280839891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Налоговые </a:t>
                    </a:r>
                    <a:r>
                      <a:rPr lang="ru-RU" dirty="0"/>
                      <a:t>и неналоговые доходы
</a:t>
                    </a:r>
                    <a:r>
                      <a:rPr lang="ru-RU" dirty="0" smtClean="0"/>
                      <a:t>7%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-2.3426452128266575E-2"/>
                  <c:y val="1.508761228790063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Дотации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19%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-8.9879150975693267E-2"/>
                  <c:y val="7.857195667442978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Субсидии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9%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-0.16549172657765621"/>
                  <c:y val="-0.180388155705888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Субвенции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66%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4"/>
              <c:layout>
                <c:manualLayout>
                  <c:x val="-0.15043170147209908"/>
                  <c:y val="-0.17544212783261282"/>
                </c:manualLayout>
              </c:layout>
              <c:showCatName val="1"/>
              <c:showPercent val="1"/>
            </c:dLbl>
            <c:dLbl>
              <c:idx val="5"/>
              <c:showCatName val="1"/>
            </c:dLbl>
            <c:dLbl>
              <c:idx val="6"/>
              <c:showCatName val="1"/>
            </c:dLbl>
            <c:dLbl>
              <c:idx val="7"/>
              <c:showCatName val="1"/>
            </c:dLbl>
            <c:dLbl>
              <c:idx val="8"/>
              <c:showCatName val="1"/>
            </c:dLbl>
            <c:dLbl>
              <c:idx val="9"/>
              <c:showCatName val="1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CatName val="1"/>
            <c:showPercent val="1"/>
            <c:showLeaderLines val="1"/>
            <c:leaderLines>
              <c:spPr>
                <a:ln w="13877">
                  <a:solidFill>
                    <a:srgbClr val="000000"/>
                  </a:solidFill>
                  <a:prstDash val="solid"/>
                </a:ln>
              </c:spPr>
            </c:leaderLines>
          </c:dLbls>
          <c:cat>
            <c:strRef>
              <c:f>Sheet1!$B$1:$E$1</c:f>
              <c:strCache>
                <c:ptCount val="4"/>
                <c:pt idx="0">
                  <c:v>Налоговые и неналоговые доходы</c:v>
                </c:pt>
                <c:pt idx="1">
                  <c:v>Дотации</c:v>
                </c:pt>
                <c:pt idx="2">
                  <c:v>Субсидии</c:v>
                </c:pt>
                <c:pt idx="3">
                  <c:v>Субвенции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35337.699999999997</c:v>
                </c:pt>
                <c:pt idx="1">
                  <c:v>90719.5</c:v>
                </c:pt>
                <c:pt idx="2">
                  <c:v>41698.86</c:v>
                </c:pt>
                <c:pt idx="3">
                  <c:v>320074.77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948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224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hart>
    <c:title>
      <c:layout/>
    </c:title>
    <c:view3D>
      <c:hPercent val="55"/>
      <c:depthPercent val="100"/>
      <c:rAngAx val="1"/>
    </c:view3D>
    <c:plotArea>
      <c:layout>
        <c:manualLayout>
          <c:layoutTarget val="inner"/>
          <c:xMode val="edge"/>
          <c:yMode val="edge"/>
          <c:x val="0.11268291746202401"/>
          <c:y val="2.581052560709738E-2"/>
          <c:w val="0.90753424657534243"/>
          <c:h val="0.8417122237147728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B050"/>
            </a:solidFill>
            <a:ln w="19050">
              <a:solidFill>
                <a:schemeClr val="bg1"/>
              </a:solidFill>
            </a:ln>
          </c:spPr>
          <c:dPt>
            <c:idx val="4"/>
            <c:spPr>
              <a:gradFill flip="none" rotWithShape="1">
                <a:gsLst>
                  <a:gs pos="0">
                    <a:srgbClr val="00B050">
                      <a:shade val="30000"/>
                      <a:satMod val="115000"/>
                    </a:srgbClr>
                  </a:gs>
                  <a:gs pos="50000">
                    <a:srgbClr val="00B050">
                      <a:shade val="67500"/>
                      <a:satMod val="115000"/>
                    </a:srgbClr>
                  </a:gs>
                  <a:gs pos="100000">
                    <a:srgbClr val="00B05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9050"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1.1064611938070689E-3"/>
                  <c:y val="0.20943531688276429"/>
                </c:manualLayout>
              </c:layout>
              <c:showVal val="1"/>
            </c:dLbl>
            <c:dLbl>
              <c:idx val="1"/>
              <c:layout>
                <c:manualLayout>
                  <c:x val="2.8707672881910892E-3"/>
                  <c:y val="0.20783903883593058"/>
                </c:manualLayout>
              </c:layout>
              <c:showVal val="1"/>
            </c:dLbl>
            <c:dLbl>
              <c:idx val="2"/>
              <c:layout>
                <c:manualLayout>
                  <c:x val="1.1327325786259581E-3"/>
                  <c:y val="0.24989538391057786"/>
                </c:manualLayout>
              </c:layout>
              <c:showVal val="1"/>
            </c:dLbl>
            <c:dLbl>
              <c:idx val="3"/>
              <c:layout>
                <c:manualLayout>
                  <c:x val="2.464797816953961E-3"/>
                  <c:y val="0.21058578172399386"/>
                </c:manualLayout>
              </c:layout>
              <c:showVal val="1"/>
            </c:dLbl>
            <c:dLbl>
              <c:idx val="4"/>
              <c:layout>
                <c:manualLayout>
                  <c:x val="3.4422582646772512E-3"/>
                  <c:y val="0.21006988141962193"/>
                </c:manualLayout>
              </c:layout>
              <c:showVal val="1"/>
            </c:dLbl>
            <c:dLbl>
              <c:idx val="5"/>
              <c:layout>
                <c:manualLayout>
                  <c:x val="3.2003965918827666E-3"/>
                  <c:y val="0.20357623548070874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0.17936121406125374"/>
                </c:manualLayout>
              </c:layout>
              <c:showVal val="1"/>
            </c:dLbl>
            <c:numFmt formatCode="0" sourceLinked="0"/>
            <c:txPr>
              <a:bodyPr rot="-5400000" vert="horz"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Sheet1!$B$1:$H$1</c:f>
              <c:strCache>
                <c:ptCount val="7"/>
                <c:pt idx="0">
                  <c:v>факт 2011</c:v>
                </c:pt>
                <c:pt idx="1">
                  <c:v>факт 2012</c:v>
                </c:pt>
                <c:pt idx="2">
                  <c:v>факт 2013</c:v>
                </c:pt>
                <c:pt idx="3">
                  <c:v>факт 2014</c:v>
                </c:pt>
                <c:pt idx="4">
                  <c:v>факт 2015</c:v>
                </c:pt>
                <c:pt idx="5">
                  <c:v>факт 2016</c:v>
                </c:pt>
                <c:pt idx="6">
                  <c:v>факт 2017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289082.40000000002</c:v>
                </c:pt>
                <c:pt idx="1">
                  <c:v>310352.59999999998</c:v>
                </c:pt>
                <c:pt idx="2">
                  <c:v>388722</c:v>
                </c:pt>
                <c:pt idx="3">
                  <c:v>557233.6</c:v>
                </c:pt>
                <c:pt idx="4">
                  <c:v>366520.7</c:v>
                </c:pt>
                <c:pt idx="5">
                  <c:v>420744.9</c:v>
                </c:pt>
                <c:pt idx="6">
                  <c:v>452493.1</c:v>
                </c:pt>
              </c:numCache>
            </c:numRef>
          </c:val>
        </c:ser>
        <c:gapDepth val="0"/>
        <c:shape val="box"/>
        <c:axId val="90408064"/>
        <c:axId val="90409600"/>
        <c:axId val="0"/>
      </c:bar3DChart>
      <c:catAx>
        <c:axId val="90408064"/>
        <c:scaling>
          <c:orientation val="minMax"/>
        </c:scaling>
        <c:axPos val="b"/>
        <c:numFmt formatCode="General" sourceLinked="1"/>
        <c:tickLblPos val="low"/>
        <c:txPr>
          <a:bodyPr rot="0" vert="horz"/>
          <a:lstStyle/>
          <a:p>
            <a:pPr>
              <a:defRPr b="1"/>
            </a:pPr>
            <a:endParaRPr lang="ru-RU"/>
          </a:p>
        </c:txPr>
        <c:crossAx val="90409600"/>
        <c:crosses val="autoZero"/>
        <c:auto val="1"/>
        <c:lblAlgn val="ctr"/>
        <c:lblOffset val="100"/>
        <c:tickLblSkip val="1"/>
        <c:tickMarkSkip val="1"/>
      </c:catAx>
      <c:valAx>
        <c:axId val="90409600"/>
        <c:scaling>
          <c:orientation val="minMax"/>
          <c:max val="600000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9040806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45361953668834876"/>
          <c:y val="1.4084507042253521E-2"/>
        </c:manualLayout>
      </c:layout>
    </c:title>
    <c:view3D>
      <c:rotX val="40"/>
      <c:rotY val="50"/>
      <c:perspective val="0"/>
    </c:view3D>
    <c:plotArea>
      <c:layout>
        <c:manualLayout>
          <c:layoutTarget val="inner"/>
          <c:xMode val="edge"/>
          <c:yMode val="edge"/>
          <c:x val="0.15494211932324176"/>
          <c:y val="0.23259493670886094"/>
          <c:w val="0.79062421545133055"/>
          <c:h val="0.55587002328934265"/>
        </c:manualLayout>
      </c:layout>
      <c:pie3DChart>
        <c:varyColors val="1"/>
        <c:ser>
          <c:idx val="2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F00FF"/>
            </a:solidFill>
            <a:ln w="38100">
              <a:solidFill>
                <a:schemeClr val="bg1"/>
              </a:solidFill>
              <a:prstDash val="solid"/>
            </a:ln>
          </c:spPr>
          <c:explosion val="18"/>
          <c:dPt>
            <c:idx val="0"/>
            <c:spPr>
              <a:solidFill>
                <a:srgbClr val="FF000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1"/>
            <c:spPr>
              <a:solidFill>
                <a:srgbClr val="FFFF0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2"/>
            <c:spPr>
              <a:solidFill>
                <a:srgbClr val="969696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3"/>
            <c:spPr>
              <a:solidFill>
                <a:srgbClr val="00800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4"/>
            <c:spPr>
              <a:solidFill>
                <a:srgbClr val="0000FF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6"/>
            <c:spPr>
              <a:solidFill>
                <a:schemeClr val="accent6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7"/>
            <c:spPr>
              <a:solidFill>
                <a:srgbClr val="00FF0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8"/>
            <c:spPr>
              <a:solidFill>
                <a:schemeClr val="accent3">
                  <a:lumMod val="75000"/>
                </a:schemeClr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9"/>
            <c:spPr>
              <a:solidFill>
                <a:srgbClr val="FFC00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4.2300696108638888E-2"/>
                  <c:y val="1.3126501792909724E-2"/>
                </c:manualLayout>
              </c:layout>
              <c:showVal val="1"/>
              <c:showCatName val="1"/>
              <c:showPercent val="1"/>
            </c:dLbl>
            <c:dLbl>
              <c:idx val="1"/>
              <c:layout>
                <c:manualLayout>
                  <c:x val="6.0488474266803739E-2"/>
                  <c:y val="0.16188366418986358"/>
                </c:manualLayout>
              </c:layout>
              <c:showVal val="1"/>
              <c:showCatName val="1"/>
              <c:showPercent val="1"/>
            </c:dLbl>
            <c:dLbl>
              <c:idx val="2"/>
              <c:layout>
                <c:manualLayout>
                  <c:x val="1.9942371334018109E-2"/>
                  <c:y val="0.29970888322058414"/>
                </c:manualLayout>
              </c:layout>
              <c:showVal val="1"/>
              <c:showCatName val="1"/>
              <c:showPercent val="1"/>
            </c:dLbl>
            <c:dLbl>
              <c:idx val="3"/>
              <c:layout>
                <c:manualLayout>
                  <c:x val="-4.2006504621704903E-2"/>
                  <c:y val="0.49962533732579262"/>
                </c:manualLayout>
              </c:layout>
              <c:showVal val="1"/>
              <c:showCatName val="1"/>
              <c:showPercent val="1"/>
            </c:dLbl>
            <c:dLbl>
              <c:idx val="4"/>
              <c:layout>
                <c:manualLayout>
                  <c:x val="-0.29251911445851875"/>
                  <c:y val="0.44385604968393033"/>
                </c:manualLayout>
              </c:layout>
              <c:showVal val="1"/>
              <c:showCatName val="1"/>
              <c:showPercent val="1"/>
            </c:dLbl>
            <c:dLbl>
              <c:idx val="5"/>
              <c:layout>
                <c:manualLayout>
                  <c:x val="-0.18503035490128977"/>
                  <c:y val="-2.0400909393368083E-2"/>
                </c:manualLayout>
              </c:layout>
              <c:showVal val="1"/>
              <c:showCatName val="1"/>
              <c:showPercent val="1"/>
            </c:dLbl>
            <c:dLbl>
              <c:idx val="6"/>
              <c:layout>
                <c:manualLayout>
                  <c:x val="-0.17350268173000141"/>
                  <c:y val="1.3169753428708741E-2"/>
                </c:manualLayout>
              </c:layout>
              <c:showVal val="1"/>
              <c:showCatName val="1"/>
              <c:showPercent val="1"/>
            </c:dLbl>
            <c:dLbl>
              <c:idx val="7"/>
              <c:layout>
                <c:manualLayout>
                  <c:x val="-0.33197306858381914"/>
                  <c:y val="-5.3144615725851156E-2"/>
                </c:manualLayout>
              </c:layout>
              <c:showVal val="1"/>
              <c:showCatName val="1"/>
              <c:showPercent val="1"/>
            </c:dLbl>
            <c:dLbl>
              <c:idx val="8"/>
              <c:layout>
                <c:manualLayout>
                  <c:x val="-0.2997387880862718"/>
                  <c:y val="-0.18263372888248144"/>
                </c:manualLayout>
              </c:layout>
              <c:showVal val="1"/>
              <c:showCatName val="1"/>
              <c:showPercent val="1"/>
            </c:dLbl>
            <c:dLbl>
              <c:idx val="9"/>
              <c:layout>
                <c:manualLayout>
                  <c:x val="4.8374301038457149E-2"/>
                  <c:y val="-0.21415807179032231"/>
                </c:manualLayout>
              </c:layout>
              <c:showVal val="1"/>
              <c:showCatName val="1"/>
              <c:showPercent val="1"/>
            </c:dLbl>
            <c:dLbl>
              <c:idx val="10"/>
              <c:layout>
                <c:manualLayout>
                  <c:x val="-0.16167088896496618"/>
                  <c:y val="-0.12629570071346721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Муниципальный долг; 25; 0%</a:t>
                    </a:r>
                  </a:p>
                </c:rich>
              </c:tx>
              <c:showVal val="1"/>
              <c:showCatName val="1"/>
              <c:showPercent val="1"/>
            </c:dLbl>
            <c:txPr>
              <a:bodyPr/>
              <a:lstStyle/>
              <a:p>
                <a:pPr>
                  <a:defRPr sz="1400">
                    <a:solidFill>
                      <a:schemeClr val="accent6"/>
                    </a:solidFill>
                  </a:defRPr>
                </a:pPr>
                <a:endParaRPr lang="ru-RU"/>
              </a:p>
            </c:txPr>
            <c:showVal val="1"/>
            <c:showCatName val="1"/>
            <c:showPercent val="1"/>
            <c:showLeaderLines val="1"/>
            <c:leaderLines>
              <c:spPr>
                <a:ln w="13877">
                  <a:solidFill>
                    <a:srgbClr val="000000"/>
                  </a:solidFill>
                  <a:prstDash val="solid"/>
                </a:ln>
              </c:spPr>
            </c:leaderLines>
          </c:dLbls>
          <c:cat>
            <c:strRef>
              <c:f>Sheet1!$B$1:$M$1</c:f>
              <c:strCache>
                <c:ptCount val="12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Здравоохранение</c:v>
                </c:pt>
                <c:pt idx="8">
                  <c:v>Социальная политика</c:v>
                </c:pt>
                <c:pt idx="9">
                  <c:v>Физическая культура</c:v>
                </c:pt>
                <c:pt idx="10">
                  <c:v>СМИ</c:v>
                </c:pt>
                <c:pt idx="11">
                  <c:v>Муниципальный долг</c:v>
                </c:pt>
              </c:strCache>
            </c:strRef>
          </c:cat>
          <c:val>
            <c:numRef>
              <c:f>Sheet1!$B$2:$M$2</c:f>
              <c:numCache>
                <c:formatCode>General</c:formatCode>
                <c:ptCount val="12"/>
                <c:pt idx="0">
                  <c:v>23968</c:v>
                </c:pt>
                <c:pt idx="1">
                  <c:v>575</c:v>
                </c:pt>
                <c:pt idx="2">
                  <c:v>1623</c:v>
                </c:pt>
                <c:pt idx="3">
                  <c:v>4362</c:v>
                </c:pt>
                <c:pt idx="4">
                  <c:v>11149</c:v>
                </c:pt>
                <c:pt idx="5">
                  <c:v>304626</c:v>
                </c:pt>
                <c:pt idx="6">
                  <c:v>21026</c:v>
                </c:pt>
                <c:pt idx="7">
                  <c:v>62</c:v>
                </c:pt>
                <c:pt idx="8">
                  <c:v>118321</c:v>
                </c:pt>
                <c:pt idx="9">
                  <c:v>930</c:v>
                </c:pt>
                <c:pt idx="10">
                  <c:v>125</c:v>
                </c:pt>
                <c:pt idx="11">
                  <c:v>19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948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224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40"/>
      <c:rotY val="50"/>
      <c:perspective val="0"/>
    </c:view3D>
    <c:plotArea>
      <c:layout>
        <c:manualLayout>
          <c:layoutTarget val="inner"/>
          <c:xMode val="edge"/>
          <c:yMode val="edge"/>
          <c:x val="0.15494211932324181"/>
          <c:y val="0.23259493670886094"/>
          <c:w val="0.79062421545133077"/>
          <c:h val="0.55587002328934265"/>
        </c:manualLayout>
      </c:layout>
      <c:pie3DChart>
        <c:varyColors val="1"/>
        <c:ser>
          <c:idx val="2"/>
          <c:order val="0"/>
          <c:spPr>
            <a:solidFill>
              <a:srgbClr val="FF00FF"/>
            </a:solidFill>
            <a:ln w="38100">
              <a:solidFill>
                <a:schemeClr val="bg1"/>
              </a:solidFill>
              <a:prstDash val="solid"/>
            </a:ln>
          </c:spPr>
          <c:explosion val="18"/>
          <c:dPt>
            <c:idx val="0"/>
            <c:spPr>
              <a:solidFill>
                <a:srgbClr val="FF000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1"/>
            <c:spPr>
              <a:solidFill>
                <a:srgbClr val="FFFF0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2"/>
            <c:spPr>
              <a:solidFill>
                <a:srgbClr val="969696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3"/>
            <c:spPr>
              <a:solidFill>
                <a:srgbClr val="00800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4"/>
            <c:spPr>
              <a:solidFill>
                <a:srgbClr val="0000FF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6"/>
            <c:spPr>
              <a:solidFill>
                <a:schemeClr val="accent6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7"/>
            <c:spPr>
              <a:solidFill>
                <a:srgbClr val="00FF0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3.961559968047481E-2"/>
                  <c:y val="6.6831170751543392E-2"/>
                </c:manualLayout>
              </c:layout>
              <c:showVal val="1"/>
              <c:showCatName val="1"/>
              <c:showPercent val="1"/>
            </c:dLbl>
            <c:dLbl>
              <c:idx val="5"/>
              <c:layout>
                <c:manualLayout>
                  <c:x val="-5.4404941230172324E-2"/>
                  <c:y val="-0.11314073416879228"/>
                </c:manualLayout>
              </c:layout>
              <c:showVal val="1"/>
              <c:showCatName val="1"/>
              <c:showPercent val="1"/>
            </c:dLbl>
            <c:dLbl>
              <c:idx val="6"/>
              <c:layout>
                <c:manualLayout>
                  <c:x val="2.5329396325459316E-2"/>
                  <c:y val="-2.3550700528631105E-2"/>
                </c:manualLayout>
              </c:layout>
              <c:showVal val="1"/>
              <c:showCatName val="1"/>
              <c:showPercent val="1"/>
            </c:dLbl>
            <c:dLbl>
              <c:idx val="7"/>
              <c:layout>
                <c:manualLayout>
                  <c:x val="7.479738673970121E-2"/>
                  <c:y val="4.7480499796680412E-2"/>
                </c:manualLayout>
              </c:layout>
              <c:showVal val="1"/>
              <c:showCatName val="1"/>
              <c:showPercent val="1"/>
            </c:dLbl>
            <c:txPr>
              <a:bodyPr/>
              <a:lstStyle/>
              <a:p>
                <a:pPr>
                  <a:defRPr sz="1600">
                    <a:solidFill>
                      <a:schemeClr val="accent6"/>
                    </a:solidFill>
                  </a:defRPr>
                </a:pPr>
                <a:endParaRPr lang="ru-RU"/>
              </a:p>
            </c:txPr>
            <c:showVal val="1"/>
            <c:showCatName val="1"/>
            <c:showPercent val="1"/>
            <c:showLeaderLines val="1"/>
            <c:leaderLines>
              <c:spPr>
                <a:ln w="13877">
                  <a:solidFill>
                    <a:srgbClr val="000000"/>
                  </a:solidFill>
                  <a:prstDash val="solid"/>
                </a:ln>
              </c:spPr>
            </c:leaderLines>
          </c:dLbls>
          <c:cat>
            <c:strRef>
              <c:f>Sheet1!$A$1:$I$1</c:f>
              <c:strCache>
                <c:ptCount val="9"/>
                <c:pt idx="0">
                  <c:v>УО</c:v>
                </c:pt>
                <c:pt idx="1">
                  <c:v>УК</c:v>
                </c:pt>
                <c:pt idx="2">
                  <c:v>Администрация</c:v>
                </c:pt>
                <c:pt idx="3">
                  <c:v>ФУ</c:v>
                </c:pt>
                <c:pt idx="4">
                  <c:v>ХП</c:v>
                </c:pt>
                <c:pt idx="5">
                  <c:v>дорожный фонд</c:v>
                </c:pt>
                <c:pt idx="6">
                  <c:v>Лагерь</c:v>
                </c:pt>
                <c:pt idx="7">
                  <c:v>ЖКХ</c:v>
                </c:pt>
                <c:pt idx="8">
                  <c:v>Прочие</c:v>
                </c:pt>
              </c:strCache>
            </c:strRef>
          </c:cat>
          <c:val>
            <c:numRef>
              <c:f>Sheet1!$A$2:$I$2</c:f>
              <c:numCache>
                <c:formatCode>General</c:formatCode>
                <c:ptCount val="9"/>
                <c:pt idx="0">
                  <c:v>14412</c:v>
                </c:pt>
                <c:pt idx="1">
                  <c:v>2715</c:v>
                </c:pt>
                <c:pt idx="2">
                  <c:v>7707</c:v>
                </c:pt>
                <c:pt idx="3">
                  <c:v>801</c:v>
                </c:pt>
                <c:pt idx="4">
                  <c:v>333</c:v>
                </c:pt>
                <c:pt idx="5">
                  <c:v>2028</c:v>
                </c:pt>
                <c:pt idx="6">
                  <c:v>1929</c:v>
                </c:pt>
                <c:pt idx="7">
                  <c:v>3340</c:v>
                </c:pt>
                <c:pt idx="8">
                  <c:v>1009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948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224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40"/>
      <c:rotY val="50"/>
      <c:perspective val="0"/>
    </c:view3D>
    <c:plotArea>
      <c:layout>
        <c:manualLayout>
          <c:layoutTarget val="inner"/>
          <c:xMode val="edge"/>
          <c:yMode val="edge"/>
          <c:x val="0"/>
          <c:y val="2.836956119921626E-2"/>
          <c:w val="1"/>
          <c:h val="0.71079960075413229"/>
        </c:manualLayout>
      </c:layout>
      <c:pie3DChart>
        <c:varyColors val="1"/>
        <c:ser>
          <c:idx val="2"/>
          <c:order val="0"/>
          <c:spPr>
            <a:solidFill>
              <a:srgbClr val="FF00FF"/>
            </a:solidFill>
            <a:ln w="38100">
              <a:solidFill>
                <a:schemeClr val="bg1"/>
              </a:solidFill>
              <a:prstDash val="solid"/>
            </a:ln>
          </c:spPr>
          <c:explosion val="18"/>
          <c:dPt>
            <c:idx val="0"/>
            <c:spPr>
              <a:solidFill>
                <a:srgbClr val="00FF0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1"/>
            <c:spPr>
              <a:solidFill>
                <a:schemeClr val="tx2">
                  <a:lumMod val="60000"/>
                  <a:lumOff val="40000"/>
                </a:schemeClr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2"/>
            <c:spPr>
              <a:solidFill>
                <a:schemeClr val="accent1">
                  <a:lumMod val="75000"/>
                </a:schemeClr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3"/>
            <c:spPr>
              <a:solidFill>
                <a:srgbClr val="00800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4"/>
            <c:spPr>
              <a:solidFill>
                <a:srgbClr val="0000FF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6"/>
            <c:spPr>
              <a:solidFill>
                <a:srgbClr val="7030A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9.6598196964511121E-3"/>
                  <c:y val="0.11377952755905511"/>
                </c:manualLayout>
              </c:layout>
              <c:showVal val="1"/>
              <c:showCatName val="1"/>
              <c:showPercent val="1"/>
            </c:dLbl>
            <c:dLbl>
              <c:idx val="1"/>
              <c:layout>
                <c:manualLayout>
                  <c:x val="-2.488839438548443E-2"/>
                  <c:y val="-1.0295368008576393E-3"/>
                </c:manualLayout>
              </c:layout>
              <c:showVal val="1"/>
              <c:showCatName val="1"/>
              <c:showPercent val="1"/>
            </c:dLbl>
            <c:dLbl>
              <c:idx val="2"/>
              <c:layout>
                <c:manualLayout>
                  <c:x val="-5.4277872874586332E-2"/>
                  <c:y val="5.9444937340579013E-2"/>
                </c:manualLayout>
              </c:layout>
              <c:showVal val="1"/>
              <c:showCatName val="1"/>
              <c:showPercent val="1"/>
            </c:dLbl>
            <c:dLbl>
              <c:idx val="3"/>
              <c:layout>
                <c:manualLayout>
                  <c:x val="-1.1733082277758761E-2"/>
                  <c:y val="-5.6802521163727832E-2"/>
                </c:manualLayout>
              </c:layout>
              <c:showVal val="1"/>
              <c:showCatName val="1"/>
              <c:showPercent val="1"/>
            </c:dLbl>
            <c:dLbl>
              <c:idx val="4"/>
              <c:layout>
                <c:manualLayout>
                  <c:x val="5.1875499258244914E-3"/>
                  <c:y val="-0.13982089386713994"/>
                </c:manualLayout>
              </c:layout>
              <c:showVal val="1"/>
              <c:showCatName val="1"/>
              <c:showPercent val="1"/>
            </c:dLbl>
            <c:dLbl>
              <c:idx val="5"/>
              <c:layout>
                <c:manualLayout>
                  <c:x val="0.31660960858153603"/>
                  <c:y val="-0.10844589848804112"/>
                </c:manualLayout>
              </c:layout>
              <c:showVal val="1"/>
              <c:showCatName val="1"/>
              <c:showPercent val="1"/>
            </c:dLbl>
            <c:dLbl>
              <c:idx val="6"/>
              <c:layout>
                <c:manualLayout>
                  <c:x val="0.12677872874586327"/>
                  <c:y val="4.921925252301209E-2"/>
                </c:manualLayout>
              </c:layout>
              <c:showVal val="1"/>
              <c:showCatName val="1"/>
              <c:showPercent val="1"/>
            </c:dLbl>
            <c:dLbl>
              <c:idx val="7"/>
              <c:layout>
                <c:manualLayout>
                  <c:x val="7.4797386739701266E-2"/>
                  <c:y val="4.7480499796680412E-2"/>
                </c:manualLayout>
              </c:layout>
              <c:showVal val="1"/>
              <c:showCatName val="1"/>
              <c:showPercent val="1"/>
            </c:dLbl>
            <c:txPr>
              <a:bodyPr/>
              <a:lstStyle/>
              <a:p>
                <a:pPr>
                  <a:defRPr sz="1600">
                    <a:solidFill>
                      <a:schemeClr val="accent6"/>
                    </a:solidFill>
                  </a:defRPr>
                </a:pPr>
                <a:endParaRPr lang="ru-RU"/>
              </a:p>
            </c:txPr>
            <c:showVal val="1"/>
            <c:showCatName val="1"/>
            <c:showPercent val="1"/>
            <c:showLeaderLines val="1"/>
            <c:leaderLines>
              <c:spPr>
                <a:ln w="13877">
                  <a:solidFill>
                    <a:srgbClr val="000000"/>
                  </a:solidFill>
                  <a:prstDash val="solid"/>
                </a:ln>
              </c:spPr>
            </c:leaderLines>
          </c:dLbls>
          <c:cat>
            <c:strRef>
              <c:f>Sheet1!$A$1:$I$1</c:f>
              <c:strCache>
                <c:ptCount val="9"/>
                <c:pt idx="0">
                  <c:v>Зарплата</c:v>
                </c:pt>
                <c:pt idx="1">
                  <c:v>ЖКУ</c:v>
                </c:pt>
                <c:pt idx="2">
                  <c:v>Налоги</c:v>
                </c:pt>
                <c:pt idx="3">
                  <c:v>Жилье молод. Семьям</c:v>
                </c:pt>
                <c:pt idx="4">
                  <c:v>Материальные запасы</c:v>
                </c:pt>
                <c:pt idx="5">
                  <c:v>транспортные слуги</c:v>
                </c:pt>
                <c:pt idx="6">
                  <c:v>Приобретение основых средств</c:v>
                </c:pt>
                <c:pt idx="7">
                  <c:v>Услуги по содержанию имущества</c:v>
                </c:pt>
                <c:pt idx="8">
                  <c:v>Прочие услуги</c:v>
                </c:pt>
              </c:strCache>
            </c:strRef>
          </c:cat>
          <c:val>
            <c:numRef>
              <c:f>Sheet1!$A$2:$I$2</c:f>
              <c:numCache>
                <c:formatCode>General</c:formatCode>
                <c:ptCount val="9"/>
                <c:pt idx="0">
                  <c:v>251.3</c:v>
                </c:pt>
                <c:pt idx="1">
                  <c:v>10451.799999999987</c:v>
                </c:pt>
                <c:pt idx="2">
                  <c:v>1333.9780000000001</c:v>
                </c:pt>
                <c:pt idx="3">
                  <c:v>1500</c:v>
                </c:pt>
                <c:pt idx="4">
                  <c:v>4729</c:v>
                </c:pt>
                <c:pt idx="5">
                  <c:v>289</c:v>
                </c:pt>
                <c:pt idx="6">
                  <c:v>2427</c:v>
                </c:pt>
                <c:pt idx="7">
                  <c:v>3655</c:v>
                </c:pt>
                <c:pt idx="8">
                  <c:v>8818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948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224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title>
      <c:layout/>
    </c:title>
    <c:view3D>
      <c:hPercent val="55"/>
      <c:depthPercent val="100"/>
      <c:rAngAx val="1"/>
    </c:view3D>
    <c:plotArea>
      <c:layout>
        <c:manualLayout>
          <c:layoutTarget val="inner"/>
          <c:xMode val="edge"/>
          <c:yMode val="edge"/>
          <c:x val="0.11268291746202401"/>
          <c:y val="2.581052560709738E-2"/>
          <c:w val="0.90753424657534243"/>
          <c:h val="0.8417122237147728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flip="none" rotWithShape="1">
              <a:gsLst>
                <a:gs pos="0">
                  <a:srgbClr val="00349E">
                    <a:lumMod val="60000"/>
                    <a:lumOff val="40000"/>
                    <a:shade val="30000"/>
                    <a:satMod val="115000"/>
                  </a:srgbClr>
                </a:gs>
                <a:gs pos="50000">
                  <a:srgbClr val="00349E">
                    <a:lumMod val="60000"/>
                    <a:lumOff val="40000"/>
                    <a:shade val="67500"/>
                    <a:satMod val="115000"/>
                  </a:srgbClr>
                </a:gs>
                <a:gs pos="100000">
                  <a:srgbClr val="00349E">
                    <a:lumMod val="60000"/>
                    <a:lumOff val="40000"/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 w="19050">
              <a:solidFill>
                <a:schemeClr val="bg1"/>
              </a:solidFill>
            </a:ln>
          </c:spPr>
          <c:dLbls>
            <c:dLbl>
              <c:idx val="0"/>
              <c:layout>
                <c:manualLayout>
                  <c:x val="1.1064611938070689E-3"/>
                  <c:y val="0.2094353168827644"/>
                </c:manualLayout>
              </c:layout>
              <c:showVal val="1"/>
            </c:dLbl>
            <c:dLbl>
              <c:idx val="1"/>
              <c:layout>
                <c:manualLayout>
                  <c:x val="2.8707672881910905E-3"/>
                  <c:y val="0.20783903883593069"/>
                </c:manualLayout>
              </c:layout>
              <c:showVal val="1"/>
            </c:dLbl>
            <c:dLbl>
              <c:idx val="2"/>
              <c:layout>
                <c:manualLayout>
                  <c:x val="1.1327325786259588E-3"/>
                  <c:y val="0.24989538391057792"/>
                </c:manualLayout>
              </c:layout>
              <c:showVal val="1"/>
            </c:dLbl>
            <c:dLbl>
              <c:idx val="3"/>
              <c:layout>
                <c:manualLayout>
                  <c:x val="2.4647978169539627E-3"/>
                  <c:y val="0.21058578172399392"/>
                </c:manualLayout>
              </c:layout>
              <c:showVal val="1"/>
            </c:dLbl>
            <c:dLbl>
              <c:idx val="4"/>
              <c:layout>
                <c:manualLayout>
                  <c:x val="3.4422582646772512E-3"/>
                  <c:y val="0.21006988141962199"/>
                </c:manualLayout>
              </c:layout>
              <c:showVal val="1"/>
            </c:dLbl>
            <c:dLbl>
              <c:idx val="5"/>
              <c:layout>
                <c:manualLayout>
                  <c:x val="3.2003965918827692E-3"/>
                  <c:y val="0.20357623548070874"/>
                </c:manualLayout>
              </c:layout>
              <c:showVal val="1"/>
            </c:dLbl>
            <c:numFmt formatCode="0" sourceLinked="0"/>
            <c:txPr>
              <a:bodyPr rot="-5400000" vert="horz"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Sheet1!$B$1:$G$1</c:f>
              <c:numCache>
                <c:formatCode>dd/mm/yyyy</c:formatCode>
                <c:ptCount val="6"/>
                <c:pt idx="0">
                  <c:v>42005</c:v>
                </c:pt>
                <c:pt idx="1">
                  <c:v>42370</c:v>
                </c:pt>
                <c:pt idx="2">
                  <c:v>42736</c:v>
                </c:pt>
                <c:pt idx="3">
                  <c:v>43101</c:v>
                </c:pt>
              </c:numCache>
            </c:numRef>
          </c:cat>
          <c:val>
            <c:numRef>
              <c:f>Sheet1!$B$2:$G$2</c:f>
              <c:numCache>
                <c:formatCode>General</c:formatCode>
                <c:ptCount val="6"/>
                <c:pt idx="0">
                  <c:v>19162.099999999973</c:v>
                </c:pt>
                <c:pt idx="1">
                  <c:v>24147</c:v>
                </c:pt>
                <c:pt idx="2">
                  <c:v>13153</c:v>
                </c:pt>
                <c:pt idx="3">
                  <c:v>12708.4</c:v>
                </c:pt>
              </c:numCache>
            </c:numRef>
          </c:val>
        </c:ser>
        <c:gapDepth val="0"/>
        <c:shape val="box"/>
        <c:axId val="78027008"/>
        <c:axId val="78036992"/>
        <c:axId val="0"/>
      </c:bar3DChart>
      <c:dateAx>
        <c:axId val="78027008"/>
        <c:scaling>
          <c:orientation val="minMax"/>
        </c:scaling>
        <c:axPos val="b"/>
        <c:numFmt formatCode="dd/mm/yyyy" sourceLinked="1"/>
        <c:tickLblPos val="low"/>
        <c:txPr>
          <a:bodyPr rot="0" vert="horz"/>
          <a:lstStyle/>
          <a:p>
            <a:pPr>
              <a:defRPr b="1"/>
            </a:pPr>
            <a:endParaRPr lang="ru-RU"/>
          </a:p>
        </c:txPr>
        <c:crossAx val="78036992"/>
        <c:crosses val="autoZero"/>
        <c:auto val="1"/>
        <c:lblOffset val="100"/>
        <c:majorUnit val="1"/>
        <c:minorUnit val="1"/>
      </c:dateAx>
      <c:valAx>
        <c:axId val="78036992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7802700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4F5F83-BF34-42E4-891C-67449C4510FE}" type="doc">
      <dgm:prSet loTypeId="urn:microsoft.com/office/officeart/2005/8/layout/venn2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5EFC6DD-F6B1-4973-B303-0A0FDD02A13E}">
      <dgm:prSet phldrT="[Текст]" custT="1"/>
      <dgm:spPr/>
      <dgm:t>
        <a:bodyPr/>
        <a:lstStyle/>
        <a:p>
          <a:r>
            <a:rPr lang="ru-RU" sz="4000" dirty="0" smtClean="0">
              <a:latin typeface="Times New Roman" pitchFamily="18" charset="0"/>
              <a:cs typeface="Times New Roman" pitchFamily="18" charset="0"/>
            </a:rPr>
            <a:t>План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222E3E61-1483-4B12-9195-2A5865A0BFED}" type="parTrans" cxnId="{3D569DB8-F7BA-4E24-B8FF-1F5375071B1D}">
      <dgm:prSet/>
      <dgm:spPr/>
      <dgm:t>
        <a:bodyPr/>
        <a:lstStyle/>
        <a:p>
          <a:endParaRPr lang="ru-RU"/>
        </a:p>
      </dgm:t>
    </dgm:pt>
    <dgm:pt modelId="{5A4971C7-7FEE-452C-B90E-A5A0ADAF91A7}" type="sibTrans" cxnId="{3D569DB8-F7BA-4E24-B8FF-1F5375071B1D}">
      <dgm:prSet/>
      <dgm:spPr/>
      <dgm:t>
        <a:bodyPr/>
        <a:lstStyle/>
        <a:p>
          <a:endParaRPr lang="ru-RU"/>
        </a:p>
      </dgm:t>
    </dgm:pt>
    <dgm:pt modelId="{D5F0C936-2DAC-42D5-B190-B41E9E475589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4000" dirty="0" smtClean="0">
              <a:latin typeface="Times New Roman" pitchFamily="18" charset="0"/>
              <a:cs typeface="Times New Roman" pitchFamily="18" charset="0"/>
            </a:rPr>
            <a:t>Факт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51F531F1-7E7E-485E-9635-8A3037DAC243}" type="parTrans" cxnId="{99E954EB-3C29-4B16-995D-1CDE67B1D2FD}">
      <dgm:prSet/>
      <dgm:spPr/>
      <dgm:t>
        <a:bodyPr/>
        <a:lstStyle/>
        <a:p>
          <a:endParaRPr lang="ru-RU"/>
        </a:p>
      </dgm:t>
    </dgm:pt>
    <dgm:pt modelId="{8A795A59-0347-44B2-AB21-3F7EC156C643}" type="sibTrans" cxnId="{99E954EB-3C29-4B16-995D-1CDE67B1D2FD}">
      <dgm:prSet/>
      <dgm:spPr/>
      <dgm:t>
        <a:bodyPr/>
        <a:lstStyle/>
        <a:p>
          <a:endParaRPr lang="ru-RU"/>
        </a:p>
      </dgm:t>
    </dgm:pt>
    <dgm:pt modelId="{98AA69AC-58BD-46DB-AEB5-83A9175E0490}" type="pres">
      <dgm:prSet presAssocID="{3C4F5F83-BF34-42E4-891C-67449C4510FE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F9B34D-E648-49B5-89AD-526091C5BED1}" type="pres">
      <dgm:prSet presAssocID="{3C4F5F83-BF34-42E4-891C-67449C4510FE}" presName="comp1" presStyleCnt="0"/>
      <dgm:spPr/>
    </dgm:pt>
    <dgm:pt modelId="{F388D93C-7A6C-4674-83AF-B8A6B78A2A1D}" type="pres">
      <dgm:prSet presAssocID="{3C4F5F83-BF34-42E4-891C-67449C4510FE}" presName="circle1" presStyleLbl="node1" presStyleIdx="0" presStyleCnt="2"/>
      <dgm:spPr/>
      <dgm:t>
        <a:bodyPr/>
        <a:lstStyle/>
        <a:p>
          <a:endParaRPr lang="ru-RU"/>
        </a:p>
      </dgm:t>
    </dgm:pt>
    <dgm:pt modelId="{94BCA5C6-0071-4B47-B3ED-ABD80C376806}" type="pres">
      <dgm:prSet presAssocID="{3C4F5F83-BF34-42E4-891C-67449C4510FE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AFD519-5BF5-418B-85CE-641B6AD87106}" type="pres">
      <dgm:prSet presAssocID="{3C4F5F83-BF34-42E4-891C-67449C4510FE}" presName="comp2" presStyleCnt="0"/>
      <dgm:spPr/>
    </dgm:pt>
    <dgm:pt modelId="{3E3F35B0-21C9-4DF9-BB48-1E166143D400}" type="pres">
      <dgm:prSet presAssocID="{3C4F5F83-BF34-42E4-891C-67449C4510FE}" presName="circle2" presStyleLbl="node1" presStyleIdx="1" presStyleCnt="2" custScaleX="125000" custScaleY="123333" custLinFactNeighborX="-25000" custLinFactNeighborY="3333"/>
      <dgm:spPr/>
      <dgm:t>
        <a:bodyPr/>
        <a:lstStyle/>
        <a:p>
          <a:endParaRPr lang="ru-RU"/>
        </a:p>
      </dgm:t>
    </dgm:pt>
    <dgm:pt modelId="{585B8D9E-1067-40D8-986B-2BEF0B347272}" type="pres">
      <dgm:prSet presAssocID="{3C4F5F83-BF34-42E4-891C-67449C4510FE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476385-EF53-422C-997F-3480E2FC1EA4}" type="presOf" srcId="{D5F0C936-2DAC-42D5-B190-B41E9E475589}" destId="{3E3F35B0-21C9-4DF9-BB48-1E166143D400}" srcOrd="0" destOrd="0" presId="urn:microsoft.com/office/officeart/2005/8/layout/venn2"/>
    <dgm:cxn modelId="{A6AC2607-FB38-4C82-B5D0-550F1F74A9A3}" type="presOf" srcId="{95EFC6DD-F6B1-4973-B303-0A0FDD02A13E}" destId="{F388D93C-7A6C-4674-83AF-B8A6B78A2A1D}" srcOrd="0" destOrd="0" presId="urn:microsoft.com/office/officeart/2005/8/layout/venn2"/>
    <dgm:cxn modelId="{8C84E7F3-4B5E-49A1-926B-93032A68AA6A}" type="presOf" srcId="{3C4F5F83-BF34-42E4-891C-67449C4510FE}" destId="{98AA69AC-58BD-46DB-AEB5-83A9175E0490}" srcOrd="0" destOrd="0" presId="urn:microsoft.com/office/officeart/2005/8/layout/venn2"/>
    <dgm:cxn modelId="{3D569DB8-F7BA-4E24-B8FF-1F5375071B1D}" srcId="{3C4F5F83-BF34-42E4-891C-67449C4510FE}" destId="{95EFC6DD-F6B1-4973-B303-0A0FDD02A13E}" srcOrd="0" destOrd="0" parTransId="{222E3E61-1483-4B12-9195-2A5865A0BFED}" sibTransId="{5A4971C7-7FEE-452C-B90E-A5A0ADAF91A7}"/>
    <dgm:cxn modelId="{CD9524A3-55A8-4A72-8D5D-8A45211828EC}" type="presOf" srcId="{D5F0C936-2DAC-42D5-B190-B41E9E475589}" destId="{585B8D9E-1067-40D8-986B-2BEF0B347272}" srcOrd="1" destOrd="0" presId="urn:microsoft.com/office/officeart/2005/8/layout/venn2"/>
    <dgm:cxn modelId="{CF27E652-3A39-4F83-90B6-351F883F028F}" type="presOf" srcId="{95EFC6DD-F6B1-4973-B303-0A0FDD02A13E}" destId="{94BCA5C6-0071-4B47-B3ED-ABD80C376806}" srcOrd="1" destOrd="0" presId="urn:microsoft.com/office/officeart/2005/8/layout/venn2"/>
    <dgm:cxn modelId="{99E954EB-3C29-4B16-995D-1CDE67B1D2FD}" srcId="{3C4F5F83-BF34-42E4-891C-67449C4510FE}" destId="{D5F0C936-2DAC-42D5-B190-B41E9E475589}" srcOrd="1" destOrd="0" parTransId="{51F531F1-7E7E-485E-9635-8A3037DAC243}" sibTransId="{8A795A59-0347-44B2-AB21-3F7EC156C643}"/>
    <dgm:cxn modelId="{AC76CEA9-DF4A-4FBA-BF80-74CD65E03C21}" type="presParOf" srcId="{98AA69AC-58BD-46DB-AEB5-83A9175E0490}" destId="{B9F9B34D-E648-49B5-89AD-526091C5BED1}" srcOrd="0" destOrd="0" presId="urn:microsoft.com/office/officeart/2005/8/layout/venn2"/>
    <dgm:cxn modelId="{E1DDC385-2B40-4386-A564-D638C6DD95E4}" type="presParOf" srcId="{B9F9B34D-E648-49B5-89AD-526091C5BED1}" destId="{F388D93C-7A6C-4674-83AF-B8A6B78A2A1D}" srcOrd="0" destOrd="0" presId="urn:microsoft.com/office/officeart/2005/8/layout/venn2"/>
    <dgm:cxn modelId="{EA4E5255-C91C-4DAE-97A9-2347E44D277A}" type="presParOf" srcId="{B9F9B34D-E648-49B5-89AD-526091C5BED1}" destId="{94BCA5C6-0071-4B47-B3ED-ABD80C376806}" srcOrd="1" destOrd="0" presId="urn:microsoft.com/office/officeart/2005/8/layout/venn2"/>
    <dgm:cxn modelId="{C0A0C0BE-64D3-4331-B21A-EE87E3B4EAB7}" type="presParOf" srcId="{98AA69AC-58BD-46DB-AEB5-83A9175E0490}" destId="{C6AFD519-5BF5-418B-85CE-641B6AD87106}" srcOrd="1" destOrd="0" presId="urn:microsoft.com/office/officeart/2005/8/layout/venn2"/>
    <dgm:cxn modelId="{D7D4AA32-EF67-448B-9366-1CF1C954D665}" type="presParOf" srcId="{C6AFD519-5BF5-418B-85CE-641B6AD87106}" destId="{3E3F35B0-21C9-4DF9-BB48-1E166143D400}" srcOrd="0" destOrd="0" presId="urn:microsoft.com/office/officeart/2005/8/layout/venn2"/>
    <dgm:cxn modelId="{63531D9C-973F-48FC-9576-0708A2E741E3}" type="presParOf" srcId="{C6AFD519-5BF5-418B-85CE-641B6AD87106}" destId="{585B8D9E-1067-40D8-986B-2BEF0B347272}" srcOrd="1" destOrd="0" presId="urn:microsoft.com/office/officeart/2005/8/layout/ven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4F5F83-BF34-42E4-891C-67449C4510FE}" type="doc">
      <dgm:prSet loTypeId="urn:microsoft.com/office/officeart/2005/8/layout/venn2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5EFC6DD-F6B1-4973-B303-0A0FDD02A13E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4000" dirty="0" smtClean="0">
              <a:latin typeface="Times New Roman" pitchFamily="18" charset="0"/>
              <a:cs typeface="Times New Roman" pitchFamily="18" charset="0"/>
            </a:rPr>
            <a:t>План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222E3E61-1483-4B12-9195-2A5865A0BFED}" type="parTrans" cxnId="{3D569DB8-F7BA-4E24-B8FF-1F5375071B1D}">
      <dgm:prSet/>
      <dgm:spPr/>
      <dgm:t>
        <a:bodyPr/>
        <a:lstStyle/>
        <a:p>
          <a:endParaRPr lang="ru-RU"/>
        </a:p>
      </dgm:t>
    </dgm:pt>
    <dgm:pt modelId="{5A4971C7-7FEE-452C-B90E-A5A0ADAF91A7}" type="sibTrans" cxnId="{3D569DB8-F7BA-4E24-B8FF-1F5375071B1D}">
      <dgm:prSet/>
      <dgm:spPr/>
      <dgm:t>
        <a:bodyPr/>
        <a:lstStyle/>
        <a:p>
          <a:endParaRPr lang="ru-RU"/>
        </a:p>
      </dgm:t>
    </dgm:pt>
    <dgm:pt modelId="{D5F0C936-2DAC-42D5-B190-B41E9E475589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4000" dirty="0" smtClean="0">
              <a:latin typeface="Times New Roman" pitchFamily="18" charset="0"/>
              <a:cs typeface="Times New Roman" pitchFamily="18" charset="0"/>
            </a:rPr>
            <a:t>Факт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51F531F1-7E7E-485E-9635-8A3037DAC243}" type="parTrans" cxnId="{99E954EB-3C29-4B16-995D-1CDE67B1D2FD}">
      <dgm:prSet/>
      <dgm:spPr/>
      <dgm:t>
        <a:bodyPr/>
        <a:lstStyle/>
        <a:p>
          <a:endParaRPr lang="ru-RU"/>
        </a:p>
      </dgm:t>
    </dgm:pt>
    <dgm:pt modelId="{8A795A59-0347-44B2-AB21-3F7EC156C643}" type="sibTrans" cxnId="{99E954EB-3C29-4B16-995D-1CDE67B1D2FD}">
      <dgm:prSet/>
      <dgm:spPr/>
      <dgm:t>
        <a:bodyPr/>
        <a:lstStyle/>
        <a:p>
          <a:endParaRPr lang="ru-RU"/>
        </a:p>
      </dgm:t>
    </dgm:pt>
    <dgm:pt modelId="{98AA69AC-58BD-46DB-AEB5-83A9175E0490}" type="pres">
      <dgm:prSet presAssocID="{3C4F5F83-BF34-42E4-891C-67449C4510FE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F9B34D-E648-49B5-89AD-526091C5BED1}" type="pres">
      <dgm:prSet presAssocID="{3C4F5F83-BF34-42E4-891C-67449C4510FE}" presName="comp1" presStyleCnt="0"/>
      <dgm:spPr/>
    </dgm:pt>
    <dgm:pt modelId="{F388D93C-7A6C-4674-83AF-B8A6B78A2A1D}" type="pres">
      <dgm:prSet presAssocID="{3C4F5F83-BF34-42E4-891C-67449C4510FE}" presName="circle1" presStyleLbl="node1" presStyleIdx="0" presStyleCnt="2"/>
      <dgm:spPr/>
      <dgm:t>
        <a:bodyPr/>
        <a:lstStyle/>
        <a:p>
          <a:endParaRPr lang="ru-RU"/>
        </a:p>
      </dgm:t>
    </dgm:pt>
    <dgm:pt modelId="{94BCA5C6-0071-4B47-B3ED-ABD80C376806}" type="pres">
      <dgm:prSet presAssocID="{3C4F5F83-BF34-42E4-891C-67449C4510FE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AFD519-5BF5-418B-85CE-641B6AD87106}" type="pres">
      <dgm:prSet presAssocID="{3C4F5F83-BF34-42E4-891C-67449C4510FE}" presName="comp2" presStyleCnt="0"/>
      <dgm:spPr/>
    </dgm:pt>
    <dgm:pt modelId="{3E3F35B0-21C9-4DF9-BB48-1E166143D400}" type="pres">
      <dgm:prSet presAssocID="{3C4F5F83-BF34-42E4-891C-67449C4510FE}" presName="circle2" presStyleLbl="node1" presStyleIdx="1" presStyleCnt="2" custScaleX="125000" custScaleY="123333" custLinFactNeighborX="-25000" custLinFactNeighborY="3333"/>
      <dgm:spPr/>
      <dgm:t>
        <a:bodyPr/>
        <a:lstStyle/>
        <a:p>
          <a:endParaRPr lang="ru-RU"/>
        </a:p>
      </dgm:t>
    </dgm:pt>
    <dgm:pt modelId="{585B8D9E-1067-40D8-986B-2BEF0B347272}" type="pres">
      <dgm:prSet presAssocID="{3C4F5F83-BF34-42E4-891C-67449C4510FE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366E36-7813-4496-8924-45E5903DE1A0}" type="presOf" srcId="{95EFC6DD-F6B1-4973-B303-0A0FDD02A13E}" destId="{94BCA5C6-0071-4B47-B3ED-ABD80C376806}" srcOrd="1" destOrd="0" presId="urn:microsoft.com/office/officeart/2005/8/layout/venn2"/>
    <dgm:cxn modelId="{5FD5CF62-68E1-4A31-AACE-96767DAE5CFC}" type="presOf" srcId="{D5F0C936-2DAC-42D5-B190-B41E9E475589}" destId="{585B8D9E-1067-40D8-986B-2BEF0B347272}" srcOrd="1" destOrd="0" presId="urn:microsoft.com/office/officeart/2005/8/layout/venn2"/>
    <dgm:cxn modelId="{201A1C32-B997-49B1-AD64-2AA6F95E9117}" type="presOf" srcId="{D5F0C936-2DAC-42D5-B190-B41E9E475589}" destId="{3E3F35B0-21C9-4DF9-BB48-1E166143D400}" srcOrd="0" destOrd="0" presId="urn:microsoft.com/office/officeart/2005/8/layout/venn2"/>
    <dgm:cxn modelId="{86AF8B99-D5CC-485A-BBDB-BE343BC003CC}" type="presOf" srcId="{3C4F5F83-BF34-42E4-891C-67449C4510FE}" destId="{98AA69AC-58BD-46DB-AEB5-83A9175E0490}" srcOrd="0" destOrd="0" presId="urn:microsoft.com/office/officeart/2005/8/layout/venn2"/>
    <dgm:cxn modelId="{24B4CEBA-21EE-4520-BF78-9442B15CDD30}" type="presOf" srcId="{95EFC6DD-F6B1-4973-B303-0A0FDD02A13E}" destId="{F388D93C-7A6C-4674-83AF-B8A6B78A2A1D}" srcOrd="0" destOrd="0" presId="urn:microsoft.com/office/officeart/2005/8/layout/venn2"/>
    <dgm:cxn modelId="{3D569DB8-F7BA-4E24-B8FF-1F5375071B1D}" srcId="{3C4F5F83-BF34-42E4-891C-67449C4510FE}" destId="{95EFC6DD-F6B1-4973-B303-0A0FDD02A13E}" srcOrd="0" destOrd="0" parTransId="{222E3E61-1483-4B12-9195-2A5865A0BFED}" sibTransId="{5A4971C7-7FEE-452C-B90E-A5A0ADAF91A7}"/>
    <dgm:cxn modelId="{99E954EB-3C29-4B16-995D-1CDE67B1D2FD}" srcId="{3C4F5F83-BF34-42E4-891C-67449C4510FE}" destId="{D5F0C936-2DAC-42D5-B190-B41E9E475589}" srcOrd="1" destOrd="0" parTransId="{51F531F1-7E7E-485E-9635-8A3037DAC243}" sibTransId="{8A795A59-0347-44B2-AB21-3F7EC156C643}"/>
    <dgm:cxn modelId="{FC5DE183-5555-43BC-9549-22E850758F89}" type="presParOf" srcId="{98AA69AC-58BD-46DB-AEB5-83A9175E0490}" destId="{B9F9B34D-E648-49B5-89AD-526091C5BED1}" srcOrd="0" destOrd="0" presId="urn:microsoft.com/office/officeart/2005/8/layout/venn2"/>
    <dgm:cxn modelId="{D2A17935-9D3E-45E1-BAFB-3E753071408A}" type="presParOf" srcId="{B9F9B34D-E648-49B5-89AD-526091C5BED1}" destId="{F388D93C-7A6C-4674-83AF-B8A6B78A2A1D}" srcOrd="0" destOrd="0" presId="urn:microsoft.com/office/officeart/2005/8/layout/venn2"/>
    <dgm:cxn modelId="{119F84DE-5192-4511-965A-A75B9845711D}" type="presParOf" srcId="{B9F9B34D-E648-49B5-89AD-526091C5BED1}" destId="{94BCA5C6-0071-4B47-B3ED-ABD80C376806}" srcOrd="1" destOrd="0" presId="urn:microsoft.com/office/officeart/2005/8/layout/venn2"/>
    <dgm:cxn modelId="{FCF2E2AA-1D4F-4CC6-BD2B-0AC76AA0E7C6}" type="presParOf" srcId="{98AA69AC-58BD-46DB-AEB5-83A9175E0490}" destId="{C6AFD519-5BF5-418B-85CE-641B6AD87106}" srcOrd="1" destOrd="0" presId="urn:microsoft.com/office/officeart/2005/8/layout/venn2"/>
    <dgm:cxn modelId="{6261035B-C357-418B-A12F-F4E6D6DD9FDC}" type="presParOf" srcId="{C6AFD519-5BF5-418B-85CE-641B6AD87106}" destId="{3E3F35B0-21C9-4DF9-BB48-1E166143D400}" srcOrd="0" destOrd="0" presId="urn:microsoft.com/office/officeart/2005/8/layout/venn2"/>
    <dgm:cxn modelId="{EDA39390-BB44-4049-9D00-790CD29714AE}" type="presParOf" srcId="{C6AFD519-5BF5-418B-85CE-641B6AD87106}" destId="{585B8D9E-1067-40D8-986B-2BEF0B347272}" srcOrd="1" destOrd="0" presId="urn:microsoft.com/office/officeart/2005/8/layout/ven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0.77408</cdr:x>
      <cdr:y>0.04325</cdr:y>
    </cdr:from>
    <cdr:to>
      <cdr:x>0.88997</cdr:x>
      <cdr:y>0.14697</cdr:y>
    </cdr:to>
    <cdr:sp macro="" textlink="">
      <cdr:nvSpPr>
        <cdr:cNvPr id="2" name="TextBox 1"/>
        <cdr:cNvSpPr txBox="1"/>
      </cdr:nvSpPr>
      <cdr:spPr>
        <a:xfrm xmlns:a="http://schemas.openxmlformats.org/drawingml/2006/main" rot="20396734">
          <a:off x="7062242" y="236713"/>
          <a:ext cx="1057276" cy="5677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0.71161</cdr:x>
      <cdr:y>0</cdr:y>
    </cdr:from>
    <cdr:to>
      <cdr:x>0.79306</cdr:x>
      <cdr:y>0.05836</cdr:y>
    </cdr:to>
    <cdr:sp macro="" textlink="">
      <cdr:nvSpPr>
        <cdr:cNvPr id="3" name="TextBox 2"/>
        <cdr:cNvSpPr txBox="1"/>
      </cdr:nvSpPr>
      <cdr:spPr>
        <a:xfrm xmlns:a="http://schemas.openxmlformats.org/drawingml/2006/main" rot="19357636">
          <a:off x="6040385" y="-49732"/>
          <a:ext cx="691374" cy="3016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Рост на 4 %</a:t>
          </a:r>
          <a:endParaRPr lang="ru-RU" sz="14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0.77408</cdr:x>
      <cdr:y>0.04325</cdr:y>
    </cdr:from>
    <cdr:to>
      <cdr:x>0.88997</cdr:x>
      <cdr:y>0.14697</cdr:y>
    </cdr:to>
    <cdr:sp macro="" textlink="">
      <cdr:nvSpPr>
        <cdr:cNvPr id="2" name="TextBox 1"/>
        <cdr:cNvSpPr txBox="1"/>
      </cdr:nvSpPr>
      <cdr:spPr>
        <a:xfrm xmlns:a="http://schemas.openxmlformats.org/drawingml/2006/main" rot="20396734">
          <a:off x="7062242" y="236713"/>
          <a:ext cx="1057276" cy="5677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0.81162</cdr:x>
      <cdr:y>0</cdr:y>
    </cdr:from>
    <cdr:to>
      <cdr:x>0.89307</cdr:x>
      <cdr:y>0.05836</cdr:y>
    </cdr:to>
    <cdr:sp macro="" textlink="">
      <cdr:nvSpPr>
        <cdr:cNvPr id="3" name="TextBox 2"/>
        <cdr:cNvSpPr txBox="1"/>
      </cdr:nvSpPr>
      <cdr:spPr>
        <a:xfrm xmlns:a="http://schemas.openxmlformats.org/drawingml/2006/main" rot="20291848">
          <a:off x="6889292" y="-34799"/>
          <a:ext cx="691374" cy="3016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0.77408</cdr:x>
      <cdr:y>0.04325</cdr:y>
    </cdr:from>
    <cdr:to>
      <cdr:x>0.88997</cdr:x>
      <cdr:y>0.14697</cdr:y>
    </cdr:to>
    <cdr:sp macro="" textlink="">
      <cdr:nvSpPr>
        <cdr:cNvPr id="2" name="TextBox 1"/>
        <cdr:cNvSpPr txBox="1"/>
      </cdr:nvSpPr>
      <cdr:spPr>
        <a:xfrm xmlns:a="http://schemas.openxmlformats.org/drawingml/2006/main" rot="20396734">
          <a:off x="7062242" y="236713"/>
          <a:ext cx="1057276" cy="5677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0.81162</cdr:x>
      <cdr:y>0</cdr:y>
    </cdr:from>
    <cdr:to>
      <cdr:x>0.89307</cdr:x>
      <cdr:y>0.05836</cdr:y>
    </cdr:to>
    <cdr:sp macro="" textlink="">
      <cdr:nvSpPr>
        <cdr:cNvPr id="3" name="TextBox 2"/>
        <cdr:cNvSpPr txBox="1"/>
      </cdr:nvSpPr>
      <cdr:spPr>
        <a:xfrm xmlns:a="http://schemas.openxmlformats.org/drawingml/2006/main" rot="20291848">
          <a:off x="6889292" y="-34799"/>
          <a:ext cx="691374" cy="3016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0997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B7611-1280-4BD1-A5E5-A3B70519468D}" type="datetimeFigureOut">
              <a:rPr lang="ru-RU" smtClean="0"/>
              <a:pPr/>
              <a:t>19.04.2018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39741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0997" y="639741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03E39-8B13-4E67-B1AD-B689A9F1BC6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0997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277031-F8F4-48DA-A6A7-765405787C30}" type="datetimeFigureOut">
              <a:rPr lang="ru-RU" smtClean="0"/>
              <a:pPr/>
              <a:t>19.04.2018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504825"/>
            <a:ext cx="3367088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949" y="3199488"/>
            <a:ext cx="7895590" cy="303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39741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0997" y="639741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0E804-3FCA-4624-B1D8-D882019D2C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0E804-3FCA-4624-B1D8-D882019D2C8E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0E804-3FCA-4624-B1D8-D882019D2C8E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0E804-3FCA-4624-B1D8-D882019D2C8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EFDF-93EA-4391-B9EC-CD8F86B7F7BF}" type="datetime1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EFDF-93EA-4391-B9EC-CD8F86B7F7BF}" type="datetime1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EFDF-93EA-4391-B9EC-CD8F86B7F7BF}" type="datetime1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6E820-B771-4EAF-9A5F-9015A9E91A02}" type="datetime1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37465">
              <a:lnSpc>
                <a:spcPct val="100000"/>
              </a:lnSpc>
            </a:pPr>
            <a:fld id="{81D60167-4931-47E6-BA6A-407CBD079E47}" type="slidenum">
              <a:rPr spc="-10" dirty="0"/>
              <a:pPr marL="37465">
                <a:lnSpc>
                  <a:spcPct val="100000"/>
                </a:lnSpc>
              </a:pPr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6A103-D62E-4CEE-947D-743BDA8E51C0}" type="datetime1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37465">
              <a:lnSpc>
                <a:spcPct val="100000"/>
              </a:lnSpc>
            </a:pPr>
            <a:fld id="{81D60167-4931-47E6-BA6A-407CBD079E47}" type="slidenum">
              <a:rPr spc="-10" dirty="0"/>
              <a:pPr marL="37465">
                <a:lnSpc>
                  <a:spcPct val="100000"/>
                </a:lnSpc>
              </a:pPr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EFDF-93EA-4391-B9EC-CD8F86B7F7BF}" type="datetime1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EFDF-93EA-4391-B9EC-CD8F86B7F7BF}" type="datetime1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EFDF-93EA-4391-B9EC-CD8F86B7F7BF}" type="datetime1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EFDF-93EA-4391-B9EC-CD8F86B7F7BF}" type="datetime1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EFDF-93EA-4391-B9EC-CD8F86B7F7BF}" type="datetime1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EFDF-93EA-4391-B9EC-CD8F86B7F7BF}" type="datetime1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EFDF-93EA-4391-B9EC-CD8F86B7F7BF}" type="datetime1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EFDF-93EA-4391-B9EC-CD8F86B7F7BF}" type="datetime1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18000"/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9EFDF-93EA-4391-B9EC-CD8F86B7F7BF}" type="datetime1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19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AllNewNews1.png"/>
          <p:cNvPicPr>
            <a:picLocks noChangeAspect="1"/>
          </p:cNvPicPr>
          <p:nvPr/>
        </p:nvPicPr>
        <p:blipFill>
          <a:blip r:embed="rId3">
            <a:lum/>
          </a:blip>
          <a:stretch>
            <a:fillRect/>
          </a:stretch>
        </p:blipFill>
        <p:spPr>
          <a:xfrm>
            <a:off x="0" y="0"/>
            <a:ext cx="9144000" cy="190499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50800" dir="5400000" sx="158000" sy="158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object 2"/>
          <p:cNvSpPr/>
          <p:nvPr/>
        </p:nvSpPr>
        <p:spPr>
          <a:xfrm>
            <a:off x="995172" y="1927860"/>
            <a:ext cx="7312152" cy="28102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1219200" y="1905000"/>
            <a:ext cx="7162800" cy="45550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</a:t>
            </a:r>
          </a:p>
          <a:p>
            <a:pPr algn="ctr"/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БЮДЖЕТА</a:t>
            </a:r>
          </a:p>
          <a:p>
            <a:pPr algn="ctr"/>
            <a:r>
              <a:rPr lang="ru-RU" sz="4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ГОРОДА </a:t>
            </a:r>
          </a:p>
          <a:p>
            <a:pPr algn="ctr"/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АК-ДОВУРАК</a:t>
            </a:r>
          </a:p>
          <a:p>
            <a:pPr algn="ctr"/>
            <a:r>
              <a:rPr lang="ru-RU" sz="5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за 2017 год </a:t>
            </a:r>
            <a:endParaRPr lang="ru-RU" sz="4400" b="1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" name="Рисунок 4" descr="220px-МинФин_Тыва_синий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76200"/>
            <a:ext cx="1981200" cy="1981200"/>
          </a:xfrm>
          <a:prstGeom prst="rect">
            <a:avLst/>
          </a:prstGeom>
        </p:spPr>
      </p:pic>
      <p:pic>
        <p:nvPicPr>
          <p:cNvPr id="10" name="Рисунок 9" descr="mz.minfintuva.ru1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86600" y="0"/>
            <a:ext cx="2057400" cy="1837471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0" h="0" prst="slope"/>
            <a:bevelB w="0" h="0" prst="relaxedInset"/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3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383272" cy="861774"/>
          </a:xfrm>
        </p:spPr>
        <p:txBody>
          <a:bodyPr/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Расходная часть бюджета</a:t>
            </a:r>
            <a:b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 Ак-Довурак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10</a:t>
            </a:fld>
            <a:endParaRPr lang="ru-RU" spc="-10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443704" y="2133600"/>
            <a:ext cx="6700296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План 499504тыс.руб.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2564" y="3810000"/>
            <a:ext cx="6881436" cy="923330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Факт 486787тыс.руб.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98241" y="5486400"/>
            <a:ext cx="6045759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Исполнение 97,5%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6" grpId="1">
        <p:bldAsOne/>
      </p:bldGraphic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13990"/>
            <a:ext cx="7730235" cy="861774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городского округа г.Ак-Довурак за 2017 год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11</a:t>
            </a:fld>
            <a:endParaRPr lang="ru-RU" spc="-1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8600" y="1219200"/>
          <a:ext cx="8686800" cy="5227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62000"/>
                <a:gridCol w="4876800"/>
                <a:gridCol w="1143000"/>
                <a:gridCol w="1143000"/>
                <a:gridCol w="762000"/>
              </a:tblGrid>
              <a:tr h="38100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Раздел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Факт  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24082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23968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575,4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575,4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1623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1623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8735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4362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49,9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11294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11149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98,7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311608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304626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97,8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08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21026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21026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09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118647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118321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99,7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1667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55,8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Периодическая печать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Обслуживание муниципального долга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499505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486787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97,5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534400" y="2286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9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383272" cy="861774"/>
          </a:xfrm>
        </p:spPr>
        <p:txBody>
          <a:bodyPr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Структура расходов бюджета городского округа г.Ак-Довурак за 2017 год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>
                <a:solidFill>
                  <a:schemeClr val="tx1"/>
                </a:solidFill>
              </a:rPr>
              <a:pPr marL="37465">
                <a:lnSpc>
                  <a:spcPct val="100000"/>
                </a:lnSpc>
              </a:pPr>
              <a:t>12</a:t>
            </a:fld>
            <a:endParaRPr lang="ru-RU" spc="-10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2"/>
          <p:cNvGraphicFramePr>
            <a:graphicFrameLocks noChangeAspect="1"/>
          </p:cNvGraphicFramePr>
          <p:nvPr/>
        </p:nvGraphicFramePr>
        <p:xfrm>
          <a:off x="228600" y="1143000"/>
          <a:ext cx="8763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458200" y="228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10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ccel="50000" decel="5000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category" animBg="0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13</a:t>
            </a:fld>
            <a:endParaRPr lang="ru-RU" spc="-10" dirty="0"/>
          </a:p>
        </p:txBody>
      </p:sp>
      <p:sp>
        <p:nvSpPr>
          <p:cNvPr id="4" name="TextBox 3"/>
          <p:cNvSpPr txBox="1"/>
          <p:nvPr/>
        </p:nvSpPr>
        <p:spPr>
          <a:xfrm>
            <a:off x="8305800" y="2286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11</a:t>
            </a:r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334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Исполнение публичных обязательств за 2017 год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" y="1143006"/>
          <a:ext cx="8686800" cy="534901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911547"/>
                <a:gridCol w="973667"/>
                <a:gridCol w="973667"/>
                <a:gridCol w="827919"/>
              </a:tblGrid>
              <a:tr h="5987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План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Факт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%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4737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Субвенции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на </a:t>
                      </a:r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оплату жилищно-коммунальных услуг отдельным категориям граждан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6310,8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6310,8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6265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Субвенции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"</a:t>
                      </a:r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О мерах социальной поддержки реабилитированных лиц и лиц, признанных пострадавшими от политических репрессий"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9,9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99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739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Субвенции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"</a:t>
                      </a:r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О мерах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соц. </a:t>
                      </a:r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поддержки ветеранов труда и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ВОВ,  труженикам тыла"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3392,5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3389,2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99,9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4737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Субвенции на реализацию Закона Республики Тыва "О порядке назначения и выплаты ежемесячного пособия на ребенка"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8075,0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8075,0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4737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Субсидии </a:t>
                      </a:r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на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компенсацию отдельных </a:t>
                      </a:r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категорий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граждан взноса на кап. Ремонт в многоквартирных домах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14,7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14,7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4737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Субвенции на реализацию Закона РТ "О погребении и похоронном деле РТ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233,5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233,4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6265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Субвенции на компенсацию части родительской платы за содержание ребенка в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ДОУ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10404,1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10404,1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6265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Субвенции на выплату государственных пособий лицам, не подлежащим обязательному социальному страхованию на случай временной нетрудоспособности и в связи с материнством, и лицам, уволенным в связи с ликвидацией организаций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28630,0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28630,0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13990"/>
            <a:ext cx="8001000" cy="73866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Задолженность родительской платы за содержание ребенка в детском дошкольном учреждении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14</a:t>
            </a:fld>
            <a:endParaRPr lang="ru-RU" spc="-1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8600" y="1066800"/>
          <a:ext cx="8610600" cy="55702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52800"/>
                <a:gridCol w="990600"/>
                <a:gridCol w="838200"/>
                <a:gridCol w="1066800"/>
                <a:gridCol w="838200"/>
                <a:gridCol w="1524000"/>
              </a:tblGrid>
              <a:tr h="556260">
                <a:tc rowSpan="2"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Наименование учреждения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Задолженность на 01.01.2017г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Задолженность на 01.01.2018г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Отклонение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5626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Недо-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плата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Пере-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плата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Недо-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плата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Пере-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плата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5626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Дюймовочка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0,4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12,9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+12,9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55626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Теремок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165,8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-65,8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55626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Мишутка 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653,7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630,8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-22,9</a:t>
                      </a:r>
                    </a:p>
                  </a:txBody>
                  <a:tcPr/>
                </a:tc>
              </a:tr>
              <a:tr h="55626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Сказка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179,2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200,4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+21,2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55626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Малышок 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8,0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58,478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-66,4</a:t>
                      </a:r>
                    </a:p>
                    <a:p>
                      <a:pPr algn="ctr"/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55626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Золотой ключик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40,1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251,4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+211,3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55626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Светлячок</a:t>
                      </a:r>
                      <a:r>
                        <a:rPr lang="ru-RU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232,9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190,4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-42,5</a:t>
                      </a:r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ИТОГО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1279,7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0,4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1385,9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58,48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+47,7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686800" y="228600"/>
            <a:ext cx="30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12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383272" cy="73866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Платные услуги муниципальных учреждений </a:t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г. Ак-Довурак за 2016 год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15</a:t>
            </a:fld>
            <a:endParaRPr lang="ru-RU" spc="-1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57200" y="1371600"/>
          <a:ext cx="8153400" cy="485140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248400"/>
                <a:gridCol w="1905000"/>
              </a:tblGrid>
              <a:tr h="808567"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Наименование учреждений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Сумма тыс.руб.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8567"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b="1" dirty="0" smtClean="0">
                          <a:solidFill>
                            <a:schemeClr val="accent6"/>
                          </a:solidFill>
                          <a:latin typeface="Arial" pitchFamily="34" charset="0"/>
                          <a:cs typeface="Arial" pitchFamily="34" charset="0"/>
                        </a:rPr>
                        <a:t>Дошкольные учреждения</a:t>
                      </a:r>
                      <a:endParaRPr lang="ru-RU" b="1" dirty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accent6"/>
                          </a:solidFill>
                          <a:latin typeface="Arial" pitchFamily="34" charset="0"/>
                          <a:cs typeface="Arial" pitchFamily="34" charset="0"/>
                        </a:rPr>
                        <a:t>22017,7</a:t>
                      </a:r>
                      <a:endParaRPr lang="ru-RU" b="1" dirty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8567"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b="1" dirty="0" smtClean="0">
                          <a:solidFill>
                            <a:schemeClr val="accent6"/>
                          </a:solidFill>
                          <a:latin typeface="Arial" pitchFamily="34" charset="0"/>
                          <a:cs typeface="Arial" pitchFamily="34" charset="0"/>
                        </a:rPr>
                        <a:t>Школы</a:t>
                      </a:r>
                      <a:endParaRPr lang="ru-RU" b="1" dirty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accent6"/>
                          </a:solidFill>
                          <a:latin typeface="Arial" pitchFamily="34" charset="0"/>
                          <a:cs typeface="Arial" pitchFamily="34" charset="0"/>
                        </a:rPr>
                        <a:t>1334,5</a:t>
                      </a:r>
                      <a:endParaRPr lang="ru-RU" b="1" dirty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8567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6"/>
                          </a:solidFill>
                          <a:latin typeface="Arial" pitchFamily="34" charset="0"/>
                          <a:cs typeface="Arial" pitchFamily="34" charset="0"/>
                        </a:rPr>
                        <a:t>Внешкольные учреждения (ДДТ, ЦРТДЮ, ДШИ)</a:t>
                      </a:r>
                      <a:endParaRPr lang="ru-RU" b="1" dirty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accent6"/>
                          </a:solidFill>
                          <a:latin typeface="Arial" pitchFamily="34" charset="0"/>
                          <a:cs typeface="Arial" pitchFamily="34" charset="0"/>
                        </a:rPr>
                        <a:t>908,8</a:t>
                      </a:r>
                      <a:endParaRPr lang="ru-RU" b="1" dirty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8567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accent6"/>
                          </a:solidFill>
                          <a:latin typeface="Arial" pitchFamily="34" charset="0"/>
                          <a:cs typeface="Arial" pitchFamily="34" charset="0"/>
                        </a:rPr>
                        <a:t>Учреждения культуры</a:t>
                      </a:r>
                      <a:endParaRPr lang="ru-RU" b="1" dirty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6"/>
                          </a:solidFill>
                          <a:latin typeface="Arial" pitchFamily="34" charset="0"/>
                          <a:cs typeface="Arial" pitchFamily="34" charset="0"/>
                        </a:rPr>
                        <a:t>1320,9</a:t>
                      </a:r>
                      <a:endParaRPr lang="ru-RU" b="1" dirty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8567">
                <a:tc>
                  <a:txBody>
                    <a:bodyPr/>
                    <a:lstStyle/>
                    <a:p>
                      <a:pPr algn="r"/>
                      <a:endParaRPr lang="ru-RU" b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r"/>
                      <a:r>
                        <a:rPr lang="ru-RU" b="1" dirty="0" smtClean="0">
                          <a:solidFill>
                            <a:schemeClr val="accent6"/>
                          </a:solidFill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  <a:endParaRPr lang="ru-RU" b="1" dirty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accent6"/>
                          </a:solidFill>
                          <a:latin typeface="Arial" pitchFamily="34" charset="0"/>
                          <a:cs typeface="Arial" pitchFamily="34" charset="0"/>
                        </a:rPr>
                        <a:t>25581,9</a:t>
                      </a:r>
                      <a:endParaRPr lang="ru-RU" b="1" dirty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0" y="1524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13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383272" cy="1107996"/>
          </a:xfrm>
        </p:spPr>
        <p:txBody>
          <a:bodyPr/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Платные услуги Муниципальный учреждений 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pPr marL="37465">
                <a:lnSpc>
                  <a:spcPct val="100000"/>
                </a:lnSpc>
              </a:pPr>
              <a:t>16</a:t>
            </a:fld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1676400"/>
            <a:ext cx="6160020" cy="707886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Дошкольные учреждения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2590800"/>
            <a:ext cx="1790939" cy="707886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Школы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200" y="3581400"/>
            <a:ext cx="3339440" cy="707886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Внешкольные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" y="4419600"/>
            <a:ext cx="5169941" cy="707886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Учреждения культуры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629400" y="1676400"/>
            <a:ext cx="187583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22017,7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09800" y="2590800"/>
            <a:ext cx="161614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1334,5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10000" y="3581400"/>
            <a:ext cx="135646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908,8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562600" y="4419600"/>
            <a:ext cx="161614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1320,9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/>
      <p:bldP spid="12" grpId="0"/>
      <p:bldP spid="13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383272" cy="73866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Распределение собственных доходов бюджета за 2017 год</a:t>
            </a:r>
            <a:endParaRPr lang="ru-RU" sz="2400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17</a:t>
            </a:fld>
            <a:endParaRPr lang="ru-RU" spc="-10" dirty="0"/>
          </a:p>
        </p:txBody>
      </p:sp>
      <p:graphicFrame>
        <p:nvGraphicFramePr>
          <p:cNvPr id="4" name="Объект 2"/>
          <p:cNvGraphicFramePr>
            <a:graphicFrameLocks noChangeAspect="1"/>
          </p:cNvGraphicFramePr>
          <p:nvPr/>
        </p:nvGraphicFramePr>
        <p:xfrm>
          <a:off x="228600" y="1143000"/>
          <a:ext cx="8763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534400" y="228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14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383272" cy="73866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Распределение собственных доходов бюджета за 2017 год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18</a:t>
            </a:fld>
            <a:endParaRPr lang="ru-RU" spc="-10" dirty="0"/>
          </a:p>
        </p:txBody>
      </p:sp>
      <p:graphicFrame>
        <p:nvGraphicFramePr>
          <p:cNvPr id="4" name="Объект 2"/>
          <p:cNvGraphicFramePr>
            <a:graphicFrameLocks noChangeAspect="1"/>
          </p:cNvGraphicFramePr>
          <p:nvPr/>
        </p:nvGraphicFramePr>
        <p:xfrm>
          <a:off x="0" y="1143000"/>
          <a:ext cx="8763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458200" y="2286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15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383272" cy="73866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Динамика изменения недоимки по </a:t>
            </a:r>
            <a:br>
              <a:rPr lang="ru-RU" sz="24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городу Ак-Довурак </a:t>
            </a:r>
            <a:r>
              <a:rPr lang="ru-RU" sz="20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(тыс.руб.)</a:t>
            </a:r>
            <a:endParaRPr lang="ru-RU" sz="2000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19</a:t>
            </a:fld>
            <a:endParaRPr lang="ru-RU" spc="-10" dirty="0"/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381000" y="1143000"/>
          <a:ext cx="8488323" cy="5168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382000" y="2286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16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categoryEl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2</a:t>
            </a:fld>
            <a:endParaRPr lang="ru-RU" spc="-1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62000" y="685800"/>
            <a:ext cx="7848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     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Собственные   доходы   бюджета  города  Ак-Довурак 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за 2017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год  исполнены на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99,9 %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      При плане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35375,0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 тыс. рублей фактическое поступление составило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35337,7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 тыс. рублей. 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      По сравнению с  аналогичным периодом прошлого года  поступление собственных доходов уменьшилось на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1513,5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 тыс. рублей или на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4,1%.</a:t>
            </a:r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0" y="3048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2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383272" cy="73866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Динамика изменения недоимки по </a:t>
            </a:r>
            <a:br>
              <a:rPr lang="ru-RU" sz="24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городу Ак-Довурак (тыс.руб.)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20</a:t>
            </a:fld>
            <a:endParaRPr lang="ru-RU" spc="-10" dirty="0"/>
          </a:p>
        </p:txBody>
      </p:sp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76200" y="1262407"/>
          <a:ext cx="8793424" cy="4985994"/>
        </p:xfrm>
        <a:graphic>
          <a:graphicData uri="http://schemas.openxmlformats.org/presentationml/2006/ole">
            <p:oleObj spid="_x0000_s1026" name="Worksheet" r:id="rId3" imgW="8848662" imgH="5029133" progId="Excel.Sheet.8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458200" y="1524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17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pPr marL="37465">
                <a:lnSpc>
                  <a:spcPct val="100000"/>
                </a:lnSpc>
              </a:pPr>
              <a:t>21</a:t>
            </a:fld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533400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параметры бюджета за 2017 год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2000" y="1905000"/>
            <a:ext cx="3200400" cy="1905000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81600" y="1828800"/>
            <a:ext cx="3048000" cy="1905000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600" y="22860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Доходы</a:t>
            </a:r>
          </a:p>
          <a:p>
            <a:pPr algn="ctr"/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487830,9</a:t>
            </a:r>
          </a:p>
          <a:p>
            <a:pPr algn="ctr"/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тыс. руб.</a:t>
            </a:r>
            <a:endParaRPr lang="ru-RU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2286000"/>
            <a:ext cx="2514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Расходы</a:t>
            </a:r>
          </a:p>
          <a:p>
            <a:pPr algn="ctr"/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486787,3</a:t>
            </a:r>
          </a:p>
          <a:p>
            <a:pPr algn="ctr"/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тыс.руб.</a:t>
            </a:r>
            <a:endParaRPr lang="ru-RU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58200" y="1524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19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Минус 13"/>
          <p:cNvSpPr/>
          <p:nvPr/>
        </p:nvSpPr>
        <p:spPr>
          <a:xfrm>
            <a:off x="4191000" y="2514600"/>
            <a:ext cx="838200" cy="762000"/>
          </a:xfrm>
          <a:prstGeom prst="mathMinu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362200" y="5181600"/>
            <a:ext cx="4876800" cy="9906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54864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Профицит</a:t>
            </a:r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1043,6 тыс. руб.</a:t>
            </a:r>
            <a:endParaRPr lang="ru-RU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4038600" y="4038600"/>
            <a:ext cx="1219200" cy="609600"/>
          </a:xfrm>
          <a:prstGeom prst="down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  <p:bldP spid="9" grpId="0"/>
      <p:bldP spid="14" grpId="0" animBg="1"/>
      <p:bldP spid="15" grpId="0" animBg="1"/>
      <p:bldP spid="16" grpId="0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22</a:t>
            </a:fld>
            <a:endParaRPr lang="ru-RU" spc="-10" dirty="0"/>
          </a:p>
        </p:txBody>
      </p:sp>
      <p:sp>
        <p:nvSpPr>
          <p:cNvPr id="3" name="TextBox 2"/>
          <p:cNvSpPr txBox="1"/>
          <p:nvPr/>
        </p:nvSpPr>
        <p:spPr>
          <a:xfrm>
            <a:off x="2133600" y="2057400"/>
            <a:ext cx="4572000" cy="1938992"/>
          </a:xfrm>
          <a:prstGeom prst="rect">
            <a:avLst/>
          </a:prstGeom>
          <a:noFill/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Спасибо </a:t>
            </a:r>
          </a:p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за внимание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05800" y="3810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18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383272" cy="861774"/>
          </a:xfrm>
        </p:spPr>
        <p:txBody>
          <a:bodyPr/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Собственные доходы бюджета</a:t>
            </a:r>
            <a:b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г. Ак-Довурак за 2017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>
                <a:latin typeface="Times New Roman" pitchFamily="18" charset="0"/>
                <a:cs typeface="Times New Roman" pitchFamily="18" charset="0"/>
              </a:rPr>
              <a:pPr marL="37465">
                <a:lnSpc>
                  <a:spcPct val="100000"/>
                </a:lnSpc>
              </a:pPr>
              <a:t>3</a:t>
            </a:fld>
            <a:endParaRPr lang="ru-RU" spc="-1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616829" y="2133600"/>
            <a:ext cx="6527171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 35375тыс.руб.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81937" y="3810000"/>
            <a:ext cx="6362063" cy="923330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Факт 35337тыс.руб.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17614" y="5486400"/>
            <a:ext cx="552638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99%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6" grpId="1">
        <p:bldAsOne/>
      </p:bldGraphic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1"/>
            <a:ext cx="7383272" cy="1384995"/>
          </a:xfrm>
        </p:spPr>
        <p:txBody>
          <a:bodyPr/>
          <a:lstStyle/>
          <a:p>
            <a:pPr algn="ctr" rtl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Выполнение плана налоговых и неналоговых доходов в бюджет  г. Ак-Довурак за 2017 год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 marL="37465">
                <a:lnSpc>
                  <a:spcPct val="100000"/>
                </a:lnSpc>
              </a:pPr>
              <a:t>4</a:t>
            </a:fld>
            <a:endParaRPr lang="ru-RU" spc="-1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4478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28600" y="1371600"/>
          <a:ext cx="8702675" cy="4755397"/>
        </p:xfrm>
        <a:graphic>
          <a:graphicData uri="http://schemas.openxmlformats.org/drawingml/2006/table">
            <a:tbl>
              <a:tblPr/>
              <a:tblGrid>
                <a:gridCol w="419100"/>
                <a:gridCol w="4127500"/>
                <a:gridCol w="996950"/>
                <a:gridCol w="1050925"/>
                <a:gridCol w="1009650"/>
                <a:gridCol w="1098550"/>
              </a:tblGrid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969" marR="89969" marT="46789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доходов</a:t>
                      </a:r>
                    </a:p>
                  </a:txBody>
                  <a:tcPr marL="89969" marR="89969" marT="46789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89969" marR="89969" marT="46789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</a:t>
                      </a:r>
                    </a:p>
                  </a:txBody>
                  <a:tcPr marL="89969" marR="89969" marT="46789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плана </a:t>
                      </a:r>
                    </a:p>
                  </a:txBody>
                  <a:tcPr marL="89969" marR="89969" marT="46789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роста к 20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г.</a:t>
                      </a:r>
                    </a:p>
                  </a:txBody>
                  <a:tcPr marL="89969" marR="89969" marT="46789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доходы, всего: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35375,0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35337,7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0,96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в том числе: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17033,0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17080,4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100,3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налог на вмененный доход для отдельных видов деятельности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6109,0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6109,5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имущество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3573,0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3647,6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102,1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4680,0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4308,9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92,1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Платежи при пользовании природными ресурсами 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248,0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256,6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103,5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426,0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427,3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100,3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материальных активов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791,0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792,4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100,2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610600" y="2286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83272" cy="1107996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Поступление  налоговых и неналоговых доходов  в бюджет городского округа г.Ак-Довурак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2011-2017 гг. (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5</a:t>
            </a:fld>
            <a:endParaRPr lang="ru-RU" spc="-10" dirty="0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381000" y="1371600"/>
          <a:ext cx="8488323" cy="5168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534400" y="228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4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1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13990"/>
            <a:ext cx="8458200" cy="929010"/>
          </a:xfrm>
        </p:spPr>
        <p:txBody>
          <a:bodyPr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городского округа г.Ак-Довурак за 2016 г.</a:t>
            </a:r>
            <a:endParaRPr lang="ru-RU" sz="28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6</a:t>
            </a:fld>
            <a:endParaRPr lang="ru-RU" spc="-10" dirty="0"/>
          </a:p>
        </p:txBody>
      </p:sp>
      <p:graphicFrame>
        <p:nvGraphicFramePr>
          <p:cNvPr id="6" name="Объект 2"/>
          <p:cNvGraphicFramePr>
            <a:graphicFrameLocks noChangeAspect="1"/>
          </p:cNvGraphicFramePr>
          <p:nvPr/>
        </p:nvGraphicFramePr>
        <p:xfrm>
          <a:off x="228600" y="1143000"/>
          <a:ext cx="8763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610600" y="2286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5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category" animBg="0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383272" cy="861774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доходов бюджета городского округа г.Ак-Довурак за 2017 г.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7</a:t>
            </a:fld>
            <a:endParaRPr lang="ru-RU" spc="-10" dirty="0"/>
          </a:p>
        </p:txBody>
      </p:sp>
      <p:graphicFrame>
        <p:nvGraphicFramePr>
          <p:cNvPr id="6" name="Объект 2"/>
          <p:cNvGraphicFramePr>
            <a:graphicFrameLocks noChangeAspect="1"/>
          </p:cNvGraphicFramePr>
          <p:nvPr/>
        </p:nvGraphicFramePr>
        <p:xfrm>
          <a:off x="171450" y="1143000"/>
          <a:ext cx="8763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458200" y="228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6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category" animBg="0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73866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Поступление  финансовой помощи в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городского округа  г.Ак-Довурак  2011-2017 гг. (тыс.руб.)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8</a:t>
            </a:fld>
            <a:endParaRPr lang="ru-RU" spc="-10" dirty="0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381000" y="1143000"/>
          <a:ext cx="8488323" cy="5168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686800" y="1524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7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category" animBg="0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9</a:t>
            </a:fld>
            <a:endParaRPr lang="ru-RU" spc="-1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914400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/>
              <a:t>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Расходная часть бюджета города  за 2017 год исполнена </a:t>
            </a:r>
          </a:p>
          <a:p>
            <a:pPr algn="ctr">
              <a:lnSpc>
                <a:spcPct val="150000"/>
              </a:lnSpc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на 97,5 процентов, </a:t>
            </a:r>
          </a:p>
          <a:p>
            <a:pPr algn="ctr">
              <a:lnSpc>
                <a:spcPct val="150000"/>
              </a:lnSpc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при годовом плане 499504,5 тыс. рублей фактические расходы составили </a:t>
            </a:r>
          </a:p>
          <a:p>
            <a:pPr algn="ctr">
              <a:lnSpc>
                <a:spcPct val="150000"/>
              </a:lnSpc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486787,3 тыс. рублей. 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58200" y="3048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8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1424</TotalTime>
  <Words>854</Words>
  <Application>Microsoft Office PowerPoint</Application>
  <PresentationFormat>Экран (4:3)</PresentationFormat>
  <Paragraphs>395</Paragraphs>
  <Slides>22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Тема Office</vt:lpstr>
      <vt:lpstr>Worksheet</vt:lpstr>
      <vt:lpstr>Слайд 1</vt:lpstr>
      <vt:lpstr>Слайд 2</vt:lpstr>
      <vt:lpstr>Собственные доходы бюджета г. Ак-Довурак за 2017</vt:lpstr>
      <vt:lpstr>Выполнение плана налоговых и неналоговых доходов в бюджет  г. Ак-Довурак за 2017 год  </vt:lpstr>
      <vt:lpstr>Поступление  налоговых и неналоговых доходов  в бюджет городского округа г.Ак-Довурак   2011-2017 гг. (тыс.руб.)</vt:lpstr>
      <vt:lpstr>Структура налоговых и неналоговых доходов бюджета городского округа г.Ак-Довурак за 2016 г.</vt:lpstr>
      <vt:lpstr>Структура доходов бюджета городского округа г.Ак-Довурак за 2017 г.</vt:lpstr>
      <vt:lpstr>Поступление  финансовой помощи в бюджет городского округа  г.Ак-Довурак  2011-2017 гг. (тыс.руб.)</vt:lpstr>
      <vt:lpstr>Слайд 9</vt:lpstr>
      <vt:lpstr>Расходная часть бюджета г. Ак-Довурак</vt:lpstr>
      <vt:lpstr>Структура расходов бюджета городского округа г.Ак-Довурак за 2017 год</vt:lpstr>
      <vt:lpstr>Структура расходов бюджета городского округа г.Ак-Довурак за 2017 год</vt:lpstr>
      <vt:lpstr>Слайд 13</vt:lpstr>
      <vt:lpstr>Задолженность родительской платы за содержание ребенка в детском дошкольном учреждении</vt:lpstr>
      <vt:lpstr>Платные услуги муниципальных учреждений  г. Ак-Довурак за 2016 год</vt:lpstr>
      <vt:lpstr>Платные услуги Муниципальный учреждений </vt:lpstr>
      <vt:lpstr>Распределение собственных доходов бюджета за 2017 год</vt:lpstr>
      <vt:lpstr>Распределение собственных доходов бюджета за 2017 год</vt:lpstr>
      <vt:lpstr>Динамика изменения недоимки по  городу Ак-Довурак (тыс.руб.)</vt:lpstr>
      <vt:lpstr>Динамика изменения недоимки по  городу Ак-Довурак (тыс.руб.)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в.богданцев</dc:creator>
  <cp:lastModifiedBy>DNA7 X86</cp:lastModifiedBy>
  <cp:revision>192</cp:revision>
  <dcterms:created xsi:type="dcterms:W3CDTF">2016-11-30T11:15:00Z</dcterms:created>
  <dcterms:modified xsi:type="dcterms:W3CDTF">2018-04-19T04:49:53Z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2016-06-06T00:00:00Z</vt:filetime>
  </property>
  <property fmtid="{D5CDD505-2E9C-101B-9397-08002B2CF9AE}" pid="3" name="LastSaved">
    <vt:filetime>2016-11-30T00:00:00Z</vt:filetime>
  </property>
</Properties>
</file>