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drawings/drawing1.xml" ContentType="application/vnd.openxmlformats-officedocument.drawingml.chartshapes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3" r:id="rId11"/>
    <p:sldId id="271" r:id="rId12"/>
    <p:sldId id="272" r:id="rId13"/>
    <p:sldId id="275" r:id="rId14"/>
    <p:sldId id="274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D0610AC8-D9FF-4BE8-873B-ACB729FEED0B}">
          <p14:sldIdLst>
            <p14:sldId id="260"/>
            <p14:sldId id="256"/>
            <p14:sldId id="264"/>
            <p14:sldId id="265"/>
            <p14:sldId id="266"/>
            <p14:sldId id="267"/>
            <p14:sldId id="268"/>
            <p14:sldId id="269"/>
            <p14:sldId id="270"/>
            <p14:sldId id="273"/>
            <p14:sldId id="271"/>
            <p14:sldId id="272"/>
            <p14:sldId id="275"/>
            <p14:sldId id="27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in" initials="f" lastIdx="1" clrIdx="0">
    <p:extLst>
      <p:ext uri="{19B8F6BF-5375-455C-9EA6-DF929625EA0E}">
        <p15:presenceInfo xmlns:p15="http://schemas.microsoft.com/office/powerpoint/2012/main" userId="f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8ECB"/>
    <a:srgbClr val="FFC000"/>
    <a:srgbClr val="A5A5A5"/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724" autoAdjust="0"/>
  </p:normalViewPr>
  <p:slideViewPr>
    <p:cSldViewPr snapToGrid="0">
      <p:cViewPr varScale="1">
        <p:scale>
          <a:sx n="110" d="100"/>
          <a:sy n="110" d="100"/>
        </p:scale>
        <p:origin x="59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chartUserShapes" Target="../drawings/drawing1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chartUserShapes" Target="../drawings/drawing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r>
              <a:rPr lang="ru-RU" baseline="0" dirty="0">
                <a:solidFill>
                  <a:schemeClr val="tx1"/>
                </a:solidFill>
                <a:latin typeface="Arial" panose="020B0604020202020204" pitchFamily="34" charset="0"/>
              </a:rPr>
              <a:t>Динамика поступлений доходов 2024-2028 гг.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доходы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2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Факт за 2024 год</c:v>
                </c:pt>
                <c:pt idx="1">
                  <c:v>Ожидаемое за 2025 год</c:v>
                </c:pt>
                <c:pt idx="2">
                  <c:v>Прогноз на 2026 год</c:v>
                </c:pt>
                <c:pt idx="3">
                  <c:v>Прогноз на 2027 год</c:v>
                </c:pt>
                <c:pt idx="4">
                  <c:v>Пронгоз на 2028 год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60675</c:v>
                </c:pt>
                <c:pt idx="1">
                  <c:v>55570</c:v>
                </c:pt>
                <c:pt idx="2">
                  <c:v>68546</c:v>
                </c:pt>
                <c:pt idx="3">
                  <c:v>79740</c:v>
                </c:pt>
                <c:pt idx="4">
                  <c:v>91290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28-4D17-A87F-B17BE1F1846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Неналоговые доходы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tx2"/>
              </a:solidFill>
            </a:ln>
            <a:effectLst/>
          </c:spPr>
          <c:invertIfNegative val="0"/>
          <c:dLbls>
            <c:dLbl>
              <c:idx val="1"/>
              <c:layout>
                <c:manualLayout>
                  <c:x val="-1.5625000000000573E-3"/>
                  <c:y val="-2.343749855822474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E28-4D17-A87F-B17BE1F1846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Факт за 2024 год</c:v>
                </c:pt>
                <c:pt idx="1">
                  <c:v>Ожидаемое за 2025 год</c:v>
                </c:pt>
                <c:pt idx="2">
                  <c:v>Прогноз на 2026 год</c:v>
                </c:pt>
                <c:pt idx="3">
                  <c:v>Прогноз на 2027 год</c:v>
                </c:pt>
                <c:pt idx="4">
                  <c:v>Пронгоз на 2028 год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5702</c:v>
                </c:pt>
                <c:pt idx="1">
                  <c:v>4758</c:v>
                </c:pt>
                <c:pt idx="2">
                  <c:v>8796</c:v>
                </c:pt>
                <c:pt idx="3">
                  <c:v>9127</c:v>
                </c:pt>
                <c:pt idx="4">
                  <c:v>9410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E28-4D17-A87F-B17BE1F18460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tx2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Факт за 2024 год</c:v>
                </c:pt>
                <c:pt idx="1">
                  <c:v>Ожидаемое за 2025 год</c:v>
                </c:pt>
                <c:pt idx="2">
                  <c:v>Прогноз на 2026 год</c:v>
                </c:pt>
                <c:pt idx="3">
                  <c:v>Прогноз на 2027 год</c:v>
                </c:pt>
                <c:pt idx="4">
                  <c:v>Пронгоз на 2028 год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963771</c:v>
                </c:pt>
                <c:pt idx="1">
                  <c:v>910578</c:v>
                </c:pt>
                <c:pt idx="2">
                  <c:v>933627.5</c:v>
                </c:pt>
                <c:pt idx="3">
                  <c:v>550259</c:v>
                </c:pt>
                <c:pt idx="4">
                  <c:v>620871.4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E28-4D17-A87F-B17BE1F18460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289197120"/>
        <c:axId val="1289207104"/>
      </c:barChart>
      <c:catAx>
        <c:axId val="1289197120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ru-RU"/>
          </a:p>
        </c:txPr>
        <c:crossAx val="1289207104"/>
        <c:crosses val="max"/>
        <c:auto val="1"/>
        <c:lblAlgn val="ctr"/>
        <c:lblOffset val="100"/>
        <c:noMultiLvlLbl val="0"/>
      </c:catAx>
      <c:valAx>
        <c:axId val="1289207104"/>
        <c:scaling>
          <c:logBase val="100"/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ru-RU"/>
          </a:p>
        </c:txPr>
        <c:crossAx val="12891971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>
      <a:softEdge rad="0"/>
    </a:effectLst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2881069553805775E-2"/>
          <c:y val="0.12047248822377508"/>
          <c:w val="0.67804639886414919"/>
          <c:h val="0.77975925925925926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Общегосударственные вопросы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  <c:pt idx="3">
                  <c:v>2027</c:v>
                </c:pt>
                <c:pt idx="4">
                  <c:v>2028</c:v>
                </c:pt>
              </c:numCache>
            </c:num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44152</c:v>
                </c:pt>
                <c:pt idx="1">
                  <c:v>47560</c:v>
                </c:pt>
                <c:pt idx="2">
                  <c:v>42758</c:v>
                </c:pt>
                <c:pt idx="3">
                  <c:v>28602</c:v>
                </c:pt>
                <c:pt idx="4">
                  <c:v>43716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DA-4B58-95A6-0395B922165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Национальная оборона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  <c:pt idx="3">
                  <c:v>2027</c:v>
                </c:pt>
                <c:pt idx="4">
                  <c:v>2028</c:v>
                </c:pt>
              </c:numCache>
            </c:num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1876.9</c:v>
                </c:pt>
                <c:pt idx="1">
                  <c:v>2171.1999999999998</c:v>
                </c:pt>
                <c:pt idx="2">
                  <c:v>2988.2</c:v>
                </c:pt>
                <c:pt idx="3">
                  <c:v>3381</c:v>
                </c:pt>
                <c:pt idx="4">
                  <c:v>4362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EDA-4B58-95A6-0395B922165E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Национальная безопасность и правоохранительная деятельность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  <c:pt idx="3">
                  <c:v>2027</c:v>
                </c:pt>
                <c:pt idx="4">
                  <c:v>2028</c:v>
                </c:pt>
              </c:numCache>
            </c:num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4737</c:v>
                </c:pt>
                <c:pt idx="1">
                  <c:v>3580</c:v>
                </c:pt>
                <c:pt idx="2">
                  <c:v>4910</c:v>
                </c:pt>
                <c:pt idx="3">
                  <c:v>2593</c:v>
                </c:pt>
                <c:pt idx="4">
                  <c:v>2593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EDA-4B58-95A6-0395B922165E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Национальная экономика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  <c:pt idx="3">
                  <c:v>2027</c:v>
                </c:pt>
                <c:pt idx="4">
                  <c:v>2028</c:v>
                </c:pt>
              </c:numCache>
            </c:numRef>
          </c:cat>
          <c:val>
            <c:numRef>
              <c:f>Лист1!$E$2:$E$6</c:f>
              <c:numCache>
                <c:formatCode>General</c:formatCode>
                <c:ptCount val="5"/>
                <c:pt idx="0">
                  <c:v>29801</c:v>
                </c:pt>
                <c:pt idx="1">
                  <c:v>39775</c:v>
                </c:pt>
                <c:pt idx="2">
                  <c:v>51904</c:v>
                </c:pt>
                <c:pt idx="3">
                  <c:v>28811</c:v>
                </c:pt>
                <c:pt idx="4">
                  <c:v>28940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EDA-4B58-95A6-0395B922165E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Жилищно-коммунальное хозяйство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  <c:pt idx="3">
                  <c:v>2027</c:v>
                </c:pt>
                <c:pt idx="4">
                  <c:v>2028</c:v>
                </c:pt>
              </c:numCache>
            </c:numRef>
          </c:cat>
          <c:val>
            <c:numRef>
              <c:f>Лист1!$F$2:$F$6</c:f>
              <c:numCache>
                <c:formatCode>General</c:formatCode>
                <c:ptCount val="5"/>
                <c:pt idx="0">
                  <c:v>155811</c:v>
                </c:pt>
                <c:pt idx="1">
                  <c:v>18951</c:v>
                </c:pt>
                <c:pt idx="2">
                  <c:v>17983</c:v>
                </c:pt>
                <c:pt idx="3">
                  <c:v>17983</c:v>
                </c:pt>
                <c:pt idx="4">
                  <c:v>17983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EDA-4B58-95A6-0395B922165E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Образование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  <c:pt idx="3">
                  <c:v>2027</c:v>
                </c:pt>
                <c:pt idx="4">
                  <c:v>2028</c:v>
                </c:pt>
              </c:numCache>
            </c:numRef>
          </c:cat>
          <c:val>
            <c:numRef>
              <c:f>Лист1!$G$2:$G$6</c:f>
              <c:numCache>
                <c:formatCode>General</c:formatCode>
                <c:ptCount val="5"/>
                <c:pt idx="0">
                  <c:v>643369</c:v>
                </c:pt>
                <c:pt idx="1">
                  <c:v>691408</c:v>
                </c:pt>
                <c:pt idx="2">
                  <c:v>757261</c:v>
                </c:pt>
                <c:pt idx="3">
                  <c:v>455974</c:v>
                </c:pt>
                <c:pt idx="4">
                  <c:v>524707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EDA-4B58-95A6-0395B922165E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КУЛЬТУРА, КИНЕМАТОГРАФИЯ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  <c:pt idx="3">
                  <c:v>2027</c:v>
                </c:pt>
                <c:pt idx="4">
                  <c:v>2028</c:v>
                </c:pt>
              </c:numCache>
            </c:numRef>
          </c:cat>
          <c:val>
            <c:numRef>
              <c:f>Лист1!$H$2:$H$6</c:f>
              <c:numCache>
                <c:formatCode>General</c:formatCode>
                <c:ptCount val="5"/>
                <c:pt idx="0">
                  <c:v>37931</c:v>
                </c:pt>
                <c:pt idx="1">
                  <c:v>48016</c:v>
                </c:pt>
                <c:pt idx="2">
                  <c:v>35024</c:v>
                </c:pt>
                <c:pt idx="3">
                  <c:v>25118</c:v>
                </c:pt>
                <c:pt idx="4">
                  <c:v>23504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EDA-4B58-95A6-0395B922165E}"/>
            </c:ext>
          </c:extLst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ЗДРАВООХРАНЕНИЕ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  <c:pt idx="3">
                  <c:v>2027</c:v>
                </c:pt>
                <c:pt idx="4">
                  <c:v>2028</c:v>
                </c:pt>
              </c:numCache>
            </c:numRef>
          </c:cat>
          <c:val>
            <c:numRef>
              <c:f>Лист1!$I$2:$I$6</c:f>
              <c:numCache>
                <c:formatCode>General</c:formatCode>
                <c:ptCount val="5"/>
                <c:pt idx="0">
                  <c:v>223</c:v>
                </c:pt>
                <c:pt idx="1">
                  <c:v>223</c:v>
                </c:pt>
                <c:pt idx="2">
                  <c:v>223</c:v>
                </c:pt>
                <c:pt idx="3">
                  <c:v>223</c:v>
                </c:pt>
                <c:pt idx="4">
                  <c:v>223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EDA-4B58-95A6-0395B922165E}"/>
            </c:ext>
          </c:extLst>
        </c:ser>
        <c:ser>
          <c:idx val="8"/>
          <c:order val="8"/>
          <c:tx>
            <c:strRef>
              <c:f>Лист1!$J$1</c:f>
              <c:strCache>
                <c:ptCount val="1"/>
                <c:pt idx="0">
                  <c:v>Социальная политика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  <c:pt idx="3">
                  <c:v>2027</c:v>
                </c:pt>
                <c:pt idx="4">
                  <c:v>2028</c:v>
                </c:pt>
              </c:numCache>
            </c:numRef>
          </c:cat>
          <c:val>
            <c:numRef>
              <c:f>Лист1!$J$2:$J$6</c:f>
              <c:numCache>
                <c:formatCode>General</c:formatCode>
                <c:ptCount val="5"/>
                <c:pt idx="0">
                  <c:v>90300</c:v>
                </c:pt>
                <c:pt idx="1">
                  <c:v>88357</c:v>
                </c:pt>
                <c:pt idx="2">
                  <c:v>75888</c:v>
                </c:pt>
                <c:pt idx="3">
                  <c:v>67479</c:v>
                </c:pt>
                <c:pt idx="4">
                  <c:v>66581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EDA-4B58-95A6-0395B922165E}"/>
            </c:ext>
          </c:extLst>
        </c:ser>
        <c:ser>
          <c:idx val="9"/>
          <c:order val="9"/>
          <c:tx>
            <c:strRef>
              <c:f>Лист1!$K$1</c:f>
              <c:strCache>
                <c:ptCount val="1"/>
                <c:pt idx="0">
                  <c:v>ФИЗИЧЕСКАЯ КУЛЬТУРА И СПОРТ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  <c:pt idx="3">
                  <c:v>2027</c:v>
                </c:pt>
                <c:pt idx="4">
                  <c:v>2028</c:v>
                </c:pt>
              </c:numCache>
            </c:numRef>
          </c:cat>
          <c:val>
            <c:numRef>
              <c:f>Лист1!$K$2:$K$6</c:f>
              <c:numCache>
                <c:formatCode>General</c:formatCode>
                <c:ptCount val="5"/>
                <c:pt idx="0">
                  <c:v>18005</c:v>
                </c:pt>
                <c:pt idx="1">
                  <c:v>21371</c:v>
                </c:pt>
                <c:pt idx="2">
                  <c:v>22031</c:v>
                </c:pt>
                <c:pt idx="3">
                  <c:v>8963</c:v>
                </c:pt>
                <c:pt idx="4">
                  <c:v>8963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4EDA-4B58-95A6-0395B922165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1289192544"/>
        <c:axId val="1289182976"/>
      </c:barChart>
      <c:catAx>
        <c:axId val="12891925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cap="all" spc="120" normalizeH="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289182976"/>
        <c:crosses val="autoZero"/>
        <c:auto val="1"/>
        <c:lblAlgn val="ctr"/>
        <c:lblOffset val="100"/>
        <c:noMultiLvlLbl val="0"/>
      </c:catAx>
      <c:valAx>
        <c:axId val="1289182976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2891925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70560919094605157"/>
          <c:y val="6.9730842351369213E-2"/>
          <c:w val="0.28938648130326022"/>
          <c:h val="0.8674389034703994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4.6810535251108884E-2"/>
          <c:w val="0.9760431004686686"/>
          <c:h val="0.8454899099552196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658-490A-9544-1466B6D06295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658-490A-9544-1466B6D06295}"/>
              </c:ext>
            </c:extLst>
          </c:dPt>
          <c:dPt>
            <c:idx val="2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658-490A-9544-1466B6D06295}"/>
              </c:ext>
            </c:extLst>
          </c:dPt>
          <c:dPt>
            <c:idx val="3"/>
            <c:invertIfNegative val="0"/>
            <c:bubble3D val="0"/>
            <c:spPr>
              <a:solidFill>
                <a:srgbClr val="8D338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1658-490A-9544-1466B6D06295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1658-490A-9544-1466B6D06295}"/>
              </c:ext>
            </c:extLst>
          </c:dPt>
          <c:dPt>
            <c:idx val="5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1658-490A-9544-1466B6D06295}"/>
              </c:ext>
            </c:extLst>
          </c:dPt>
          <c:cat>
            <c:numRef>
              <c:f>Лист1!$A$2:$A$7</c:f>
              <c:numCache>
                <c:formatCode>General</c:formatCode>
                <c:ptCount val="6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  <c:pt idx="5">
                  <c:v>2026</c:v>
                </c:pt>
              </c:numCache>
            </c:num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24305</c:v>
                </c:pt>
                <c:pt idx="1">
                  <c:v>26391</c:v>
                </c:pt>
                <c:pt idx="2">
                  <c:v>30860</c:v>
                </c:pt>
                <c:pt idx="3">
                  <c:v>36560</c:v>
                </c:pt>
                <c:pt idx="4">
                  <c:v>42636</c:v>
                </c:pt>
                <c:pt idx="5">
                  <c:v>51477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1658-490A-9544-1466B6D062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89250848"/>
        <c:axId val="389247936"/>
      </c:barChart>
      <c:catAx>
        <c:axId val="389250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89247936"/>
        <c:crosses val="autoZero"/>
        <c:auto val="1"/>
        <c:lblAlgn val="ctr"/>
        <c:lblOffset val="100"/>
        <c:noMultiLvlLbl val="0"/>
      </c:catAx>
      <c:valAx>
        <c:axId val="38924793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3892508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r>
              <a:rPr lang="ru-RU" baseline="0" dirty="0">
                <a:solidFill>
                  <a:schemeClr val="tx1"/>
                </a:solidFill>
                <a:latin typeface="Arial" panose="020B0604020202020204" pitchFamily="34" charset="0"/>
              </a:rPr>
              <a:t>Собственные доходы</a:t>
            </a:r>
          </a:p>
        </c:rich>
      </c:tx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доходы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1.6382881472830776E-2"/>
                  <c:y val="-4.7399615152064915E-2"/>
                </c:manualLayout>
              </c:layout>
              <c:tx>
                <c:rich>
                  <a:bodyPr rot="0" spcFirstLastPara="1" vertOverflow="overflow" horzOverflow="overflow" vert="horz" wrap="square" lIns="38100" tIns="19050" rIns="38100" bIns="19050" anchor="ctr" anchorCtr="0">
                    <a:spAutoFit/>
                  </a:bodyPr>
                  <a:lstStyle/>
                  <a:p>
                    <a:pPr>
                      <a:defRPr sz="1000" b="0" i="0" u="none" strike="noStrike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+mn-cs"/>
                      </a:defRPr>
                    </a:pPr>
                    <a:fld id="{3CCA204C-ED12-40E2-B17F-E7E7EC2E7F7C}" type="CELLRANGE">
                      <a:rPr lang="en-US" sz="1000" baseline="0" dirty="0"/>
                      <a:pPr>
                        <a:defRPr sz="10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pPr>
                      <a:t>[ДИАПАЗОН ЯЧЕЕК]</a:t>
                    </a:fld>
                    <a:r>
                      <a:rPr lang="en-US" sz="1000" baseline="0" dirty="0"/>
                      <a:t>; 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overflow" horzOverflow="overflow" vert="horz" wrap="square" lIns="38100" tIns="19050" rIns="38100" bIns="19050" anchor="ctr" anchorCtr="0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separator>; 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B77D-4AF5-947A-718E5F7A0D0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185BD4B0-F634-41F9-8953-23A50BBE1DB6}" type="CELLRANGE">
                      <a:rPr lang="en-US"/>
                      <a:pPr/>
                      <a:t>[ДИАПАЗОН ЯЧЕЕК]</a:t>
                    </a:fld>
                    <a:r>
                      <a:rPr lang="en-US" baseline="0" dirty="0"/>
                      <a:t>;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separator>; 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B77D-4AF5-947A-718E5F7A0D0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37ADF48D-DCF7-40CA-AE28-D324376E745D}" type="CELLRANGE">
                      <a:rPr lang="en-US"/>
                      <a:pPr/>
                      <a:t>[ДИАПАЗОН ЯЧЕЕК]</a:t>
                    </a:fld>
                    <a:r>
                      <a:rPr lang="en-US" baseline="0" dirty="0"/>
                      <a:t>;</a:t>
                    </a:r>
                  </a:p>
                  <a:p>
                    <a:r>
                      <a:rPr lang="en-US" baseline="0" dirty="0"/>
                      <a:t> 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separator>; 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2-B77D-4AF5-947A-718E5F7A0D0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781CC50D-F66E-40FF-B26A-C3BF63FB779A}" type="CELLRANGE">
                      <a:rPr lang="en-US"/>
                      <a:pPr/>
                      <a:t>[ДИАПАЗОН ЯЧЕЕК]</a:t>
                    </a:fld>
                    <a:r>
                      <a:rPr lang="en-US" baseline="0" dirty="0"/>
                      <a:t>; 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separator>; 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B77D-4AF5-947A-718E5F7A0D05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3B20641F-EF8B-4F3B-8EAA-BD3E6F1AA79E}" type="CELLRANGE">
                      <a:rPr lang="en-US"/>
                      <a:pPr/>
                      <a:t>[ДИАПАЗОН ЯЧЕЕК]</a:t>
                    </a:fld>
                    <a:r>
                      <a:rPr lang="en-US" baseline="0" dirty="0"/>
                      <a:t>; 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separator>; 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4-B77D-4AF5-947A-718E5F7A0D0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overflow" horzOverflow="overflow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eparator>; 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Факт за 2024 год</c:v>
                </c:pt>
                <c:pt idx="1">
                  <c:v>Ожидаемое за 2025 год</c:v>
                </c:pt>
                <c:pt idx="2">
                  <c:v>Прогноз на 2026 год</c:v>
                </c:pt>
                <c:pt idx="3">
                  <c:v>Прогноз за 2027 год</c:v>
                </c:pt>
                <c:pt idx="4">
                  <c:v>Прогноз за 2028 год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60675</c:v>
                </c:pt>
                <c:pt idx="1">
                  <c:v>55570</c:v>
                </c:pt>
                <c:pt idx="2">
                  <c:v>68546</c:v>
                </c:pt>
                <c:pt idx="3">
                  <c:v>79740</c:v>
                </c:pt>
                <c:pt idx="4">
                  <c:v>91290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(Лист1!$D$2:$D$6,Лист1!$F$2:$F$6)</c15:f>
                <c15:dlblRangeCache>
                  <c:ptCount val="10"/>
                  <c:pt idx="0">
                    <c:v>93%</c:v>
                  </c:pt>
                  <c:pt idx="1">
                    <c:v>92%</c:v>
                  </c:pt>
                  <c:pt idx="2">
                    <c:v>88%</c:v>
                  </c:pt>
                  <c:pt idx="3">
                    <c:v>89%</c:v>
                  </c:pt>
                  <c:pt idx="4">
                    <c:v>90%</c:v>
                  </c:pt>
                  <c:pt idx="5">
                    <c:v>66377</c:v>
                  </c:pt>
                  <c:pt idx="6">
                    <c:v>60328</c:v>
                  </c:pt>
                  <c:pt idx="7">
                    <c:v>77342</c:v>
                  </c:pt>
                  <c:pt idx="8">
                    <c:v>88867</c:v>
                  </c:pt>
                  <c:pt idx="9">
                    <c:v>100700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5-B77D-4AF5-947A-718E5F7A0D0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Неналоговые доходы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3.2765117963024434E-2"/>
                  <c:y val="1.2365243992876803E-2"/>
                </c:manualLayout>
              </c:layout>
              <c:tx>
                <c:rich>
                  <a:bodyPr/>
                  <a:lstStyle/>
                  <a:p>
                    <a:fld id="{0B65DF56-1C49-459B-B933-93DA3319ADB1}" type="CELLRANGE">
                      <a:rPr lang="en-US"/>
                      <a:pPr/>
                      <a:t>[ДИАПАЗОН ЯЧЕЕК]</a:t>
                    </a:fld>
                    <a:endParaRPr lang="ru-RU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6-B77D-4AF5-947A-718E5F7A0D05}"/>
                </c:ext>
              </c:extLst>
            </c:dLbl>
            <c:dLbl>
              <c:idx val="1"/>
              <c:layout>
                <c:manualLayout>
                  <c:x val="5.460852993837406E-3"/>
                  <c:y val="8.2434959952512269E-3"/>
                </c:manualLayout>
              </c:layout>
              <c:tx>
                <c:rich>
                  <a:bodyPr/>
                  <a:lstStyle/>
                  <a:p>
                    <a:fld id="{0AB8188B-1CC4-4D55-AB0D-D38E2ABFBD2E}" type="CELLRANGE">
                      <a:rPr lang="en-US"/>
                      <a:pPr/>
                      <a:t>[ДИАПАЗОН ЯЧЕЕК]</a:t>
                    </a:fld>
                    <a:endParaRPr lang="ru-RU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B77D-4AF5-947A-718E5F7A0D0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1A022776-FA04-4260-894B-E96F4948A83A}" type="CELLRANGE">
                      <a:rPr lang="ru-RU"/>
                      <a:pPr/>
                      <a:t>[ДИАПАЗОН ЯЧЕЕК]</a:t>
                    </a:fld>
                    <a:endParaRPr lang="ru-RU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8-B77D-4AF5-947A-718E5F7A0D0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CDE61279-12DB-4A64-AFE5-579CE0D6CC99}" type="CELLRANGE">
                      <a:rPr lang="ru-RU"/>
                      <a:pPr/>
                      <a:t>[ДИАПАЗОН ЯЧЕЕК]</a:t>
                    </a:fld>
                    <a:endParaRPr lang="ru-RU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B77D-4AF5-947A-718E5F7A0D05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0E8E48A0-DB79-4A97-B8C3-CC15F4B01947}" type="CELLRANGE">
                      <a:rPr lang="ru-RU"/>
                      <a:pPr/>
                      <a:t>[ДИАПАЗОН ЯЧЕЕК]</a:t>
                    </a:fld>
                    <a:endParaRPr lang="ru-RU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B77D-4AF5-947A-718E5F7A0D0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Факт за 2024 год</c:v>
                </c:pt>
                <c:pt idx="1">
                  <c:v>Ожидаемое за 2025 год</c:v>
                </c:pt>
                <c:pt idx="2">
                  <c:v>Прогноз на 2026 год</c:v>
                </c:pt>
                <c:pt idx="3">
                  <c:v>Прогноз за 2027 год</c:v>
                </c:pt>
                <c:pt idx="4">
                  <c:v>Прогноз за 2028 год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5702</c:v>
                </c:pt>
                <c:pt idx="1">
                  <c:v>4758</c:v>
                </c:pt>
                <c:pt idx="2">
                  <c:v>8796</c:v>
                </c:pt>
                <c:pt idx="3">
                  <c:v>9127</c:v>
                </c:pt>
                <c:pt idx="4">
                  <c:v>9410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Лист1!$E$2:$E$6</c15:f>
                <c15:dlblRangeCache>
                  <c:ptCount val="5"/>
                  <c:pt idx="0">
                    <c:v>7%</c:v>
                  </c:pt>
                  <c:pt idx="1">
                    <c:v>8%</c:v>
                  </c:pt>
                  <c:pt idx="2">
                    <c:v>12%</c:v>
                  </c:pt>
                  <c:pt idx="3">
                    <c:v>11%</c:v>
                  </c:pt>
                  <c:pt idx="4">
                    <c:v>10%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B-B77D-4AF5-947A-718E5F7A0D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0"/>
        <c:overlap val="100"/>
        <c:axId val="1289192544"/>
        <c:axId val="1289182976"/>
      </c:barChart>
      <c:catAx>
        <c:axId val="12891925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ru-RU"/>
          </a:p>
        </c:txPr>
        <c:crossAx val="1289182976"/>
        <c:crossesAt val="0"/>
        <c:auto val="1"/>
        <c:lblAlgn val="ctr"/>
        <c:lblOffset val="100"/>
        <c:noMultiLvlLbl val="0"/>
      </c:catAx>
      <c:valAx>
        <c:axId val="1289182976"/>
        <c:scaling>
          <c:orientation val="minMax"/>
          <c:max val="10000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ru-RU"/>
          </a:p>
        </c:txPr>
        <c:crossAx val="1289192544"/>
        <c:crosses val="autoZero"/>
        <c:crossBetween val="between"/>
        <c:minorUnit val="40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overflow" horzOverflow="overflow" vert="horz" wrap="square" lIns="38100" tIns="19050" rIns="38100" bIns="19050" anchor="ctr" anchorCtr="0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Факт за 2024 год</c:v>
                </c:pt>
                <c:pt idx="1">
                  <c:v>Ожидаемое 2025 год</c:v>
                </c:pt>
                <c:pt idx="2">
                  <c:v>Прогноз на 2026 год</c:v>
                </c:pt>
                <c:pt idx="3">
                  <c:v>Прогноз на 2027 год</c:v>
                </c:pt>
                <c:pt idx="4">
                  <c:v>Прогноз на 2028 год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963771</c:v>
                </c:pt>
                <c:pt idx="1">
                  <c:v>908832.7</c:v>
                </c:pt>
                <c:pt idx="2">
                  <c:v>933627</c:v>
                </c:pt>
                <c:pt idx="3">
                  <c:v>550259</c:v>
                </c:pt>
                <c:pt idx="4">
                  <c:v>620871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48-4F33-ACFC-C4189464D5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80566864"/>
        <c:axId val="980570192"/>
      </c:barChart>
      <c:catAx>
        <c:axId val="9805668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ru-RU"/>
          </a:p>
        </c:txPr>
        <c:crossAx val="980570192"/>
        <c:crosses val="autoZero"/>
        <c:auto val="1"/>
        <c:lblAlgn val="ctr"/>
        <c:lblOffset val="100"/>
        <c:noMultiLvlLbl val="0"/>
      </c:catAx>
      <c:valAx>
        <c:axId val="9805701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ru-RU"/>
          </a:p>
        </c:txPr>
        <c:crossAx val="980566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0" i="0" u="none" strike="noStrike" kern="1200" spc="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r>
              <a:rPr lang="ru-RU" sz="1400" baseline="0" dirty="0"/>
              <a:t>Налоговые доходы</a:t>
            </a:r>
          </a:p>
        </c:rich>
      </c:tx>
      <c:layout>
        <c:manualLayout>
          <c:xMode val="edge"/>
          <c:yMode val="edge"/>
          <c:x val="0.47219686901404789"/>
          <c:y val="0.3256178543330394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spc="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7.816899110550446E-2"/>
          <c:y val="0.11394001025539378"/>
          <c:w val="0.86741078877004529"/>
          <c:h val="0.67355961270807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доходы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Налог на доходы физических лиц</c:v>
                </c:pt>
                <c:pt idx="1">
                  <c:v>Доходы от акцизов</c:v>
                </c:pt>
                <c:pt idx="2">
                  <c:v>Налоги на совокупный доход</c:v>
                </c:pt>
                <c:pt idx="3">
                  <c:v>Налоги на имущество</c:v>
                </c:pt>
                <c:pt idx="4">
                  <c:v>Земельный налог</c:v>
                </c:pt>
                <c:pt idx="5">
                  <c:v>Государственная пошлина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36071</c:v>
                </c:pt>
                <c:pt idx="1">
                  <c:v>2349</c:v>
                </c:pt>
                <c:pt idx="2">
                  <c:v>9765</c:v>
                </c:pt>
                <c:pt idx="3">
                  <c:v>5280</c:v>
                </c:pt>
                <c:pt idx="4">
                  <c:v>2681</c:v>
                </c:pt>
                <c:pt idx="5">
                  <c:v>12401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04-4F82-A83A-AB46174EB9E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36477536"/>
        <c:axId val="736485024"/>
      </c:barChart>
      <c:catAx>
        <c:axId val="736477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ru-RU"/>
          </a:p>
        </c:txPr>
        <c:crossAx val="736485024"/>
        <c:crosses val="autoZero"/>
        <c:auto val="1"/>
        <c:lblAlgn val="ctr"/>
        <c:lblOffset val="100"/>
        <c:noMultiLvlLbl val="0"/>
      </c:catAx>
      <c:valAx>
        <c:axId val="736485024"/>
        <c:scaling>
          <c:orientation val="minMax"/>
          <c:max val="36000"/>
          <c:min val="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ru-RU"/>
          </a:p>
        </c:txPr>
        <c:crossAx val="7364775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900" baseline="0">
          <a:solidFill>
            <a:schemeClr val="tx1"/>
          </a:solidFill>
          <a:latin typeface="Arial" panose="020B0604020202020204" pitchFamily="34" charset="0"/>
        </a:defRPr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aseline="0" dirty="0">
                <a:solidFill>
                  <a:schemeClr val="tx1"/>
                </a:solidFill>
                <a:latin typeface="Arial" panose="020B0604020202020204" pitchFamily="34" charset="0"/>
              </a:rPr>
              <a:t>Собственные доходы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Собственные доходы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bg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bg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Налоговые</c:v>
                </c:pt>
                <c:pt idx="1">
                  <c:v>Неналоговые</c:v>
                </c:pt>
              </c:strCache>
            </c:strRef>
          </c:cat>
          <c:val>
            <c:numRef>
              <c:f>Лист1!$C$2:$C$3</c:f>
              <c:numCache>
                <c:formatCode>0%</c:formatCode>
                <c:ptCount val="2"/>
                <c:pt idx="0">
                  <c:v>0.88</c:v>
                </c:pt>
                <c:pt idx="1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F37-4751-ACB5-EE0931334B49}"/>
            </c:ext>
          </c:extLst>
        </c:ser>
        <c:ser>
          <c:idx val="1"/>
          <c:order val="1"/>
          <c:tx>
            <c:strRef>
              <c:f>Лист1!$A$2:$A$3</c:f>
              <c:strCache>
                <c:ptCount val="2"/>
                <c:pt idx="0">
                  <c:v>Налоговые</c:v>
                </c:pt>
                <c:pt idx="1">
                  <c:v>Неналоговые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Лист1!$A$2:$A$3</c:f>
              <c:strCache>
                <c:ptCount val="2"/>
                <c:pt idx="0">
                  <c:v>Налоговые</c:v>
                </c:pt>
                <c:pt idx="1">
                  <c:v>Неналоговые</c:v>
                </c:pt>
              </c:strCache>
            </c:strRef>
          </c:cat>
          <c:val>
            <c:numRef>
              <c:f>Лист1!$C$2:$C$3</c:f>
              <c:numCache>
                <c:formatCode>0%</c:formatCode>
                <c:ptCount val="2"/>
                <c:pt idx="0">
                  <c:v>0.88</c:v>
                </c:pt>
                <c:pt idx="1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F37-4751-ACB5-EE0931334B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0" i="0" u="none" strike="noStrike" kern="1200" spc="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r>
              <a:rPr lang="ru-RU" sz="1400" baseline="0" dirty="0"/>
              <a:t>Неналоговые доходы</a:t>
            </a:r>
          </a:p>
        </c:rich>
      </c:tx>
      <c:layout>
        <c:manualLayout>
          <c:xMode val="edge"/>
          <c:yMode val="edge"/>
          <c:x val="0.49770144432367314"/>
          <c:y val="0.259427184275953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spc="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8.5436921865614815E-2"/>
          <c:y val="5.6671984464666911E-2"/>
          <c:w val="0.88029548948430481"/>
          <c:h val="0.7483424505675846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Неналоговые доходы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Доходы аренды земельных участков</c:v>
                </c:pt>
                <c:pt idx="1">
                  <c:v>Доходы от использования имущества</c:v>
                </c:pt>
                <c:pt idx="2">
                  <c:v>Продажа земельных участков</c:v>
                </c:pt>
                <c:pt idx="3">
                  <c:v>Штрафы, санкции</c:v>
                </c:pt>
                <c:pt idx="4">
                  <c:v>Доходы от оказания платных услуг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4588</c:v>
                </c:pt>
                <c:pt idx="1">
                  <c:v>2600</c:v>
                </c:pt>
                <c:pt idx="2">
                  <c:v>848</c:v>
                </c:pt>
                <c:pt idx="3">
                  <c:v>723</c:v>
                </c:pt>
                <c:pt idx="4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64-4162-A9AA-8465EA2A63D0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36477536"/>
        <c:axId val="736485024"/>
      </c:barChart>
      <c:catAx>
        <c:axId val="736477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ru-RU"/>
          </a:p>
        </c:txPr>
        <c:crossAx val="736485024"/>
        <c:crosses val="autoZero"/>
        <c:auto val="1"/>
        <c:lblAlgn val="ctr"/>
        <c:lblOffset val="100"/>
        <c:noMultiLvlLbl val="0"/>
      </c:catAx>
      <c:valAx>
        <c:axId val="736485024"/>
        <c:scaling>
          <c:orientation val="minMax"/>
          <c:max val="4800"/>
          <c:min val="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ru-RU"/>
          </a:p>
        </c:txPr>
        <c:crossAx val="7364775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900" baseline="0">
          <a:solidFill>
            <a:schemeClr val="tx1"/>
          </a:solidFill>
          <a:latin typeface="Arial" panose="020B0604020202020204" pitchFamily="34" charset="0"/>
        </a:defRPr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00E-4BC3-9595-8FDC44385860}"/>
              </c:ext>
            </c:extLst>
          </c:dPt>
          <c:dLbls>
            <c:dLbl>
              <c:idx val="3"/>
              <c:layout>
                <c:manualLayout>
                  <c:x val="2.33396601672827E-2"/>
                  <c:y val="0.1049542799615868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00E-4BC3-9595-8FDC4438586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МБТ</c:v>
                </c:pt>
              </c:strCache>
            </c:strRef>
          </c:cat>
          <c:val>
            <c:numRef>
              <c:f>Лист1!$C$2:$C$5</c:f>
              <c:numCache>
                <c:formatCode>0%</c:formatCode>
                <c:ptCount val="4"/>
                <c:pt idx="0">
                  <c:v>0.21020600303975784</c:v>
                </c:pt>
                <c:pt idx="1">
                  <c:v>6.8315290796003111E-2</c:v>
                </c:pt>
                <c:pt idx="2">
                  <c:v>0.67845188710266524</c:v>
                </c:pt>
                <c:pt idx="3">
                  <c:v>4.3025747970013718E-2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00E-4BC3-9595-8FDC44385860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extLst>
          <c:ext xmlns:c15="http://schemas.microsoft.com/office/drawing/2012/chart" uri="{02D57815-91ED-43cb-92C2-25804820EDAC}">
            <c15:filteredPi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Лист1!$B$1</c15:sqref>
                        </c15:formulaRef>
                      </c:ext>
                    </c:extLst>
                    <c:strCache>
                      <c:ptCount val="1"/>
                      <c:pt idx="0">
                        <c:v>Столбец1</c:v>
                      </c:pt>
                    </c:strCache>
                  </c:strRef>
                </c:tx>
                <c:dPt>
                  <c:idx val="0"/>
                  <c:bubble3D val="0"/>
                  <c:spPr>
                    <a:solidFill>
                      <a:schemeClr val="accent1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</c:dPt>
                <c:dPt>
                  <c:idx val="1"/>
                  <c:bubble3D val="0"/>
                  <c:spPr>
                    <a:solidFill>
                      <a:schemeClr val="accent2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</c:dPt>
                <c:dPt>
                  <c:idx val="2"/>
                  <c:bubble3D val="0"/>
                  <c:spPr>
                    <a:solidFill>
                      <a:schemeClr val="accent3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</c:dPt>
                <c:dPt>
                  <c:idx val="3"/>
                  <c:bubble3D val="0"/>
                  <c:spPr>
                    <a:solidFill>
                      <a:schemeClr val="accent4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</c:dPt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ru-RU"/>
                    </a:p>
                  </c:txPr>
                  <c:dLblPos val="bestFit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1"/>
                  <c:leaderLines>
                    <c:spPr>
                      <a:ln w="9525" cap="flat" cmpd="sng" algn="ctr">
                        <a:solidFill>
                          <a:schemeClr val="tx1">
                            <a:lumMod val="35000"/>
                            <a:lumOff val="65000"/>
                          </a:schemeClr>
                        </a:solidFill>
                        <a:round/>
                      </a:ln>
                      <a:effectLst/>
                    </c:spPr>
                  </c:leaderLines>
                  <c:extLst>
                    <c:ext uri="{CE6537A1-D6FC-4f65-9D91-7224C49458BB}"/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Лист1!$A$2:$A$5</c15:sqref>
                        </c15:formulaRef>
                      </c:ext>
                    </c:extLst>
                    <c:strCache>
                      <c:ptCount val="4"/>
                      <c:pt idx="0">
                        <c:v>Дотации</c:v>
                      </c:pt>
                      <c:pt idx="1">
                        <c:v>Субсидии</c:v>
                      </c:pt>
                      <c:pt idx="2">
                        <c:v>Субвенции</c:v>
                      </c:pt>
                      <c:pt idx="3">
                        <c:v>Иные МБТ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Лист1!$B$2:$B$5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196254</c:v>
                      </c:pt>
                      <c:pt idx="1">
                        <c:v>63781</c:v>
                      </c:pt>
                      <c:pt idx="2">
                        <c:v>633421</c:v>
                      </c:pt>
                      <c:pt idx="3">
                        <c:v>40170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0-700E-4BC3-9595-8FDC44385860}"/>
                  </c:ext>
                </c:extLst>
              </c15:ser>
            </c15:filteredPieSeries>
          </c:ext>
        </c:extLst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383-4163-ACB8-A5CDB284816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383-4163-ACB8-A5CDB2848165}"/>
              </c:ext>
            </c:extLst>
          </c:dPt>
          <c:dPt>
            <c:idx val="2"/>
            <c:bubble3D val="0"/>
            <c:explosion val="1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383-4163-ACB8-A5CDB284816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383-4163-ACB8-A5CDB2848165}"/>
              </c:ext>
            </c:extLst>
          </c:dPt>
          <c:dLbls>
            <c:dLbl>
              <c:idx val="3"/>
              <c:layout>
                <c:manualLayout>
                  <c:x val="2.33396601672827E-2"/>
                  <c:y val="0.1049542799615868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383-4163-ACB8-A5CDB28481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МБТ</c:v>
                </c:pt>
              </c:strCache>
            </c:strRef>
          </c:cat>
          <c:val>
            <c:numRef>
              <c:f>Лист1!$C$2:$C$5</c:f>
              <c:numCache>
                <c:formatCode>0%</c:formatCode>
                <c:ptCount val="4"/>
                <c:pt idx="0">
                  <c:v>0.12350552691299803</c:v>
                </c:pt>
                <c:pt idx="1">
                  <c:v>9.1790404125816794E-2</c:v>
                </c:pt>
                <c:pt idx="2">
                  <c:v>0.7200014173636714</c:v>
                </c:pt>
                <c:pt idx="3">
                  <c:v>6.4699430316442541E-2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383-4163-ACB8-A5CDB2848165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extLst>
          <c:ext xmlns:c15="http://schemas.microsoft.com/office/drawing/2012/chart" uri="{02D57815-91ED-43cb-92C2-25804820EDAC}">
            <c15:filteredPi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Лист1!$B$1</c15:sqref>
                        </c15:formulaRef>
                      </c:ext>
                    </c:extLst>
                    <c:strCache>
                      <c:ptCount val="1"/>
                      <c:pt idx="0">
                        <c:v>Столбец1</c:v>
                      </c:pt>
                    </c:strCache>
                  </c:strRef>
                </c:tx>
                <c:dPt>
                  <c:idx val="0"/>
                  <c:bubble3D val="0"/>
                  <c:spPr>
                    <a:solidFill>
                      <a:schemeClr val="accent1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0A-5383-4163-ACB8-A5CDB2848165}"/>
                    </c:ext>
                  </c:extLst>
                </c:dPt>
                <c:dPt>
                  <c:idx val="1"/>
                  <c:bubble3D val="0"/>
                  <c:spPr>
                    <a:solidFill>
                      <a:schemeClr val="accent2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0C-5383-4163-ACB8-A5CDB2848165}"/>
                    </c:ext>
                  </c:extLst>
                </c:dPt>
                <c:dPt>
                  <c:idx val="2"/>
                  <c:bubble3D val="0"/>
                  <c:spPr>
                    <a:solidFill>
                      <a:schemeClr val="accent3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0E-5383-4163-ACB8-A5CDB2848165}"/>
                    </c:ext>
                  </c:extLst>
                </c:dPt>
                <c:dPt>
                  <c:idx val="3"/>
                  <c:bubble3D val="0"/>
                  <c:spPr>
                    <a:solidFill>
                      <a:schemeClr val="accent4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10-5383-4163-ACB8-A5CDB2848165}"/>
                    </c:ext>
                  </c:extLst>
                </c:dPt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ru-RU"/>
                    </a:p>
                  </c:txPr>
                  <c:dLblPos val="bestFit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1"/>
                  <c:leaderLines>
                    <c:spPr>
                      <a:ln w="9525" cap="flat" cmpd="sng" algn="ctr">
                        <a:solidFill>
                          <a:schemeClr val="tx1">
                            <a:lumMod val="35000"/>
                            <a:lumOff val="65000"/>
                          </a:schemeClr>
                        </a:solidFill>
                        <a:round/>
                      </a:ln>
                      <a:effectLst/>
                    </c:spPr>
                  </c:leaderLines>
                  <c:extLst>
                    <c:ext uri="{CE6537A1-D6FC-4f65-9D91-7224C49458BB}"/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Лист1!$A$2:$A$5</c15:sqref>
                        </c15:formulaRef>
                      </c:ext>
                    </c:extLst>
                    <c:strCache>
                      <c:ptCount val="4"/>
                      <c:pt idx="0">
                        <c:v>Дотации</c:v>
                      </c:pt>
                      <c:pt idx="1">
                        <c:v>Субсидии</c:v>
                      </c:pt>
                      <c:pt idx="2">
                        <c:v>Субвенции</c:v>
                      </c:pt>
                      <c:pt idx="3">
                        <c:v>Иные МБТ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Лист1!$B$2:$B$5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76681</c:v>
                      </c:pt>
                      <c:pt idx="1">
                        <c:v>56990</c:v>
                      </c:pt>
                      <c:pt idx="2">
                        <c:v>447028</c:v>
                      </c:pt>
                      <c:pt idx="3">
                        <c:v>40170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11-5383-4163-ACB8-A5CDB2848165}"/>
                  </c:ext>
                </c:extLst>
              </c15:ser>
            </c15:filteredPieSeries>
          </c:ext>
        </c:extLst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64A-4E06-88FD-69E772736B7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64A-4E06-88FD-69E772736B7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64A-4E06-88FD-69E772736B7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64A-4E06-88FD-69E772736B7F}"/>
              </c:ext>
            </c:extLst>
          </c:dPt>
          <c:dLbls>
            <c:dLbl>
              <c:idx val="3"/>
              <c:layout>
                <c:manualLayout>
                  <c:x val="2.33396601672827E-2"/>
                  <c:y val="0.1049542799615868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64A-4E06-88FD-69E772736B7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МБТ</c:v>
                </c:pt>
              </c:strCache>
            </c:strRef>
          </c:cat>
          <c:val>
            <c:numRef>
              <c:f>Лист1!$C$2:$C$5</c:f>
              <c:numCache>
                <c:formatCode>0%</c:formatCode>
                <c:ptCount val="4"/>
                <c:pt idx="0">
                  <c:v>0.13935437675712709</c:v>
                </c:pt>
                <c:pt idx="1">
                  <c:v>0.10358213132361306</c:v>
                </c:pt>
                <c:pt idx="2">
                  <c:v>0.68405787092987125</c:v>
                </c:pt>
                <c:pt idx="3">
                  <c:v>7.3001986337342964E-2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64A-4E06-88FD-69E772736B7F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extLst>
          <c:ext xmlns:c15="http://schemas.microsoft.com/office/drawing/2012/chart" uri="{02D57815-91ED-43cb-92C2-25804820EDAC}">
            <c15:filteredPi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Лист1!$B$1</c15:sqref>
                        </c15:formulaRef>
                      </c:ext>
                    </c:extLst>
                    <c:strCache>
                      <c:ptCount val="1"/>
                      <c:pt idx="0">
                        <c:v>Столбец1</c:v>
                      </c:pt>
                    </c:strCache>
                  </c:strRef>
                </c:tx>
                <c:dPt>
                  <c:idx val="0"/>
                  <c:bubble3D val="0"/>
                  <c:spPr>
                    <a:solidFill>
                      <a:schemeClr val="accent1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0A-064A-4E06-88FD-69E772736B7F}"/>
                    </c:ext>
                  </c:extLst>
                </c:dPt>
                <c:dPt>
                  <c:idx val="1"/>
                  <c:bubble3D val="0"/>
                  <c:spPr>
                    <a:solidFill>
                      <a:schemeClr val="accent2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0C-064A-4E06-88FD-69E772736B7F}"/>
                    </c:ext>
                  </c:extLst>
                </c:dPt>
                <c:dPt>
                  <c:idx val="2"/>
                  <c:bubble3D val="0"/>
                  <c:spPr>
                    <a:solidFill>
                      <a:schemeClr val="accent3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0E-064A-4E06-88FD-69E772736B7F}"/>
                    </c:ext>
                  </c:extLst>
                </c:dPt>
                <c:dPt>
                  <c:idx val="3"/>
                  <c:bubble3D val="0"/>
                  <c:spPr>
                    <a:solidFill>
                      <a:schemeClr val="accent4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10-064A-4E06-88FD-69E772736B7F}"/>
                    </c:ext>
                  </c:extLst>
                </c:dPt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ru-RU"/>
                    </a:p>
                  </c:txPr>
                  <c:dLblPos val="bestFit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1"/>
                  <c:leaderLines>
                    <c:spPr>
                      <a:ln w="9525" cap="flat" cmpd="sng" algn="ctr">
                        <a:solidFill>
                          <a:schemeClr val="tx1">
                            <a:lumMod val="35000"/>
                            <a:lumOff val="65000"/>
                          </a:schemeClr>
                        </a:solidFill>
                        <a:round/>
                      </a:ln>
                      <a:effectLst/>
                    </c:spPr>
                  </c:leaderLines>
                  <c:extLst>
                    <c:ext uri="{CE6537A1-D6FC-4f65-9D91-7224C49458BB}"/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Лист1!$A$2:$A$5</c15:sqref>
                        </c15:formulaRef>
                      </c:ext>
                    </c:extLst>
                    <c:strCache>
                      <c:ptCount val="4"/>
                      <c:pt idx="0">
                        <c:v>Дотации</c:v>
                      </c:pt>
                      <c:pt idx="1">
                        <c:v>Субсидии</c:v>
                      </c:pt>
                      <c:pt idx="2">
                        <c:v>Субвенции</c:v>
                      </c:pt>
                      <c:pt idx="3">
                        <c:v>Иные МБТ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Лист1!$B$2:$B$5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76681</c:v>
                      </c:pt>
                      <c:pt idx="1">
                        <c:v>56997</c:v>
                      </c:pt>
                      <c:pt idx="2">
                        <c:v>376409</c:v>
                      </c:pt>
                      <c:pt idx="3">
                        <c:v>40170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11-064A-4E06-88FD-69E772736B7F}"/>
                  </c:ext>
                </c:extLst>
              </c15:ser>
            </c15:filteredPieSeries>
          </c:ext>
        </c:extLst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0.06864</cdr:x>
      <cdr:y>0.10012</cdr:y>
    </cdr:from>
    <cdr:to>
      <cdr:x>0.14874</cdr:x>
      <cdr:y>0.13403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29128" y="673767"/>
          <a:ext cx="967588" cy="2282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0.07653</cdr:x>
      <cdr:y>0.06037</cdr:y>
    </cdr:from>
    <cdr:to>
      <cdr:x>0.18317</cdr:x>
      <cdr:y>0.12353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933112" y="395105"/>
          <a:ext cx="1300155" cy="41339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1026210,0</a:t>
          </a:r>
        </a:p>
      </cdr:txBody>
    </cdr:sp>
  </cdr:relSizeAnchor>
  <cdr:relSizeAnchor xmlns:cdr="http://schemas.openxmlformats.org/drawingml/2006/chartDrawing">
    <cdr:from>
      <cdr:x>0.20933</cdr:x>
      <cdr:y>0.06505</cdr:y>
    </cdr:from>
    <cdr:to>
      <cdr:x>0.30769</cdr:x>
      <cdr:y>0.12353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552151" y="425736"/>
          <a:ext cx="1199205" cy="38276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961416,0</a:t>
          </a:r>
        </a:p>
      </cdr:txBody>
    </cdr:sp>
  </cdr:relSizeAnchor>
  <cdr:relSizeAnchor xmlns:cdr="http://schemas.openxmlformats.org/drawingml/2006/chartDrawing">
    <cdr:from>
      <cdr:x>0.33802</cdr:x>
      <cdr:y>0.06508</cdr:y>
    </cdr:from>
    <cdr:to>
      <cdr:x>0.45151</cdr:x>
      <cdr:y>0.12889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4121088" y="425980"/>
          <a:ext cx="1383670" cy="41765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1010970,5</a:t>
          </a:r>
        </a:p>
      </cdr:txBody>
    </cdr:sp>
  </cdr:relSizeAnchor>
  <cdr:relSizeAnchor xmlns:cdr="http://schemas.openxmlformats.org/drawingml/2006/chartDrawing">
    <cdr:from>
      <cdr:x>0.48343</cdr:x>
      <cdr:y>0.0619</cdr:y>
    </cdr:from>
    <cdr:to>
      <cdr:x>0.59454</cdr:x>
      <cdr:y>0.13208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5893958" y="405136"/>
          <a:ext cx="1354653" cy="45934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639126,0</a:t>
          </a:r>
        </a:p>
      </cdr:txBody>
    </cdr:sp>
  </cdr:relSizeAnchor>
  <cdr:relSizeAnchor xmlns:cdr="http://schemas.openxmlformats.org/drawingml/2006/chartDrawing">
    <cdr:from>
      <cdr:x>0.61748</cdr:x>
      <cdr:y>0.06832</cdr:y>
    </cdr:from>
    <cdr:to>
      <cdr:x>0.7147</cdr:x>
      <cdr:y>0.13382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7528265" y="447190"/>
          <a:ext cx="1185306" cy="42870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721571,4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0.5293</cdr:x>
      <cdr:y>0.24283</cdr:y>
    </cdr:from>
    <cdr:to>
      <cdr:x>0.64431</cdr:x>
      <cdr:y>0.33975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173003" y="1028403"/>
          <a:ext cx="1341317" cy="4104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36560</a:t>
          </a:r>
        </a:p>
      </cdr:txBody>
    </cdr:sp>
  </cdr:relSizeAnchor>
  <cdr:relSizeAnchor xmlns:cdr="http://schemas.openxmlformats.org/drawingml/2006/chartDrawing">
    <cdr:from>
      <cdr:x>0.68938</cdr:x>
      <cdr:y>0.14299</cdr:y>
    </cdr:from>
    <cdr:to>
      <cdr:x>0.78239</cdr:x>
      <cdr:y>0.28314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8040004" y="605596"/>
          <a:ext cx="1084739" cy="5935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42636</a:t>
          </a:r>
        </a:p>
      </cdr:txBody>
    </cdr:sp>
  </cdr:relSizeAnchor>
  <cdr:relSizeAnchor xmlns:cdr="http://schemas.openxmlformats.org/drawingml/2006/chartDrawing">
    <cdr:from>
      <cdr:x>0.84897</cdr:x>
      <cdr:y>0.025</cdr:y>
    </cdr:from>
    <cdr:to>
      <cdr:x>0.97276</cdr:x>
      <cdr:y>0.15758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9901263" y="105878"/>
          <a:ext cx="1443715" cy="56149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51477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113900-F51F-4F55-A460-D2AA32B4DA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B096379-D205-4D6E-B0D6-E5C2EE3204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740EFA3-816F-444D-A56C-041C62729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ED86-ACA6-454D-947C-A65E55E735FD}" type="datetimeFigureOut">
              <a:rPr lang="ru-RU" smtClean="0"/>
              <a:t>30.11.2025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D715E5F-5B18-40E3-A6EC-E75028DF5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7068E2E-AA20-4776-8D3D-4F18984D8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B660-B95C-4965-902F-4C146F43AB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6518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16027C-6906-4632-A2D8-1263B4180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69E028B-C0D3-46F5-B8E8-FA4AEEEFDD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8BB40C9-37A1-480A-845C-92B5D09CD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ED86-ACA6-454D-947C-A65E55E735FD}" type="datetimeFigureOut">
              <a:rPr lang="ru-RU" smtClean="0"/>
              <a:t>30.11.2025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8CC7560-5AED-4360-8A22-92E9EB4DD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50B8360-4855-43F6-BF26-9574DD99F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B660-B95C-4965-902F-4C146F43AB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2695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8ACBC70-C1A5-4174-8900-A6CC7B4CE8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C01B8DF-D5F0-4827-807B-61753049B5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51C04E9-E113-4844-86E1-1D26E9541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ED86-ACA6-454D-947C-A65E55E735FD}" type="datetimeFigureOut">
              <a:rPr lang="ru-RU" smtClean="0"/>
              <a:t>30.11.2025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BB1EDE9-A9F3-4280-ABB6-87504E8CE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0214D08-A6DB-49AB-AC92-1262D8B84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B660-B95C-4965-902F-4C146F43AB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461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6A38CE-5EB6-4070-A56E-84541092B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FE63263-3B1C-4B0F-A991-7EC72728F9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282768C-CD0D-4CC0-AF94-728C91D7F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ED86-ACA6-454D-947C-A65E55E735FD}" type="datetimeFigureOut">
              <a:rPr lang="ru-RU" smtClean="0"/>
              <a:t>30.11.2025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F8914E7-E58C-43D5-A4E4-56068DA40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C11149-83A8-43FF-BB53-E7AC3F018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B660-B95C-4965-902F-4C146F43AB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8139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665AC2-FE09-4299-B883-FE249EF5B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143B732-8028-4DA7-909C-CF4C4BB4BB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332B3BD-7CCC-443B-883A-E504B96F3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ED86-ACA6-454D-947C-A65E55E735FD}" type="datetimeFigureOut">
              <a:rPr lang="ru-RU" smtClean="0"/>
              <a:t>30.11.2025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DF8B87C-7F3C-4308-A100-ADED82E30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6AB10C-FE0C-46D0-BD52-73FB38CEF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B660-B95C-4965-902F-4C146F43AB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9156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B22887-FD57-4D57-A3EB-F7231499F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2FBC00D-383F-4D40-B94B-2A0C65B93E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8F04635-2723-41E0-84CF-B348F59C77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B100082-AECF-437B-A00A-F6E9407B6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ED86-ACA6-454D-947C-A65E55E735FD}" type="datetimeFigureOut">
              <a:rPr lang="ru-RU" smtClean="0"/>
              <a:t>30.11.2025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2D931CD-EB43-4936-A733-819664FA0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D830B46-74C9-4EE0-B139-12487FC71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B660-B95C-4965-902F-4C146F43AB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4854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A0E7E1-17E7-48AA-93C2-9A02F3FD9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4D899F8-83E3-400F-BF6A-54289AFD42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4C1F182-A150-4CD4-A52F-3FEDAB845C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D2441BB-1AB5-4441-898F-24E6539BCC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A3F29E1-F8FB-4E5C-938F-86570F0763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14EFA72-6CD6-4CA3-AD12-561F61678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ED86-ACA6-454D-947C-A65E55E735FD}" type="datetimeFigureOut">
              <a:rPr lang="ru-RU" smtClean="0"/>
              <a:t>30.11.2025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AF3FE59-DB92-4362-8EAD-EDEE9AA9A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2F55260-5642-4C1F-A61F-6B93C64FB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B660-B95C-4965-902F-4C146F43AB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836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6B3FCA-2DA8-4694-9AFB-CF9CC35B4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8C65F15-5F8E-4DA6-A5A0-A2FCFE3E8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ED86-ACA6-454D-947C-A65E55E735FD}" type="datetimeFigureOut">
              <a:rPr lang="ru-RU" smtClean="0"/>
              <a:t>30.11.2025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BA7C771-FFB5-42CE-8708-6D93E1091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C952E77-8527-4111-BFF3-53E0B8A88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B660-B95C-4965-902F-4C146F43AB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42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FB08D0C-3063-42A2-A1E9-04D52D2F9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ED86-ACA6-454D-947C-A65E55E735FD}" type="datetimeFigureOut">
              <a:rPr lang="ru-RU" smtClean="0"/>
              <a:t>30.11.2025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5673E92-C66F-48BA-9E9A-F27DB6804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BDB8CCD-082A-412F-B411-DDFB69F71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B660-B95C-4965-902F-4C146F43AB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7924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4B083B-11C1-482A-81CB-76253C9D3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1D53E44-E394-4DF5-A1A9-B75CD2C555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4624C53-4AE6-4D37-A3E5-016FE33705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67D52E5-CA02-4B72-9367-C11D76666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ED86-ACA6-454D-947C-A65E55E735FD}" type="datetimeFigureOut">
              <a:rPr lang="ru-RU" smtClean="0"/>
              <a:t>30.11.2025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AD07C09-491E-4820-91C1-8DC07E672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D5D05A1-25AE-468F-B378-5F8FCB088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B660-B95C-4965-902F-4C146F43AB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932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BE232E-DF1D-4612-8287-08389DDAB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DB39C819-483C-4B95-8C07-D69B6B2EB3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DB6C0BD-463A-4A52-9FA1-1B36EE7485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8E9C587-BBCC-4658-B50F-21EE7EC45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ED86-ACA6-454D-947C-A65E55E735FD}" type="datetimeFigureOut">
              <a:rPr lang="ru-RU" smtClean="0"/>
              <a:t>30.11.2025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6D1776B-1309-4403-85BC-3C025E1C8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F31EAC9-B064-4305-A7E8-33D1B2A3A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B660-B95C-4965-902F-4C146F43AB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2887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C0EC51-13A0-46EC-A06F-023305EE0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9546E7D-A576-46E4-A47F-66DE56D7CD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E888078-2BDF-4A4B-B11F-1C2D23BF89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AED86-ACA6-454D-947C-A65E55E735FD}" type="datetimeFigureOut">
              <a:rPr lang="ru-RU" smtClean="0"/>
              <a:t>30.11.2025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6080BB6-3B12-42F1-A7AB-96476605B7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E0E7BFD-E60A-4A4A-8AD7-66B1A4FE88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DB660-B95C-4965-902F-4C146F43AB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9341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emf"/><Relationship Id="rId5" Type="http://schemas.openxmlformats.org/officeDocument/2006/relationships/package" Target="../embeddings/Microsoft_Excel_Worksheet3.xlsx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6.xml"/><Relationship Id="rId5" Type="http://schemas.openxmlformats.org/officeDocument/2006/relationships/chart" Target="../charts/chart5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9.xml"/><Relationship Id="rId5" Type="http://schemas.openxmlformats.org/officeDocument/2006/relationships/chart" Target="../charts/chart8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1000"/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33B23D-E126-4F1C-97A8-2CF687EF8E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3250" y="1041400"/>
            <a:ext cx="9535428" cy="2387600"/>
          </a:xfrm>
        </p:spPr>
        <p:txBody>
          <a:bodyPr/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БЮДЖЕТ ДЛЯ ГРАЖДАН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540054B-46E7-409B-8413-4D31A0B09E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0841" y="3602037"/>
            <a:ext cx="11550316" cy="1655762"/>
          </a:xfrm>
        </p:spPr>
        <p:txBody>
          <a:bodyPr>
            <a:norm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Подготовлен на основе проекта Решения Хурала представителей г. Ак-Довурак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«О Бюджете городского округа город Ак-Довурак Республики Тыва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на 2026 и плановый 2027-2028 годов» </a:t>
            </a: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6DD11E5-D5F6-42F6-8913-2E6404B34F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80289" y="354981"/>
            <a:ext cx="831420" cy="1032711"/>
          </a:xfrm>
          <a:prstGeom prst="rect">
            <a:avLst/>
          </a:prstGeom>
          <a:effectLst>
            <a:softEdge rad="76200"/>
          </a:effec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F0B73BD-0C45-489E-8D3A-14BF511B3964}"/>
              </a:ext>
            </a:extLst>
          </p:cNvPr>
          <p:cNvSpPr txBox="1"/>
          <p:nvPr/>
        </p:nvSpPr>
        <p:spPr>
          <a:xfrm>
            <a:off x="1972055" y="5061504"/>
            <a:ext cx="8247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Подготовлено Финансовым управлением администрации г. Ак-Довурак, 2025 год</a:t>
            </a:r>
          </a:p>
        </p:txBody>
      </p:sp>
    </p:spTree>
    <p:extLst>
      <p:ext uri="{BB962C8B-B14F-4D97-AF65-F5344CB8AC3E}">
        <p14:creationId xmlns:p14="http://schemas.microsoft.com/office/powerpoint/2010/main" val="8375777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89000"/>
              </a:schemeClr>
            </a:gs>
            <a:gs pos="23000">
              <a:schemeClr val="accent1">
                <a:lumMod val="89000"/>
              </a:schemeClr>
            </a:gs>
            <a:gs pos="6900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03A0307-5CC1-4A26-9A39-9DA3B7FEB248}"/>
              </a:ext>
            </a:extLst>
          </p:cNvPr>
          <p:cNvSpPr/>
          <p:nvPr/>
        </p:nvSpPr>
        <p:spPr>
          <a:xfrm>
            <a:off x="0" y="-180258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5563402 w 12192000"/>
              <a:gd name="connsiteY3" fmla="*/ 3325528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5563402 w 12192000"/>
              <a:gd name="connsiteY3" fmla="*/ 3325528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5621154 w 12192000"/>
              <a:gd name="connsiteY3" fmla="*/ 3335153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5621154 w 12192000"/>
              <a:gd name="connsiteY3" fmla="*/ 3335153 h 6858000"/>
              <a:gd name="connsiteX4" fmla="*/ 0 w 12192000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5621154" y="3335153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2">
              <a:alphaModFix amt="48000"/>
            </a:blip>
            <a:srcRect/>
            <a:stretch>
              <a:fillRect/>
            </a:stretch>
          </a:blipFill>
          <a:ln>
            <a:noFill/>
          </a:ln>
          <a:effectLst>
            <a:softEdge rad="7239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508D7F7B-3422-4C80-8503-BF639CAD7E5F}"/>
              </a:ext>
            </a:extLst>
          </p:cNvPr>
          <p:cNvSpPr/>
          <p:nvPr/>
        </p:nvSpPr>
        <p:spPr>
          <a:xfrm>
            <a:off x="656342" y="1409190"/>
            <a:ext cx="10874242" cy="5268552"/>
          </a:xfrm>
          <a:prstGeom prst="rect">
            <a:avLst/>
          </a:prstGeom>
          <a:solidFill>
            <a:schemeClr val="accent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404D493-C113-4A73-A3D6-48B02C90C1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632" y="68957"/>
            <a:ext cx="831420" cy="1032711"/>
          </a:xfrm>
          <a:prstGeom prst="rect">
            <a:avLst/>
          </a:prstGeom>
          <a:effectLst>
            <a:softEdge rad="76200"/>
          </a:effectLst>
        </p:spPr>
      </p:pic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5767F662-DEC4-43B2-842D-3129CCFED1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342" y="127264"/>
            <a:ext cx="11695176" cy="1230141"/>
          </a:xfrm>
        </p:spPr>
        <p:txBody>
          <a:bodyPr>
            <a:noAutofit/>
          </a:bodyPr>
          <a:lstStyle/>
          <a:p>
            <a:r>
              <a:rPr lang="ru-RU" sz="4000" u="sng" dirty="0">
                <a:latin typeface="Arial" panose="020B0604020202020204" pitchFamily="34" charset="0"/>
                <a:cs typeface="Arial" panose="020B0604020202020204" pitchFamily="34" charset="0"/>
              </a:rPr>
              <a:t>Анализ группировок расходов бюджета </a:t>
            </a:r>
            <a:br>
              <a:rPr lang="ru-RU" sz="40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u="sng" dirty="0">
                <a:latin typeface="Arial" panose="020B0604020202020204" pitchFamily="34" charset="0"/>
                <a:cs typeface="Arial" panose="020B0604020202020204" pitchFamily="34" charset="0"/>
              </a:rPr>
              <a:t>с 2024 по 2026 год</a:t>
            </a: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F940F878-9676-4ABA-AC78-553A9FE0C9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8107038"/>
              </p:ext>
            </p:extLst>
          </p:nvPr>
        </p:nvGraphicFramePr>
        <p:xfrm>
          <a:off x="1028789" y="1563782"/>
          <a:ext cx="9992188" cy="4946588"/>
        </p:xfrm>
        <a:graphic>
          <a:graphicData uri="http://schemas.openxmlformats.org/drawingml/2006/table">
            <a:tbl>
              <a:tblPr/>
              <a:tblGrid>
                <a:gridCol w="6513679">
                  <a:extLst>
                    <a:ext uri="{9D8B030D-6E8A-4147-A177-3AD203B41FA5}">
                      <a16:colId xmlns:a16="http://schemas.microsoft.com/office/drawing/2014/main" val="25162904"/>
                    </a:ext>
                  </a:extLst>
                </a:gridCol>
                <a:gridCol w="1159503">
                  <a:extLst>
                    <a:ext uri="{9D8B030D-6E8A-4147-A177-3AD203B41FA5}">
                      <a16:colId xmlns:a16="http://schemas.microsoft.com/office/drawing/2014/main" val="3618001710"/>
                    </a:ext>
                  </a:extLst>
                </a:gridCol>
                <a:gridCol w="1159503">
                  <a:extLst>
                    <a:ext uri="{9D8B030D-6E8A-4147-A177-3AD203B41FA5}">
                      <a16:colId xmlns:a16="http://schemas.microsoft.com/office/drawing/2014/main" val="517997926"/>
                    </a:ext>
                  </a:extLst>
                </a:gridCol>
                <a:gridCol w="1159503">
                  <a:extLst>
                    <a:ext uri="{9D8B030D-6E8A-4147-A177-3AD203B41FA5}">
                      <a16:colId xmlns:a16="http://schemas.microsoft.com/office/drawing/2014/main" val="3543645933"/>
                    </a:ext>
                  </a:extLst>
                </a:gridCol>
              </a:tblGrid>
              <a:tr h="52424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 2024 (факт)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2025 (оценка)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2026 (Проект)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3440501"/>
                  </a:ext>
                </a:extLst>
              </a:tr>
              <a:tr h="2447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Раздел 1 Социально-значимые расходы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>
                          <a:effectLst/>
                          <a:latin typeface="Times New Roman" panose="02020603050405020304" pitchFamily="18" charset="0"/>
                        </a:rPr>
                        <a:t>795215,7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>
                          <a:effectLst/>
                          <a:latin typeface="Times New Roman" panose="02020603050405020304" pitchFamily="18" charset="0"/>
                        </a:rPr>
                        <a:t>860776,2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923931,9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6155429"/>
                  </a:ext>
                </a:extLst>
              </a:tr>
              <a:tr h="2447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Заработная плата и начисления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effectLst/>
                          <a:latin typeface="Times New Roman" panose="02020603050405020304" pitchFamily="18" charset="0"/>
                        </a:rPr>
                        <a:t>670651,6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effectLst/>
                          <a:latin typeface="Times New Roman" panose="02020603050405020304" pitchFamily="18" charset="0"/>
                        </a:rPr>
                        <a:t>742239,3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803483,5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1240356"/>
                  </a:ext>
                </a:extLst>
              </a:tr>
              <a:tr h="2447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Оплата коммунальных услуг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effectLst/>
                          <a:latin typeface="Times New Roman" panose="02020603050405020304" pitchFamily="18" charset="0"/>
                        </a:rPr>
                        <a:t>53144,2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effectLst/>
                          <a:latin typeface="Times New Roman" panose="02020603050405020304" pitchFamily="18" charset="0"/>
                        </a:rPr>
                        <a:t>51839,5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44560,0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026996"/>
                  </a:ext>
                </a:extLst>
              </a:tr>
              <a:tr h="2447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Социальное обеспечение населения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71419,9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effectLst/>
                          <a:latin typeface="Times New Roman" panose="02020603050405020304" pitchFamily="18" charset="0"/>
                        </a:rPr>
                        <a:t>66697,4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75888,4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9461083"/>
                  </a:ext>
                </a:extLst>
              </a:tr>
              <a:tr h="2447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Раздел 2 Первоочередные расходы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>
                          <a:effectLst/>
                          <a:latin typeface="Times New Roman" panose="02020603050405020304" pitchFamily="18" charset="0"/>
                        </a:rPr>
                        <a:t>224586,3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>
                          <a:effectLst/>
                          <a:latin typeface="Times New Roman" panose="02020603050405020304" pitchFamily="18" charset="0"/>
                        </a:rPr>
                        <a:t>95815,2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>
                          <a:effectLst/>
                          <a:latin typeface="Times New Roman" panose="02020603050405020304" pitchFamily="18" charset="0"/>
                        </a:rPr>
                        <a:t>82712,6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9548100"/>
                  </a:ext>
                </a:extLst>
              </a:tr>
              <a:tr h="2447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Прочие выплаты по заработной плате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1076,7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effectLst/>
                          <a:latin typeface="Times New Roman" panose="02020603050405020304" pitchFamily="18" charset="0"/>
                        </a:rPr>
                        <a:t>1001,9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effectLst/>
                          <a:latin typeface="Times New Roman" panose="02020603050405020304" pitchFamily="18" charset="0"/>
                        </a:rPr>
                        <a:t>83,0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6466179"/>
                  </a:ext>
                </a:extLst>
              </a:tr>
              <a:tr h="2447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Услуги связи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2171,4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2368,8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3182,0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0851181"/>
                  </a:ext>
                </a:extLst>
              </a:tr>
              <a:tr h="2447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Транспортные услуги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effectLst/>
                          <a:latin typeface="Times New Roman" panose="02020603050405020304" pitchFamily="18" charset="0"/>
                        </a:rPr>
                        <a:t>108,3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122,2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95,0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6393997"/>
                  </a:ext>
                </a:extLst>
              </a:tr>
              <a:tr h="2447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effectLst/>
                          <a:latin typeface="Times New Roman" panose="02020603050405020304" pitchFamily="18" charset="0"/>
                        </a:rPr>
                        <a:t>Работы, услуги по содержанию имущества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2144,9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effectLst/>
                          <a:latin typeface="Times New Roman" panose="02020603050405020304" pitchFamily="18" charset="0"/>
                        </a:rPr>
                        <a:t>3883,1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4655,0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6814682"/>
                  </a:ext>
                </a:extLst>
              </a:tr>
              <a:tr h="2447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effectLst/>
                          <a:latin typeface="Times New Roman" panose="02020603050405020304" pitchFamily="18" charset="0"/>
                        </a:rPr>
                        <a:t>Прочие работы и услуги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191510,4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effectLst/>
                          <a:latin typeface="Times New Roman" panose="02020603050405020304" pitchFamily="18" charset="0"/>
                        </a:rPr>
                        <a:t>31754,4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44339,0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1373769"/>
                  </a:ext>
                </a:extLst>
              </a:tr>
              <a:tr h="2447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effectLst/>
                          <a:latin typeface="Times New Roman" panose="02020603050405020304" pitchFamily="18" charset="0"/>
                        </a:rPr>
                        <a:t>Услуги, работы для целей капитальных вложений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600,0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600,0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823,0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524077"/>
                  </a:ext>
                </a:extLst>
              </a:tr>
              <a:tr h="36849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effectLst/>
                          <a:latin typeface="Times New Roman" panose="02020603050405020304" pitchFamily="18" charset="0"/>
                        </a:rPr>
                        <a:t>безвозмездные перечисления текущего характера организациям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3983,3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10381,1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4481,0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612538"/>
                  </a:ext>
                </a:extLst>
              </a:tr>
              <a:tr h="2447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effectLst/>
                          <a:latin typeface="Times New Roman" panose="02020603050405020304" pitchFamily="18" charset="0"/>
                        </a:rPr>
                        <a:t>Прочие расходы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effectLst/>
                          <a:latin typeface="Times New Roman" panose="02020603050405020304" pitchFamily="18" charset="0"/>
                        </a:rPr>
                        <a:t>21090,1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43817,6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8613,6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6900201"/>
                  </a:ext>
                </a:extLst>
              </a:tr>
              <a:tr h="2447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effectLst/>
                          <a:latin typeface="Times New Roman" panose="02020603050405020304" pitchFamily="18" charset="0"/>
                        </a:rPr>
                        <a:t>Увеличение стоимости материальных запасов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effectLst/>
                          <a:latin typeface="Times New Roman" panose="02020603050405020304" pitchFamily="18" charset="0"/>
                        </a:rPr>
                        <a:t>1901,3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1886,0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16441,0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3154483"/>
                  </a:ext>
                </a:extLst>
              </a:tr>
              <a:tr h="2447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>
                          <a:effectLst/>
                          <a:latin typeface="Times New Roman" panose="02020603050405020304" pitchFamily="18" charset="0"/>
                        </a:rPr>
                        <a:t>Раздел 3 Прочие расходы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>
                          <a:effectLst/>
                          <a:latin typeface="Times New Roman" panose="02020603050405020304" pitchFamily="18" charset="0"/>
                        </a:rPr>
                        <a:t>6407,9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4824,6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4326,0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7338815"/>
                  </a:ext>
                </a:extLst>
              </a:tr>
              <a:tr h="2447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effectLst/>
                          <a:latin typeface="Times New Roman" panose="02020603050405020304" pitchFamily="18" charset="0"/>
                        </a:rPr>
                        <a:t>Увеличение стоимости основных средств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6407,9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4824,6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4326,0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773980"/>
                  </a:ext>
                </a:extLst>
              </a:tr>
              <a:tr h="2447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>
                          <a:effectLst/>
                          <a:latin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>
                          <a:effectLst/>
                          <a:latin typeface="Times New Roman" panose="02020603050405020304" pitchFamily="18" charset="0"/>
                        </a:rPr>
                        <a:t>1026209,9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>
                          <a:effectLst/>
                          <a:latin typeface="Times New Roman" panose="02020603050405020304" pitchFamily="18" charset="0"/>
                        </a:rPr>
                        <a:t>961416,0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1010970,5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36911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90041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89000"/>
              </a:schemeClr>
            </a:gs>
            <a:gs pos="23000">
              <a:schemeClr val="accent1">
                <a:lumMod val="89000"/>
              </a:schemeClr>
            </a:gs>
            <a:gs pos="6900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1CE17B9-CE26-4FB9-964B-A9214D66AF70}"/>
              </a:ext>
            </a:extLst>
          </p:cNvPr>
          <p:cNvSpPr/>
          <p:nvPr/>
        </p:nvSpPr>
        <p:spPr>
          <a:xfrm>
            <a:off x="-105878" y="-211756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6541971 w 12192000"/>
              <a:gd name="connsiteY2" fmla="*/ 32004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6541971" y="32004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2">
              <a:alphaModFix amt="34000"/>
            </a:blip>
            <a:srcRect/>
            <a:stretch>
              <a:fillRect/>
            </a:stretch>
          </a:blipFill>
          <a:effectLst>
            <a:softEdge rad="520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33B23D-E126-4F1C-97A8-2CF687EF8E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0633" y="-435811"/>
            <a:ext cx="12587094" cy="1526176"/>
          </a:xfrm>
        </p:spPr>
        <p:txBody>
          <a:bodyPr>
            <a:normAutofit/>
          </a:bodyPr>
          <a:lstStyle/>
          <a:p>
            <a:r>
              <a:rPr lang="ru-RU" sz="4700" u="sng" dirty="0">
                <a:latin typeface="Arial" panose="020B0604020202020204" pitchFamily="34" charset="0"/>
                <a:cs typeface="Arial" panose="020B0604020202020204" pitchFamily="34" charset="0"/>
              </a:rPr>
              <a:t>Динамика роста МРОТ с 2021-2026 год</a:t>
            </a:r>
            <a:endParaRPr lang="ru-RU" sz="4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404D493-C113-4A73-A3D6-48B02C90C1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632" y="68957"/>
            <a:ext cx="831420" cy="1032711"/>
          </a:xfrm>
          <a:prstGeom prst="rect">
            <a:avLst/>
          </a:prstGeom>
          <a:effectLst>
            <a:softEdge rad="76200"/>
          </a:effectLst>
        </p:spPr>
      </p:pic>
      <p:grpSp>
        <p:nvGrpSpPr>
          <p:cNvPr id="16" name="Группа 15">
            <a:extLst>
              <a:ext uri="{FF2B5EF4-FFF2-40B4-BE49-F238E27FC236}">
                <a16:creationId xmlns:a16="http://schemas.microsoft.com/office/drawing/2014/main" id="{9ED90107-0BB4-454D-B22D-9360E43A08AF}"/>
              </a:ext>
            </a:extLst>
          </p:cNvPr>
          <p:cNvGrpSpPr/>
          <p:nvPr/>
        </p:nvGrpSpPr>
        <p:grpSpPr>
          <a:xfrm>
            <a:off x="264694" y="2229852"/>
            <a:ext cx="11821428" cy="4235115"/>
            <a:chOff x="264694" y="2229852"/>
            <a:chExt cx="11821428" cy="4235115"/>
          </a:xfrm>
        </p:grpSpPr>
        <p:sp>
          <p:nvSpPr>
            <p:cNvPr id="15" name="Прямоугольник: скругленные углы 14">
              <a:extLst>
                <a:ext uri="{FF2B5EF4-FFF2-40B4-BE49-F238E27FC236}">
                  <a16:creationId xmlns:a16="http://schemas.microsoft.com/office/drawing/2014/main" id="{FDF21C59-4404-4EBB-8EDE-47A8220F0373}"/>
                </a:ext>
              </a:extLst>
            </p:cNvPr>
            <p:cNvSpPr/>
            <p:nvPr/>
          </p:nvSpPr>
          <p:spPr>
            <a:xfrm>
              <a:off x="264694" y="2605237"/>
              <a:ext cx="11662611" cy="3859730"/>
            </a:xfrm>
            <a:prstGeom prst="roundRect">
              <a:avLst/>
            </a:prstGeom>
            <a:solidFill>
              <a:schemeClr val="accent1">
                <a:alpha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14" name="Диаграмма 13">
              <a:extLst>
                <a:ext uri="{FF2B5EF4-FFF2-40B4-BE49-F238E27FC236}">
                  <a16:creationId xmlns:a16="http://schemas.microsoft.com/office/drawing/2014/main" id="{711CD9DA-C239-473D-8024-F2FCBCDFE1AC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73156820"/>
                </p:ext>
              </p:extLst>
            </p:nvPr>
          </p:nvGraphicFramePr>
          <p:xfrm>
            <a:off x="423511" y="2229852"/>
            <a:ext cx="11662611" cy="423511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  <p:sp>
        <p:nvSpPr>
          <p:cNvPr id="17" name="Прямоугольник: скругленные углы 16">
            <a:extLst>
              <a:ext uri="{FF2B5EF4-FFF2-40B4-BE49-F238E27FC236}">
                <a16:creationId xmlns:a16="http://schemas.microsoft.com/office/drawing/2014/main" id="{1F960D3B-20BB-478B-8BCB-C066E291AE65}"/>
              </a:ext>
            </a:extLst>
          </p:cNvPr>
          <p:cNvSpPr/>
          <p:nvPr/>
        </p:nvSpPr>
        <p:spPr>
          <a:xfrm>
            <a:off x="656342" y="1183907"/>
            <a:ext cx="11112147" cy="1200329"/>
          </a:xfrm>
          <a:prstGeom prst="roundRect">
            <a:avLst/>
          </a:prstGeom>
          <a:solidFill>
            <a:schemeClr val="accent1">
              <a:alpha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9EDBAE9-B6BF-488E-B963-8744C8E29ACE}"/>
              </a:ext>
            </a:extLst>
          </p:cNvPr>
          <p:cNvSpPr txBox="1"/>
          <p:nvPr/>
        </p:nvSpPr>
        <p:spPr>
          <a:xfrm>
            <a:off x="739540" y="1183907"/>
            <a:ext cx="110305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В расчете Фонда оплаты труда учтены повышение заработной платы отдельных категорий работников бюджетной сферы в рамках реализации «майских» указов на 7,6 %, также повышение минимального размера оплаты труда на 20,7 % с 1 января 2026 года с 42636 рублей до 51477 рублей.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203EAB3-624A-47E8-BE35-ED7CB7D8AB92}"/>
              </a:ext>
            </a:extLst>
          </p:cNvPr>
          <p:cNvSpPr txBox="1"/>
          <p:nvPr/>
        </p:nvSpPr>
        <p:spPr>
          <a:xfrm>
            <a:off x="890378" y="4128171"/>
            <a:ext cx="11096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24305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F3A15AA-67F8-45F1-A3BB-7890E2C8CDBA}"/>
              </a:ext>
            </a:extLst>
          </p:cNvPr>
          <p:cNvSpPr txBox="1"/>
          <p:nvPr/>
        </p:nvSpPr>
        <p:spPr>
          <a:xfrm>
            <a:off x="2892692" y="3875316"/>
            <a:ext cx="1383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26391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7F1614B-C29B-44ED-B9DA-7D63F1D84FC2}"/>
              </a:ext>
            </a:extLst>
          </p:cNvPr>
          <p:cNvSpPr txBox="1"/>
          <p:nvPr/>
        </p:nvSpPr>
        <p:spPr>
          <a:xfrm>
            <a:off x="4693723" y="3656972"/>
            <a:ext cx="12972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30860</a:t>
            </a:r>
          </a:p>
        </p:txBody>
      </p:sp>
    </p:spTree>
    <p:extLst>
      <p:ext uri="{BB962C8B-B14F-4D97-AF65-F5344CB8AC3E}">
        <p14:creationId xmlns:p14="http://schemas.microsoft.com/office/powerpoint/2010/main" val="37615538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89000"/>
              </a:schemeClr>
            </a:gs>
            <a:gs pos="23000">
              <a:schemeClr val="accent1">
                <a:lumMod val="89000"/>
              </a:schemeClr>
            </a:gs>
            <a:gs pos="6900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ый треугольник 4">
            <a:extLst>
              <a:ext uri="{FF2B5EF4-FFF2-40B4-BE49-F238E27FC236}">
                <a16:creationId xmlns:a16="http://schemas.microsoft.com/office/drawing/2014/main" id="{E8242CBC-A24F-4769-9A67-C637786AF8FB}"/>
              </a:ext>
            </a:extLst>
          </p:cNvPr>
          <p:cNvSpPr/>
          <p:nvPr/>
        </p:nvSpPr>
        <p:spPr>
          <a:xfrm>
            <a:off x="-134755" y="123469"/>
            <a:ext cx="12192000" cy="6857999"/>
          </a:xfrm>
          <a:prstGeom prst="rtTriangle">
            <a:avLst/>
          </a:prstGeom>
          <a:blipFill dpi="0" rotWithShape="1">
            <a:blip r:embed="rId2">
              <a:alphaModFix amt="52000"/>
            </a:blip>
            <a:srcRect/>
            <a:stretch>
              <a:fillRect/>
            </a:stretch>
          </a:blipFill>
          <a:ln>
            <a:noFill/>
          </a:ln>
          <a:effectLst>
            <a:softEdge rad="7239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33B23D-E126-4F1C-97A8-2CF687EF8E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6906" y="-302970"/>
            <a:ext cx="10068024" cy="1427161"/>
          </a:xfrm>
        </p:spPr>
        <p:txBody>
          <a:bodyPr>
            <a:normAutofit/>
          </a:bodyPr>
          <a:lstStyle/>
          <a:p>
            <a:r>
              <a:rPr lang="ru-RU" sz="3000" u="sng" dirty="0">
                <a:latin typeface="Arial" panose="020B0604020202020204" pitchFamily="34" charset="0"/>
                <a:cs typeface="Arial" panose="020B0604020202020204" pitchFamily="34" charset="0"/>
              </a:rPr>
              <a:t>Муниципальные программы на 2026 год и на плановые периоды 2027-2028 годы</a:t>
            </a:r>
            <a:endParaRPr lang="ru-RU" sz="3000" dirty="0">
              <a:solidFill>
                <a:schemeClr val="bg1"/>
              </a:solidFill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404D493-C113-4A73-A3D6-48B02C90C1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632" y="68957"/>
            <a:ext cx="831420" cy="1032711"/>
          </a:xfrm>
          <a:prstGeom prst="rect">
            <a:avLst/>
          </a:prstGeom>
          <a:effectLst>
            <a:softEdge rad="76200"/>
          </a:effectLst>
        </p:spPr>
      </p:pic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713E1B79-CC45-42BC-B498-9A3C3C21AE16}"/>
              </a:ext>
            </a:extLst>
          </p:cNvPr>
          <p:cNvSpPr/>
          <p:nvPr/>
        </p:nvSpPr>
        <p:spPr>
          <a:xfrm>
            <a:off x="240631" y="1289453"/>
            <a:ext cx="11656193" cy="5313477"/>
          </a:xfrm>
          <a:prstGeom prst="roundRect">
            <a:avLst/>
          </a:prstGeom>
          <a:solidFill>
            <a:schemeClr val="accent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21" name="Таблица 20">
            <a:extLst>
              <a:ext uri="{FF2B5EF4-FFF2-40B4-BE49-F238E27FC236}">
                <a16:creationId xmlns:a16="http://schemas.microsoft.com/office/drawing/2014/main" id="{C5E408CE-22A0-4F90-8F39-FED1A1A181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4865701"/>
              </p:ext>
            </p:extLst>
          </p:nvPr>
        </p:nvGraphicFramePr>
        <p:xfrm>
          <a:off x="706290" y="1410408"/>
          <a:ext cx="10741998" cy="50452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0186">
                  <a:extLst>
                    <a:ext uri="{9D8B030D-6E8A-4147-A177-3AD203B41FA5}">
                      <a16:colId xmlns:a16="http://schemas.microsoft.com/office/drawing/2014/main" val="3163317119"/>
                    </a:ext>
                  </a:extLst>
                </a:gridCol>
                <a:gridCol w="6705840">
                  <a:extLst>
                    <a:ext uri="{9D8B030D-6E8A-4147-A177-3AD203B41FA5}">
                      <a16:colId xmlns:a16="http://schemas.microsoft.com/office/drawing/2014/main" val="3136536143"/>
                    </a:ext>
                  </a:extLst>
                </a:gridCol>
                <a:gridCol w="1189338">
                  <a:extLst>
                    <a:ext uri="{9D8B030D-6E8A-4147-A177-3AD203B41FA5}">
                      <a16:colId xmlns:a16="http://schemas.microsoft.com/office/drawing/2014/main" val="1759711748"/>
                    </a:ext>
                  </a:extLst>
                </a:gridCol>
                <a:gridCol w="1290558">
                  <a:extLst>
                    <a:ext uri="{9D8B030D-6E8A-4147-A177-3AD203B41FA5}">
                      <a16:colId xmlns:a16="http://schemas.microsoft.com/office/drawing/2014/main" val="3963881504"/>
                    </a:ext>
                  </a:extLst>
                </a:gridCol>
                <a:gridCol w="1126076">
                  <a:extLst>
                    <a:ext uri="{9D8B030D-6E8A-4147-A177-3AD203B41FA5}">
                      <a16:colId xmlns:a16="http://schemas.microsoft.com/office/drawing/2014/main" val="798105162"/>
                    </a:ext>
                  </a:extLst>
                </a:gridCol>
              </a:tblGrid>
              <a:tr h="44729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 г.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2027 г.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2028 г.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9019008"/>
                  </a:ext>
                </a:extLst>
              </a:tr>
              <a:tr h="1952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поддержка населению </a:t>
                      </a:r>
                      <a:r>
                        <a:rPr lang="ru-RU" sz="1200" u="none" strike="noStrike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г.Ак-Довурак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60 860,00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60 860,00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60 860,00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0222616"/>
                  </a:ext>
                </a:extLst>
              </a:tr>
              <a:tr h="27057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общественного порядка и противодействие преступности в </a:t>
                      </a:r>
                      <a:r>
                        <a:rPr lang="ru-RU" sz="1200" u="none" strike="noStrike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г.Ак-Довурак</a:t>
                      </a:r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973,00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973,00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973,00</a:t>
                      </a:r>
                      <a:endParaRPr lang="ru-RU" sz="1200" b="0" i="0" u="none" strike="noStrike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0347838"/>
                  </a:ext>
                </a:extLst>
              </a:tr>
              <a:tr h="54115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Защита населения и территорий от чрезвычайных ситуаций, обеспечение пожарной безопасности и безопасности людей на водных объектах в городском округе </a:t>
                      </a:r>
                      <a:r>
                        <a:rPr lang="ru-RU" sz="1200" u="none" strike="noStrike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г.Ак-Довурак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3 937,00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1 620,00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1 620,00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3711748"/>
                  </a:ext>
                </a:extLst>
              </a:tr>
              <a:tr h="4058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эффективности и надежности </a:t>
                      </a:r>
                      <a:r>
                        <a:rPr lang="ru-RU" sz="1200" u="none" strike="noStrike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финкционирования</a:t>
                      </a:r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жилищно-коммунального хозяйства городского округа </a:t>
                      </a:r>
                      <a:r>
                        <a:rPr lang="ru-RU" sz="1200" u="none" strike="noStrike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г.Ак-Довурак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17 983,00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17 983,00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17 983,00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7077699"/>
                  </a:ext>
                </a:extLst>
              </a:tr>
              <a:tr h="22419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образования </a:t>
                      </a:r>
                      <a:r>
                        <a:rPr lang="ru-RU" sz="1200" u="none" strike="noStrike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г.Ак-Довурак</a:t>
                      </a:r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736 511,90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444 170,90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513 801,62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3244002"/>
                  </a:ext>
                </a:extLst>
              </a:tr>
              <a:tr h="27057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культуры, искусства и туризма в </a:t>
                      </a:r>
                      <a:r>
                        <a:rPr lang="ru-RU" sz="1200" u="none" strike="noStrike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г.Ак-Довурак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53 405,00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32 423,50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31 707,50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5652558"/>
                  </a:ext>
                </a:extLst>
              </a:tr>
              <a:tr h="27057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Борьба с туберкулезом на территории городского округа в г. Ак-Довурак 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223,00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223,00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223,00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1999127"/>
                  </a:ext>
                </a:extLst>
              </a:tr>
              <a:tr h="27057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2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физической культуры и спорта в г. Ак-Довурак 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23 271,00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10 203,00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10 203,00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4194502"/>
                  </a:ext>
                </a:extLst>
              </a:tr>
              <a:tr h="4058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2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Профилактика безнадзорности и правонарушений несовершеннолетних на территории городского округа </a:t>
                      </a:r>
                      <a:r>
                        <a:rPr lang="ru-RU" sz="1200" u="none" strike="noStrike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г.Ак-Довурак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1 332,00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1 332,00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1 332,00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2236721"/>
                  </a:ext>
                </a:extLst>
              </a:tr>
              <a:tr h="27057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2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Безопасность дорожного движения в </a:t>
                      </a:r>
                      <a:r>
                        <a:rPr lang="ru-RU" sz="1200" u="none" strike="noStrike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г.Ак-Довурак</a:t>
                      </a:r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6 435,00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6 435,00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6 435,00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8315943"/>
                  </a:ext>
                </a:extLst>
              </a:tr>
              <a:tr h="27057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2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малого и среднего предпринимательства в </a:t>
                      </a:r>
                      <a:r>
                        <a:rPr lang="ru-RU" sz="1200" u="none" strike="noStrike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г.Ак-Довурак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515,00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515,00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515,00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7579377"/>
                  </a:ext>
                </a:extLst>
              </a:tr>
              <a:tr h="27057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2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системы государственной молодежной политики в городском округе </a:t>
                      </a:r>
                      <a:r>
                        <a:rPr lang="ru-RU" sz="1200" u="none" strike="noStrike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г.Ак-Довурак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4 711,00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2 306,00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2 306,00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2627011"/>
                  </a:ext>
                </a:extLst>
              </a:tr>
              <a:tr h="27057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2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земельно-имущественных отношений на территории городского округа г. Ак-Довурак 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5 328,00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5 328,00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5 328,00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6334380"/>
                  </a:ext>
                </a:extLst>
              </a:tr>
              <a:tr h="1952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2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муниципальной службы в </a:t>
                      </a:r>
                      <a:r>
                        <a:rPr lang="ru-RU" sz="1200" u="none" strike="noStrike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г.Ак-Довурак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30 246,00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16 488,00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32 158,00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7572625"/>
                  </a:ext>
                </a:extLst>
              </a:tr>
              <a:tr h="27057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2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государственной национальной политики Российской Федерации в </a:t>
                      </a:r>
                      <a:r>
                        <a:rPr lang="ru-RU" sz="1200" u="none" strike="noStrike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г.Ак-Довурак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72,00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72,00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72,00</a:t>
                      </a:r>
                      <a:endParaRPr lang="ru-RU" sz="12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274699"/>
                  </a:ext>
                </a:extLst>
              </a:tr>
              <a:tr h="195233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ВСЕГО:</a:t>
                      </a:r>
                      <a:endParaRPr lang="ru-RU" sz="12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945 802,90</a:t>
                      </a:r>
                      <a:endParaRPr lang="ru-RU" sz="12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600 932,40</a:t>
                      </a:r>
                      <a:endParaRPr lang="ru-RU" sz="12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685 517,12</a:t>
                      </a:r>
                      <a:endParaRPr lang="ru-RU" sz="12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" marR="5985" marT="598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42905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53771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89000"/>
              </a:schemeClr>
            </a:gs>
            <a:gs pos="23000">
              <a:schemeClr val="accent1">
                <a:lumMod val="89000"/>
              </a:schemeClr>
            </a:gs>
            <a:gs pos="6900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7956559-D632-4172-A22F-FDD328A32F96}"/>
              </a:ext>
            </a:extLst>
          </p:cNvPr>
          <p:cNvSpPr/>
          <p:nvPr/>
        </p:nvSpPr>
        <p:spPr>
          <a:xfrm>
            <a:off x="134754" y="173254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6246796 w 12192000"/>
              <a:gd name="connsiteY0" fmla="*/ 3570972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6246796 w 12192000"/>
              <a:gd name="connsiteY4" fmla="*/ 3570972 h 6858000"/>
              <a:gd name="connsiteX0" fmla="*/ 6246796 w 12192000"/>
              <a:gd name="connsiteY0" fmla="*/ 3570972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6246796 w 12192000"/>
              <a:gd name="connsiteY4" fmla="*/ 357097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6858000">
                <a:moveTo>
                  <a:pt x="6246796" y="3570972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lnTo>
                  <a:pt x="6246796" y="3570972"/>
                </a:lnTo>
                <a:close/>
              </a:path>
            </a:pathLst>
          </a:custGeom>
          <a:blipFill dpi="0" rotWithShape="1">
            <a:blip r:embed="rId2">
              <a:alphaModFix amt="40000"/>
            </a:blip>
            <a:srcRect/>
            <a:stretch>
              <a:fillRect/>
            </a:stretch>
          </a:blipFill>
          <a:ln>
            <a:noFill/>
          </a:ln>
          <a:effectLst>
            <a:softEdge rad="711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33B23D-E126-4F1C-97A8-2CF687EF8E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288025" y="343781"/>
            <a:ext cx="10353033" cy="757887"/>
          </a:xfrm>
        </p:spPr>
        <p:txBody>
          <a:bodyPr>
            <a:normAutofit fontScale="90000"/>
          </a:bodyPr>
          <a:lstStyle/>
          <a:p>
            <a:r>
              <a:rPr lang="ru-RU" sz="5000" u="sng" dirty="0">
                <a:latin typeface="Arial" panose="020B0604020202020204" pitchFamily="34" charset="0"/>
                <a:cs typeface="Arial" panose="020B0604020202020204" pitchFamily="34" charset="0"/>
              </a:rPr>
              <a:t>Глоссарий</a:t>
            </a:r>
            <a:endParaRPr lang="ru-RU" sz="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404D493-C113-4A73-A3D6-48B02C90C1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632" y="68957"/>
            <a:ext cx="831420" cy="1032711"/>
          </a:xfrm>
          <a:prstGeom prst="rect">
            <a:avLst/>
          </a:prstGeom>
          <a:effectLst>
            <a:softEdge rad="76200"/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5C02C8E-7FC2-4C16-8836-483D3B7BAF8A}"/>
              </a:ext>
            </a:extLst>
          </p:cNvPr>
          <p:cNvSpPr txBox="1"/>
          <p:nvPr/>
        </p:nvSpPr>
        <p:spPr>
          <a:xfrm>
            <a:off x="240632" y="1101668"/>
            <a:ext cx="11591704" cy="5857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БЮДЖЕТ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форма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образования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расходования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денежных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средств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предназначенных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для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финансового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обеспечения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задач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функций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местного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самоуправления</a:t>
            </a:r>
            <a:endParaRPr kumimoji="0" lang="en-US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БЕЗВОЗМЕЗДНЫЕ ПОСТУПЛЕНИЯ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поступающие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бюджет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денежные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средства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на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безвозвратной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безвозмездной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основе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виде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дотаций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субсидий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субвенций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из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других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бюджетов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бюджетной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системы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Российской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Федерации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а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также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перечисления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от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физических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юридических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лиц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just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БЮДЖЕТНЫЕ АССИГНОВАНИЯ 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предельные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объемы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денежных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средств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предусмотренных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в</a:t>
            </a:r>
          </a:p>
          <a:p>
            <a:pPr marL="0" marR="0" lvl="0" indent="0" algn="just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соответствующем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финансовом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году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для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исполнения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бюджетных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обязательств</a:t>
            </a:r>
            <a:endParaRPr kumimoji="0" lang="en-US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БЮДЖЕТНЫЕ ОБЯЗАТЕЛЬСТВ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 —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расходные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обязательства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подлежащие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исполнению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в</a:t>
            </a:r>
          </a:p>
          <a:p>
            <a:pPr marL="0" marR="0" lvl="0" indent="0" algn="just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соответствующем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финансовом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году</a:t>
            </a:r>
            <a:endParaRPr kumimoji="0" lang="en-US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ДОХОДЫ БЮДЖЕТА 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поступающие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бюджет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денежные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средства</a:t>
            </a:r>
            <a:endParaRPr kumimoji="0" lang="en-US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РАСХОДЫ БЮДЖЕТА 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выплачиваемые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из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бюджета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денежные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средства</a:t>
            </a:r>
            <a:endParaRPr kumimoji="0" lang="ru-RU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НАЛОГОВЫЕ ДОХОДЫ - доходы от предусмотренных законодательством Российской Федерации о налогах и сборах федеральных налогов и сборов, в том числе от налогов, предусмотренных специальными налоговыми режимами, региональных и местных налогов, а также пеней и штрафов по ним</a:t>
            </a:r>
          </a:p>
          <a:p>
            <a:pPr marL="0" marR="0" lvl="0" indent="0" algn="just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НЕНАЛОГОВЫЕ ДОХОДЫ - платежи которые классифицируются по характеру их поступления в бюджет и включают в себя возмездные операции от прямого предоставления государством разных видов услуг, а также некоторые безвозмездные платежи в виде штрафов или иных санкций за нарушение законодательства</a:t>
            </a:r>
          </a:p>
          <a:p>
            <a:pPr marL="0" marR="0" lvl="0" indent="0" algn="just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ДОТАЦИИ - межбюджетные трансферты, предоставляемые на безвозмездной и безвозвратной основе без установления направлений и (или) условий их использования</a:t>
            </a:r>
          </a:p>
          <a:p>
            <a:pPr marL="0" marR="0" lvl="0" indent="0" algn="just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СУБВЕНЦИИ - предоставляются на финансирование «переданных» другим </a:t>
            </a:r>
            <a:r>
              <a:rPr kumimoji="0" lang="ru-RU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публичноправовым</a:t>
            </a:r>
            <a:r>
              <a:rPr kumimoji="0" lang="ru-RU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образованиям полномочий</a:t>
            </a:r>
          </a:p>
          <a:p>
            <a:pPr marL="0" marR="0" lvl="0" indent="0" algn="just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СУБСИДИИ - предоставляются на условиях долевого </a:t>
            </a:r>
            <a:r>
              <a:rPr kumimoji="0" lang="ru-RU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софинансирования</a:t>
            </a:r>
            <a:r>
              <a:rPr kumimoji="0" lang="ru-RU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расходов других бюджетов</a:t>
            </a:r>
          </a:p>
          <a:p>
            <a:pPr marL="0" marR="0" lvl="0" indent="0" algn="just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ДЕФИЦИТ БЮДЖЕТА - превышение расходов бюджета над его доходами</a:t>
            </a:r>
          </a:p>
          <a:p>
            <a:pPr marL="0" marR="0" lvl="0" indent="0" algn="just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ПРОФИЦИТ БЮДЖЕТА - превышение доходов бюджета над его расходами</a:t>
            </a:r>
          </a:p>
          <a:p>
            <a:pPr marL="0" marR="0" lvl="0" indent="0" algn="just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04733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89000"/>
              </a:schemeClr>
            </a:gs>
            <a:gs pos="23000">
              <a:schemeClr val="accent1">
                <a:lumMod val="89000"/>
              </a:schemeClr>
            </a:gs>
            <a:gs pos="6900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03A0307-5CC1-4A26-9A39-9DA3B7FEB248}"/>
              </a:ext>
            </a:extLst>
          </p:cNvPr>
          <p:cNvSpPr/>
          <p:nvPr/>
        </p:nvSpPr>
        <p:spPr>
          <a:xfrm>
            <a:off x="0" y="-180258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5563402 w 12192000"/>
              <a:gd name="connsiteY3" fmla="*/ 3325528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5563402 w 12192000"/>
              <a:gd name="connsiteY3" fmla="*/ 3325528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5621154 w 12192000"/>
              <a:gd name="connsiteY3" fmla="*/ 3335153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5621154 w 12192000"/>
              <a:gd name="connsiteY3" fmla="*/ 3335153 h 6858000"/>
              <a:gd name="connsiteX4" fmla="*/ 0 w 12192000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5621154" y="3335153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2">
              <a:alphaModFix amt="48000"/>
            </a:blip>
            <a:srcRect/>
            <a:stretch>
              <a:fillRect/>
            </a:stretch>
          </a:blipFill>
          <a:ln>
            <a:noFill/>
          </a:ln>
          <a:effectLst>
            <a:softEdge rad="7239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33B23D-E126-4F1C-97A8-2CF687EF8E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342" y="2317123"/>
            <a:ext cx="10963174" cy="1427161"/>
          </a:xfrm>
        </p:spPr>
        <p:txBody>
          <a:bodyPr>
            <a:norm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404D493-C113-4A73-A3D6-48B02C90C1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632" y="68957"/>
            <a:ext cx="831420" cy="1032711"/>
          </a:xfrm>
          <a:prstGeom prst="rect">
            <a:avLst/>
          </a:prstGeom>
          <a:effectLst>
            <a:softEdge rad="76200"/>
          </a:effec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596BCF7-3016-46E6-A9F1-078376F3D21D}"/>
              </a:ext>
            </a:extLst>
          </p:cNvPr>
          <p:cNvSpPr txBox="1"/>
          <p:nvPr/>
        </p:nvSpPr>
        <p:spPr>
          <a:xfrm>
            <a:off x="2955619" y="4369418"/>
            <a:ext cx="606036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ru-RU" sz="1400" b="1" kern="1200" baseline="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Начальник управления -	</a:t>
            </a:r>
            <a:endParaRPr lang="ru-RU" sz="1400" b="1" dirty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ru-RU" sz="1400" b="1" dirty="0">
                <a:solidFill>
                  <a:schemeClr val="tx1"/>
                </a:solidFill>
                <a:latin typeface="+mj-lt"/>
              </a:rPr>
              <a:t>Боралдай </a:t>
            </a:r>
            <a:r>
              <a:rPr lang="ru-RU" sz="1400" b="1" dirty="0" err="1">
                <a:solidFill>
                  <a:schemeClr val="tx1"/>
                </a:solidFill>
                <a:latin typeface="+mj-lt"/>
              </a:rPr>
              <a:t>Честек</a:t>
            </a:r>
            <a:r>
              <a:rPr lang="ru-RU" sz="1400" b="1" dirty="0">
                <a:solidFill>
                  <a:schemeClr val="tx1"/>
                </a:solidFill>
                <a:latin typeface="+mj-lt"/>
              </a:rPr>
              <a:t>-Кат </a:t>
            </a:r>
            <a:r>
              <a:rPr lang="ru-RU" sz="1400" b="1" dirty="0" err="1">
                <a:solidFill>
                  <a:schemeClr val="tx1"/>
                </a:solidFill>
                <a:latin typeface="+mj-lt"/>
              </a:rPr>
              <a:t>Чечек-ооловна</a:t>
            </a:r>
            <a:endParaRPr lang="ru-RU" sz="1400" b="1" dirty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ru-RU" sz="1400" dirty="0"/>
              <a:t>Контактная информация: </a:t>
            </a:r>
            <a:r>
              <a:rPr lang="ru-RU" sz="1400" b="1" dirty="0">
                <a:latin typeface="+mj-lt"/>
              </a:rPr>
              <a:t>Адрес:  668051, г. Ак-Довурак, ул. Комсомольская, дом 3-а</a:t>
            </a:r>
          </a:p>
          <a:p>
            <a:pPr algn="ctr"/>
            <a:r>
              <a:rPr lang="ru-RU" sz="1400" dirty="0"/>
              <a:t> </a:t>
            </a:r>
            <a:r>
              <a:rPr lang="ru-RU" sz="1400" b="1" dirty="0">
                <a:latin typeface="+mj-lt"/>
              </a:rPr>
              <a:t>Телефон: 8 (394-33) 2-14-80; 2-13-66</a:t>
            </a:r>
          </a:p>
          <a:p>
            <a:pPr algn="ctr"/>
            <a:r>
              <a:rPr lang="ru-RU" sz="1400" b="1" dirty="0">
                <a:latin typeface="+mj-lt"/>
              </a:rPr>
              <a:t>Электронный адрес: </a:t>
            </a:r>
            <a:r>
              <a:rPr lang="en-US" sz="1400" b="1" dirty="0">
                <a:latin typeface="+mj-lt"/>
              </a:rPr>
              <a:t>fu_ak-dovurak@mail.ru</a:t>
            </a:r>
            <a:endParaRPr lang="ru-RU" sz="1400" b="1" dirty="0">
              <a:latin typeface="+mj-lt"/>
            </a:endParaRPr>
          </a:p>
          <a:p>
            <a:pPr algn="ctr"/>
            <a:endParaRPr lang="ru-RU" sz="1400" b="1" dirty="0">
              <a:latin typeface="+mj-lt"/>
            </a:endParaRPr>
          </a:p>
          <a:p>
            <a:pPr algn="ctr"/>
            <a:r>
              <a:rPr lang="ru-RU" sz="1400" b="1" dirty="0">
                <a:latin typeface="+mj-lt"/>
              </a:rPr>
              <a:t>Режим работы: </a:t>
            </a:r>
            <a:r>
              <a:rPr kumimoji="0" lang="ru-RU" sz="1400" b="1" kern="1200" baseline="0" dirty="0">
                <a:solidFill>
                  <a:schemeClr val="dk1"/>
                </a:solidFill>
                <a:latin typeface="+mj-lt"/>
                <a:ea typeface="+mn-ea"/>
                <a:cs typeface="+mn-cs"/>
              </a:rPr>
              <a:t>С</a:t>
            </a:r>
            <a:r>
              <a:rPr kumimoji="0" lang="en-US" sz="1400" b="1" kern="1200" baseline="0" dirty="0">
                <a:solidFill>
                  <a:schemeClr val="dk1"/>
                </a:solidFill>
                <a:latin typeface="+mj-lt"/>
                <a:ea typeface="+mn-ea"/>
                <a:cs typeface="+mn-cs"/>
              </a:rPr>
              <a:t> </a:t>
            </a:r>
            <a:r>
              <a:rPr kumimoji="0" lang="ru-RU" sz="1400" b="1" kern="1200" baseline="0" dirty="0">
                <a:solidFill>
                  <a:schemeClr val="dk1"/>
                </a:solidFill>
                <a:latin typeface="+mj-lt"/>
                <a:ea typeface="+mn-ea"/>
                <a:cs typeface="+mn-cs"/>
              </a:rPr>
              <a:t>8-30</a:t>
            </a:r>
            <a:r>
              <a:rPr kumimoji="0" lang="en-US" sz="1400" b="1" kern="1200" baseline="0" dirty="0">
                <a:solidFill>
                  <a:schemeClr val="dk1"/>
                </a:solidFill>
                <a:latin typeface="+mj-lt"/>
                <a:ea typeface="+mn-ea"/>
                <a:cs typeface="+mn-cs"/>
              </a:rPr>
              <a:t> </a:t>
            </a:r>
            <a:r>
              <a:rPr kumimoji="0" lang="ru-RU" sz="1400" b="1" kern="1200" baseline="0" dirty="0">
                <a:solidFill>
                  <a:schemeClr val="dk1"/>
                </a:solidFill>
                <a:latin typeface="+mj-lt"/>
                <a:ea typeface="+mn-ea"/>
                <a:cs typeface="+mn-cs"/>
              </a:rPr>
              <a:t>до</a:t>
            </a:r>
            <a:r>
              <a:rPr kumimoji="0" lang="en-US" sz="1400" b="1" kern="1200" baseline="0" dirty="0">
                <a:solidFill>
                  <a:schemeClr val="dk1"/>
                </a:solidFill>
                <a:latin typeface="+mj-lt"/>
                <a:ea typeface="+mn-ea"/>
                <a:cs typeface="+mn-cs"/>
              </a:rPr>
              <a:t> </a:t>
            </a:r>
            <a:r>
              <a:rPr kumimoji="0" lang="ru-RU" sz="1400" b="1" kern="1200" baseline="0" dirty="0">
                <a:solidFill>
                  <a:schemeClr val="dk1"/>
                </a:solidFill>
                <a:latin typeface="+mj-lt"/>
                <a:ea typeface="+mn-ea"/>
                <a:cs typeface="+mn-cs"/>
              </a:rPr>
              <a:t>17-30. Перерыв с 13-00 до 14-00</a:t>
            </a:r>
          </a:p>
          <a:p>
            <a:pPr algn="ctr"/>
            <a:r>
              <a:rPr kumimoji="0" lang="ru-RU" sz="1400" b="1" kern="1200" baseline="0" dirty="0">
                <a:solidFill>
                  <a:schemeClr val="dk1"/>
                </a:solidFill>
                <a:latin typeface="+mj-lt"/>
                <a:ea typeface="+mn-ea"/>
                <a:cs typeface="+mn-cs"/>
              </a:rPr>
              <a:t>Выходные дни – Суббота, Воскресенье</a:t>
            </a:r>
            <a:endParaRPr lang="ru-RU" sz="1400" b="1" dirty="0">
              <a:latin typeface="+mj-lt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2689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89000"/>
              </a:schemeClr>
            </a:gs>
            <a:gs pos="23000">
              <a:schemeClr val="accent1">
                <a:lumMod val="89000"/>
              </a:schemeClr>
            </a:gs>
            <a:gs pos="6900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ый треугольник 4">
            <a:extLst>
              <a:ext uri="{FF2B5EF4-FFF2-40B4-BE49-F238E27FC236}">
                <a16:creationId xmlns:a16="http://schemas.microsoft.com/office/drawing/2014/main" id="{E8242CBC-A24F-4769-9A67-C637786AF8FB}"/>
              </a:ext>
            </a:extLst>
          </p:cNvPr>
          <p:cNvSpPr/>
          <p:nvPr/>
        </p:nvSpPr>
        <p:spPr>
          <a:xfrm>
            <a:off x="-134755" y="123469"/>
            <a:ext cx="12192000" cy="6857999"/>
          </a:xfrm>
          <a:prstGeom prst="rtTriangle">
            <a:avLst/>
          </a:prstGeom>
          <a:blipFill dpi="0" rotWithShape="1">
            <a:blip r:embed="rId2">
              <a:alphaModFix amt="52000"/>
            </a:blip>
            <a:srcRect/>
            <a:stretch>
              <a:fillRect/>
            </a:stretch>
          </a:blipFill>
          <a:ln>
            <a:noFill/>
          </a:ln>
          <a:effectLst>
            <a:softEdge rad="7239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33B23D-E126-4F1C-97A8-2CF687EF8E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0442" y="421349"/>
            <a:ext cx="10068024" cy="1427161"/>
          </a:xfrm>
        </p:spPr>
        <p:txBody>
          <a:bodyPr>
            <a:normAutofit fontScale="90000"/>
          </a:bodyPr>
          <a:lstStyle/>
          <a:p>
            <a:r>
              <a:rPr lang="ru-RU" u="sng" dirty="0">
                <a:latin typeface="Arial" panose="020B0604020202020204" pitchFamily="34" charset="0"/>
                <a:cs typeface="Arial" panose="020B0604020202020204" pitchFamily="34" charset="0"/>
              </a:rPr>
              <a:t>Проект составлен на основе:</a:t>
            </a:r>
            <a:br>
              <a:rPr lang="ru-RU" dirty="0">
                <a:solidFill>
                  <a:schemeClr val="bg1"/>
                </a:solidFill>
              </a:rPr>
            </a:b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404D493-C113-4A73-A3D6-48B02C90C1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632" y="68957"/>
            <a:ext cx="831420" cy="1032711"/>
          </a:xfrm>
          <a:prstGeom prst="rect">
            <a:avLst/>
          </a:prstGeom>
          <a:effectLst>
            <a:softEdge rad="76200"/>
          </a:effectLst>
        </p:spPr>
      </p:pic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53AEF722-12AD-4EF4-9EAF-0283EFC967E9}"/>
              </a:ext>
            </a:extLst>
          </p:cNvPr>
          <p:cNvGrpSpPr/>
          <p:nvPr/>
        </p:nvGrpSpPr>
        <p:grpSpPr>
          <a:xfrm>
            <a:off x="1193533" y="1487321"/>
            <a:ext cx="10068025" cy="713581"/>
            <a:chOff x="1193533" y="1487321"/>
            <a:chExt cx="10068025" cy="713581"/>
          </a:xfrm>
        </p:grpSpPr>
        <p:sp>
          <p:nvSpPr>
            <p:cNvPr id="7" name="Прямоугольник: скругленные углы 6">
              <a:extLst>
                <a:ext uri="{FF2B5EF4-FFF2-40B4-BE49-F238E27FC236}">
                  <a16:creationId xmlns:a16="http://schemas.microsoft.com/office/drawing/2014/main" id="{72EFAF43-8EF2-414D-9B59-A4C6D39E607A}"/>
                </a:ext>
              </a:extLst>
            </p:cNvPr>
            <p:cNvSpPr/>
            <p:nvPr/>
          </p:nvSpPr>
          <p:spPr>
            <a:xfrm>
              <a:off x="1193533" y="1487321"/>
              <a:ext cx="10068025" cy="713581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/>
                <a:t>                            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6BC05CC3-4A68-474C-970B-2EAC80E09927}"/>
                </a:ext>
              </a:extLst>
            </p:cNvPr>
            <p:cNvSpPr txBox="1"/>
            <p:nvPr/>
          </p:nvSpPr>
          <p:spPr>
            <a:xfrm>
              <a:off x="1421331" y="1487321"/>
              <a:ext cx="976322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/>
                <a:t>Единого плана по достижению национальных целей развития Российской Федерации на период до 2030 года</a:t>
              </a:r>
            </a:p>
          </p:txBody>
        </p:sp>
      </p:grpSp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90A2E50A-C709-4700-9FBC-C5685BD86337}"/>
              </a:ext>
            </a:extLst>
          </p:cNvPr>
          <p:cNvGrpSpPr/>
          <p:nvPr/>
        </p:nvGrpSpPr>
        <p:grpSpPr>
          <a:xfrm>
            <a:off x="1193533" y="2425008"/>
            <a:ext cx="10068025" cy="713581"/>
            <a:chOff x="1158240" y="2309286"/>
            <a:chExt cx="10068025" cy="713581"/>
          </a:xfrm>
        </p:grpSpPr>
        <p:sp>
          <p:nvSpPr>
            <p:cNvPr id="13" name="Прямоугольник: скругленные углы 12">
              <a:extLst>
                <a:ext uri="{FF2B5EF4-FFF2-40B4-BE49-F238E27FC236}">
                  <a16:creationId xmlns:a16="http://schemas.microsoft.com/office/drawing/2014/main" id="{C379605E-F44B-46B3-B0C4-CDBB62070E9A}"/>
                </a:ext>
              </a:extLst>
            </p:cNvPr>
            <p:cNvSpPr/>
            <p:nvPr/>
          </p:nvSpPr>
          <p:spPr>
            <a:xfrm>
              <a:off x="1158240" y="2309286"/>
              <a:ext cx="10068025" cy="713581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E9CBE7F-2E11-473B-BC4B-26B2E5A8FA07}"/>
                </a:ext>
              </a:extLst>
            </p:cNvPr>
            <p:cNvSpPr txBox="1"/>
            <p:nvPr/>
          </p:nvSpPr>
          <p:spPr>
            <a:xfrm>
              <a:off x="1386038" y="2309286"/>
              <a:ext cx="976322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/>
                <a:t>Прогноза социально-экономического развития Республики Тыва на 2026 год и плановый период 2027 и 2028 годов</a:t>
              </a:r>
            </a:p>
          </p:txBody>
        </p:sp>
      </p:grpSp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E563097F-06CF-4A46-86E6-FD615B56CC60}"/>
              </a:ext>
            </a:extLst>
          </p:cNvPr>
          <p:cNvGrpSpPr/>
          <p:nvPr/>
        </p:nvGrpSpPr>
        <p:grpSpPr>
          <a:xfrm>
            <a:off x="1193532" y="3416637"/>
            <a:ext cx="10068025" cy="713581"/>
            <a:chOff x="1158240" y="3383280"/>
            <a:chExt cx="10068025" cy="713581"/>
          </a:xfrm>
        </p:grpSpPr>
        <p:sp>
          <p:nvSpPr>
            <p:cNvPr id="16" name="Прямоугольник: скругленные углы 15">
              <a:extLst>
                <a:ext uri="{FF2B5EF4-FFF2-40B4-BE49-F238E27FC236}">
                  <a16:creationId xmlns:a16="http://schemas.microsoft.com/office/drawing/2014/main" id="{713E1B79-CC45-42BC-B498-9A3C3C21AE16}"/>
                </a:ext>
              </a:extLst>
            </p:cNvPr>
            <p:cNvSpPr/>
            <p:nvPr/>
          </p:nvSpPr>
          <p:spPr>
            <a:xfrm>
              <a:off x="1158240" y="3383280"/>
              <a:ext cx="10068025" cy="713581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6FB92027-A4E3-4D60-9B9F-E840EF76A6F8}"/>
                </a:ext>
              </a:extLst>
            </p:cNvPr>
            <p:cNvSpPr txBox="1"/>
            <p:nvPr/>
          </p:nvSpPr>
          <p:spPr>
            <a:xfrm>
              <a:off x="1386038" y="3552469"/>
              <a:ext cx="97632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ru-RU" dirty="0"/>
                <a:t>Муниципальных программ городского округа города Ак-Довурак</a:t>
              </a:r>
            </a:p>
          </p:txBody>
        </p:sp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912269C4-C048-49C8-AFE1-2B3875312E39}"/>
              </a:ext>
            </a:extLst>
          </p:cNvPr>
          <p:cNvGrpSpPr/>
          <p:nvPr/>
        </p:nvGrpSpPr>
        <p:grpSpPr>
          <a:xfrm>
            <a:off x="1193531" y="4354324"/>
            <a:ext cx="10068025" cy="713581"/>
            <a:chOff x="1158240" y="4295910"/>
            <a:chExt cx="10068025" cy="713581"/>
          </a:xfrm>
        </p:grpSpPr>
        <p:sp>
          <p:nvSpPr>
            <p:cNvPr id="19" name="Прямоугольник: скругленные углы 18">
              <a:extLst>
                <a:ext uri="{FF2B5EF4-FFF2-40B4-BE49-F238E27FC236}">
                  <a16:creationId xmlns:a16="http://schemas.microsoft.com/office/drawing/2014/main" id="{4C478B85-DB19-445A-BC19-54937DA10918}"/>
                </a:ext>
              </a:extLst>
            </p:cNvPr>
            <p:cNvSpPr/>
            <p:nvPr/>
          </p:nvSpPr>
          <p:spPr>
            <a:xfrm>
              <a:off x="1158240" y="4295910"/>
              <a:ext cx="10068025" cy="713581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6CB7E05A-5A57-464D-ACEE-E965E6008D78}"/>
                </a:ext>
              </a:extLst>
            </p:cNvPr>
            <p:cNvSpPr txBox="1"/>
            <p:nvPr/>
          </p:nvSpPr>
          <p:spPr>
            <a:xfrm>
              <a:off x="1376413" y="4363160"/>
              <a:ext cx="976322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ru-RU" dirty="0"/>
                <a:t>Основных направлений бюджетной и налоговой политики Российской Федерации и Республики Тыва на 2026 год и на плановые периоды 2027-2028 года.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14794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89000"/>
              </a:schemeClr>
            </a:gs>
            <a:gs pos="23000">
              <a:schemeClr val="accent1">
                <a:lumMod val="89000"/>
              </a:schemeClr>
            </a:gs>
            <a:gs pos="6900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03A0307-5CC1-4A26-9A39-9DA3B7FEB248}"/>
              </a:ext>
            </a:extLst>
          </p:cNvPr>
          <p:cNvSpPr/>
          <p:nvPr/>
        </p:nvSpPr>
        <p:spPr>
          <a:xfrm>
            <a:off x="0" y="-180258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5563402 w 12192000"/>
              <a:gd name="connsiteY3" fmla="*/ 3325528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5563402 w 12192000"/>
              <a:gd name="connsiteY3" fmla="*/ 3325528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5621154 w 12192000"/>
              <a:gd name="connsiteY3" fmla="*/ 3335153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5621154 w 12192000"/>
              <a:gd name="connsiteY3" fmla="*/ 3335153 h 6858000"/>
              <a:gd name="connsiteX4" fmla="*/ 0 w 12192000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5621154" y="3335153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2">
              <a:alphaModFix amt="48000"/>
            </a:blip>
            <a:srcRect/>
            <a:stretch>
              <a:fillRect/>
            </a:stretch>
          </a:blipFill>
          <a:ln>
            <a:noFill/>
          </a:ln>
          <a:effectLst>
            <a:softEdge rad="7239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33B23D-E126-4F1C-97A8-2CF687EF8E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8194" y="-325493"/>
            <a:ext cx="10963174" cy="1427161"/>
          </a:xfrm>
        </p:spPr>
        <p:txBody>
          <a:bodyPr>
            <a:normAutofit fontScale="90000"/>
          </a:bodyPr>
          <a:lstStyle/>
          <a:p>
            <a:r>
              <a:rPr lang="ru-RU" u="sng" dirty="0">
                <a:latin typeface="Arial" panose="020B0604020202020204" pitchFamily="34" charset="0"/>
                <a:cs typeface="Arial" panose="020B0604020202020204" pitchFamily="34" charset="0"/>
              </a:rPr>
              <a:t>Основные задачи и направления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404D493-C113-4A73-A3D6-48B02C90C1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632" y="68957"/>
            <a:ext cx="831420" cy="1032711"/>
          </a:xfrm>
          <a:prstGeom prst="rect">
            <a:avLst/>
          </a:prstGeom>
          <a:effectLst>
            <a:softEdge rad="76200"/>
          </a:effectLst>
        </p:spPr>
      </p:pic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047478AC-0BE1-4A45-A0F9-80CCA8E2FDBE}"/>
              </a:ext>
            </a:extLst>
          </p:cNvPr>
          <p:cNvSpPr/>
          <p:nvPr/>
        </p:nvSpPr>
        <p:spPr>
          <a:xfrm>
            <a:off x="240632" y="1681329"/>
            <a:ext cx="8864867" cy="1691939"/>
          </a:xfrm>
          <a:prstGeom prst="roundRect">
            <a:avLst/>
          </a:prstGeom>
          <a:solidFill>
            <a:schemeClr val="accent1">
              <a:alpha val="8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: скругленные углы 20">
            <a:extLst>
              <a:ext uri="{FF2B5EF4-FFF2-40B4-BE49-F238E27FC236}">
                <a16:creationId xmlns:a16="http://schemas.microsoft.com/office/drawing/2014/main" id="{E4C6401F-150E-4844-981C-033C52AE2CC3}"/>
              </a:ext>
            </a:extLst>
          </p:cNvPr>
          <p:cNvSpPr/>
          <p:nvPr/>
        </p:nvSpPr>
        <p:spPr>
          <a:xfrm>
            <a:off x="240632" y="3734335"/>
            <a:ext cx="8864867" cy="1691939"/>
          </a:xfrm>
          <a:prstGeom prst="roundRect">
            <a:avLst/>
          </a:prstGeom>
          <a:solidFill>
            <a:schemeClr val="accent1">
              <a:alpha val="8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2372E59-4411-4E17-A81E-2B0688058045}"/>
              </a:ext>
            </a:extLst>
          </p:cNvPr>
          <p:cNvSpPr txBox="1"/>
          <p:nvPr/>
        </p:nvSpPr>
        <p:spPr>
          <a:xfrm>
            <a:off x="270167" y="2042396"/>
            <a:ext cx="9095214" cy="9668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07000"/>
              </a:lnSpc>
              <a:spcAft>
                <a:spcPts val="800"/>
              </a:spcAft>
            </a:pP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Основными задачами налоговой политики Республики Тыва на 2026-2028 годы определены обеспечение устойчивого роста доходной базы бюджета, совершенствование налоговой системы, а также повышение эффективности налогового администрирования.</a:t>
            </a:r>
            <a:endParaRPr lang="ru-RU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DAF6A0A-269A-4A42-9D76-96F909B6B476}"/>
              </a:ext>
            </a:extLst>
          </p:cNvPr>
          <p:cNvSpPr txBox="1"/>
          <p:nvPr/>
        </p:nvSpPr>
        <p:spPr>
          <a:xfrm>
            <a:off x="385012" y="3836016"/>
            <a:ext cx="86049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x-none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Главным приоритетом при планировании и исполнении расходов бюджета является обеспечение всех конституционных и законодательно установленных обязательств государства перед гражданами в полном объеме.</a:t>
            </a:r>
            <a:endParaRPr lang="ru-RU" sz="1800" kern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Первоочередной задачей на прогнозный период является создание комфортных и благоприятных условий для жителей города.</a:t>
            </a:r>
            <a:endParaRPr lang="ru-RU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5858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89000"/>
              </a:schemeClr>
            </a:gs>
            <a:gs pos="23000">
              <a:schemeClr val="accent1">
                <a:lumMod val="89000"/>
              </a:schemeClr>
            </a:gs>
            <a:gs pos="6900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7956559-D632-4172-A22F-FDD328A32F96}"/>
              </a:ext>
            </a:extLst>
          </p:cNvPr>
          <p:cNvSpPr/>
          <p:nvPr/>
        </p:nvSpPr>
        <p:spPr>
          <a:xfrm>
            <a:off x="134754" y="173254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6246796 w 12192000"/>
              <a:gd name="connsiteY0" fmla="*/ 3570972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6246796 w 12192000"/>
              <a:gd name="connsiteY4" fmla="*/ 3570972 h 6858000"/>
              <a:gd name="connsiteX0" fmla="*/ 6246796 w 12192000"/>
              <a:gd name="connsiteY0" fmla="*/ 3570972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6246796 w 12192000"/>
              <a:gd name="connsiteY4" fmla="*/ 357097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6858000">
                <a:moveTo>
                  <a:pt x="6246796" y="3570972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lnTo>
                  <a:pt x="6246796" y="3570972"/>
                </a:lnTo>
                <a:close/>
              </a:path>
            </a:pathLst>
          </a:custGeom>
          <a:blipFill dpi="0" rotWithShape="1">
            <a:blip r:embed="rId2">
              <a:alphaModFix amt="40000"/>
            </a:blip>
            <a:srcRect/>
            <a:stretch>
              <a:fillRect/>
            </a:stretch>
          </a:blipFill>
          <a:ln>
            <a:noFill/>
          </a:ln>
          <a:effectLst>
            <a:softEdge rad="711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8A70E039-094A-4F99-8A43-5672795B6C75}"/>
              </a:ext>
            </a:extLst>
          </p:cNvPr>
          <p:cNvSpPr/>
          <p:nvPr/>
        </p:nvSpPr>
        <p:spPr>
          <a:xfrm>
            <a:off x="991402" y="1395663"/>
            <a:ext cx="9894771" cy="4783756"/>
          </a:xfrm>
          <a:prstGeom prst="rect">
            <a:avLst/>
          </a:prstGeom>
          <a:solidFill>
            <a:schemeClr val="accent1">
              <a:alpha val="8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33B23D-E126-4F1C-97A8-2CF687EF8E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342" y="-325493"/>
            <a:ext cx="11790947" cy="1427161"/>
          </a:xfrm>
        </p:spPr>
        <p:txBody>
          <a:bodyPr>
            <a:normAutofit fontScale="90000"/>
          </a:bodyPr>
          <a:lstStyle/>
          <a:p>
            <a:r>
              <a:rPr lang="ru-RU" sz="5000" u="sng" dirty="0">
                <a:latin typeface="Arial" panose="020B0604020202020204" pitchFamily="34" charset="0"/>
                <a:cs typeface="Arial" panose="020B0604020202020204" pitchFamily="34" charset="0"/>
              </a:rPr>
              <a:t>Основные параметры проекта бюджета</a:t>
            </a:r>
            <a:endParaRPr lang="ru-RU" sz="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404D493-C113-4A73-A3D6-48B02C90C1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632" y="68957"/>
            <a:ext cx="831420" cy="1032711"/>
          </a:xfrm>
          <a:prstGeom prst="rect">
            <a:avLst/>
          </a:prstGeom>
          <a:effectLst>
            <a:softEdge rad="76200"/>
          </a:effectLst>
        </p:spPr>
      </p:pic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669B516E-E4B6-42FA-822E-E690BD7B0B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6493457"/>
              </p:ext>
            </p:extLst>
          </p:nvPr>
        </p:nvGraphicFramePr>
        <p:xfrm>
          <a:off x="1072052" y="1496118"/>
          <a:ext cx="9746745" cy="4629753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477696">
                  <a:extLst>
                    <a:ext uri="{9D8B030D-6E8A-4147-A177-3AD203B41FA5}">
                      <a16:colId xmlns:a16="http://schemas.microsoft.com/office/drawing/2014/main" val="485891269"/>
                    </a:ext>
                  </a:extLst>
                </a:gridCol>
                <a:gridCol w="1593307">
                  <a:extLst>
                    <a:ext uri="{9D8B030D-6E8A-4147-A177-3AD203B41FA5}">
                      <a16:colId xmlns:a16="http://schemas.microsoft.com/office/drawing/2014/main" val="1416872677"/>
                    </a:ext>
                  </a:extLst>
                </a:gridCol>
                <a:gridCol w="1592285">
                  <a:extLst>
                    <a:ext uri="{9D8B030D-6E8A-4147-A177-3AD203B41FA5}">
                      <a16:colId xmlns:a16="http://schemas.microsoft.com/office/drawing/2014/main" val="3606112659"/>
                    </a:ext>
                  </a:extLst>
                </a:gridCol>
                <a:gridCol w="1592285">
                  <a:extLst>
                    <a:ext uri="{9D8B030D-6E8A-4147-A177-3AD203B41FA5}">
                      <a16:colId xmlns:a16="http://schemas.microsoft.com/office/drawing/2014/main" val="2310502552"/>
                    </a:ext>
                  </a:extLst>
                </a:gridCol>
                <a:gridCol w="1491172">
                  <a:extLst>
                    <a:ext uri="{9D8B030D-6E8A-4147-A177-3AD203B41FA5}">
                      <a16:colId xmlns:a16="http://schemas.microsoft.com/office/drawing/2014/main" val="3138869550"/>
                    </a:ext>
                  </a:extLst>
                </a:gridCol>
              </a:tblGrid>
              <a:tr h="96080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Наименование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2025 год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(ожидаемое)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2026 год (прогноз)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2027 год (прогноз)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2028 год (прогноз)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1933030"/>
                  </a:ext>
                </a:extLst>
              </a:tr>
              <a:tr h="305746"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Доходы -всего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970906,0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1010970,5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639126,0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721571,4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3840069"/>
                  </a:ext>
                </a:extLst>
              </a:tr>
              <a:tr h="611491">
                <a:tc>
                  <a:txBody>
                    <a:bodyPr/>
                    <a:lstStyle/>
                    <a:p>
                      <a:pPr indent="457200" algn="l"/>
                      <a:r>
                        <a:rPr lang="ru-RU" sz="20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Налоговые и неналоговые доходы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ctr"/>
                      <a:r>
                        <a:rPr lang="ru-RU" sz="20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60328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ctr"/>
                      <a:r>
                        <a:rPr lang="ru-RU" sz="20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77343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ctr"/>
                      <a:r>
                        <a:rPr lang="ru-RU" sz="20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88867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ctr"/>
                      <a:r>
                        <a:rPr lang="ru-RU" sz="20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100700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6636622"/>
                  </a:ext>
                </a:extLst>
              </a:tr>
              <a:tr h="305746">
                <a:tc>
                  <a:txBody>
                    <a:bodyPr/>
                    <a:lstStyle/>
                    <a:p>
                      <a:pPr indent="457200" algn="l"/>
                      <a:r>
                        <a:rPr lang="ru-RU" sz="20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 %% к всего доходам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ctr"/>
                      <a:r>
                        <a:rPr lang="ru-RU" sz="20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6,2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ctr"/>
                      <a:r>
                        <a:rPr lang="ru-RU" sz="20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7,6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ctr"/>
                      <a:r>
                        <a:rPr lang="ru-RU" sz="20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13,9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ctr"/>
                      <a:r>
                        <a:rPr lang="ru-RU" sz="20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13,9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5747164"/>
                  </a:ext>
                </a:extLst>
              </a:tr>
              <a:tr h="1222982">
                <a:tc>
                  <a:txBody>
                    <a:bodyPr/>
                    <a:lstStyle/>
                    <a:p>
                      <a:pPr indent="457200" algn="l"/>
                      <a:r>
                        <a:rPr lang="ru-RU" sz="20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Безвозмездные перечисления от других бюджетов бюджетной системы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ctr"/>
                      <a:r>
                        <a:rPr lang="ru-RU" sz="20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910578,0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ctr"/>
                      <a:r>
                        <a:rPr lang="ru-RU" sz="20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933627,5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ctr"/>
                      <a:r>
                        <a:rPr lang="ru-RU" sz="20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550259,0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ctr"/>
                      <a:r>
                        <a:rPr lang="ru-RU" sz="20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620871,4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6597719"/>
                  </a:ext>
                </a:extLst>
              </a:tr>
              <a:tr h="305746">
                <a:tc>
                  <a:txBody>
                    <a:bodyPr/>
                    <a:lstStyle/>
                    <a:p>
                      <a:pPr indent="457200" algn="l"/>
                      <a:r>
                        <a:rPr lang="ru-RU" sz="20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 %% к всего доходам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ctr"/>
                      <a:r>
                        <a:rPr lang="ru-RU" sz="20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93,7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ctr"/>
                      <a:r>
                        <a:rPr lang="ru-RU" sz="20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92,4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ctr"/>
                      <a:r>
                        <a:rPr lang="ru-RU" sz="20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86,0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ctr"/>
                      <a:r>
                        <a:rPr lang="ru-RU" sz="20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86,0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1418764"/>
                  </a:ext>
                </a:extLst>
              </a:tr>
              <a:tr h="305746"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Расходы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961416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1010970,5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639126,0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721571,4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4589706"/>
                  </a:ext>
                </a:extLst>
              </a:tr>
              <a:tr h="611491"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Дефицит (-).</a:t>
                      </a:r>
                    </a:p>
                    <a:p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профицит (+)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+9490,0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87721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6384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89000"/>
              </a:schemeClr>
            </a:gs>
            <a:gs pos="23000">
              <a:schemeClr val="accent1">
                <a:lumMod val="89000"/>
              </a:schemeClr>
            </a:gs>
            <a:gs pos="6900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1CE17B9-CE26-4FB9-964B-A9214D66AF70}"/>
              </a:ext>
            </a:extLst>
          </p:cNvPr>
          <p:cNvSpPr/>
          <p:nvPr/>
        </p:nvSpPr>
        <p:spPr>
          <a:xfrm>
            <a:off x="-105878" y="-211756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6541971 w 12192000"/>
              <a:gd name="connsiteY2" fmla="*/ 32004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6541971" y="32004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2">
              <a:alphaModFix amt="34000"/>
            </a:blip>
            <a:srcRect/>
            <a:stretch>
              <a:fillRect/>
            </a:stretch>
          </a:blipFill>
          <a:effectLst>
            <a:softEdge rad="520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90446998-3C5F-476A-BFF5-E4F366CA5052}"/>
              </a:ext>
            </a:extLst>
          </p:cNvPr>
          <p:cNvGrpSpPr/>
          <p:nvPr/>
        </p:nvGrpSpPr>
        <p:grpSpPr>
          <a:xfrm>
            <a:off x="4754880" y="1010653"/>
            <a:ext cx="7528907" cy="5847347"/>
            <a:chOff x="4621292" y="1082301"/>
            <a:chExt cx="7570708" cy="5376251"/>
          </a:xfrm>
        </p:grpSpPr>
        <p:sp>
          <p:nvSpPr>
            <p:cNvPr id="5" name="Прямоугольник 4">
              <a:extLst>
                <a:ext uri="{FF2B5EF4-FFF2-40B4-BE49-F238E27FC236}">
                  <a16:creationId xmlns:a16="http://schemas.microsoft.com/office/drawing/2014/main" id="{325B940B-9A04-4F9E-A706-6681D37C702A}"/>
                </a:ext>
              </a:extLst>
            </p:cNvPr>
            <p:cNvSpPr/>
            <p:nvPr/>
          </p:nvSpPr>
          <p:spPr>
            <a:xfrm>
              <a:off x="4812632" y="1082301"/>
              <a:ext cx="7379368" cy="5376251"/>
            </a:xfrm>
            <a:prstGeom prst="rect">
              <a:avLst/>
            </a:prstGeom>
            <a:solidFill>
              <a:schemeClr val="accent1">
                <a:alpha val="43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aphicFrame>
          <p:nvGraphicFramePr>
            <p:cNvPr id="9" name="Диаграмма 8">
              <a:extLst>
                <a:ext uri="{FF2B5EF4-FFF2-40B4-BE49-F238E27FC236}">
                  <a16:creationId xmlns:a16="http://schemas.microsoft.com/office/drawing/2014/main" id="{BFC2622A-4144-449E-A820-60DCCEF38463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208774832"/>
                </p:ext>
              </p:extLst>
            </p:nvPr>
          </p:nvGraphicFramePr>
          <p:xfrm>
            <a:off x="4621292" y="1240604"/>
            <a:ext cx="7418938" cy="507901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33B23D-E126-4F1C-97A8-2CF687EF8E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702645" y="-424508"/>
            <a:ext cx="8808940" cy="1427161"/>
          </a:xfrm>
        </p:spPr>
        <p:txBody>
          <a:bodyPr>
            <a:normAutofit/>
          </a:bodyPr>
          <a:lstStyle/>
          <a:p>
            <a:r>
              <a:rPr lang="ru-RU" sz="5000" u="sng" dirty="0">
                <a:latin typeface="Arial" panose="020B0604020202020204" pitchFamily="34" charset="0"/>
                <a:cs typeface="Arial" panose="020B0604020202020204" pitchFamily="34" charset="0"/>
              </a:rPr>
              <a:t>Доходы бюджета</a:t>
            </a:r>
            <a:endParaRPr lang="ru-RU" sz="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404D493-C113-4A73-A3D6-48B02C90C1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0632" y="68957"/>
            <a:ext cx="831420" cy="1032711"/>
          </a:xfrm>
          <a:prstGeom prst="rect">
            <a:avLst/>
          </a:prstGeom>
          <a:effectLst>
            <a:softEdge rad="76200"/>
          </a:effectLst>
        </p:spPr>
      </p:pic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BF89D3F8-EF99-4689-863E-AFE9F24C7337}"/>
              </a:ext>
            </a:extLst>
          </p:cNvPr>
          <p:cNvGrpSpPr/>
          <p:nvPr/>
        </p:nvGrpSpPr>
        <p:grpSpPr>
          <a:xfrm>
            <a:off x="0" y="983374"/>
            <a:ext cx="4957621" cy="3136239"/>
            <a:chOff x="0" y="1049885"/>
            <a:chExt cx="4957621" cy="2977588"/>
          </a:xfrm>
        </p:grpSpPr>
        <p:sp>
          <p:nvSpPr>
            <p:cNvPr id="8" name="Прямоугольник 7">
              <a:extLst>
                <a:ext uri="{FF2B5EF4-FFF2-40B4-BE49-F238E27FC236}">
                  <a16:creationId xmlns:a16="http://schemas.microsoft.com/office/drawing/2014/main" id="{B530426B-51B5-41ED-94C6-8B12FD7D537F}"/>
                </a:ext>
              </a:extLst>
            </p:cNvPr>
            <p:cNvSpPr/>
            <p:nvPr/>
          </p:nvSpPr>
          <p:spPr>
            <a:xfrm>
              <a:off x="0" y="1082300"/>
              <a:ext cx="4957621" cy="2945173"/>
            </a:xfrm>
            <a:prstGeom prst="rect">
              <a:avLst/>
            </a:prstGeom>
            <a:solidFill>
              <a:schemeClr val="accent1">
                <a:alpha val="72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7" name="Диаграмма 6">
              <a:extLst>
                <a:ext uri="{FF2B5EF4-FFF2-40B4-BE49-F238E27FC236}">
                  <a16:creationId xmlns:a16="http://schemas.microsoft.com/office/drawing/2014/main" id="{0329AEC9-9DD6-4DAC-8F3A-F91F9ECBD04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48938438"/>
                </p:ext>
              </p:extLst>
            </p:nvPr>
          </p:nvGraphicFramePr>
          <p:xfrm>
            <a:off x="197665" y="1049885"/>
            <a:ext cx="4651288" cy="292534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</p:grpSp>
      <p:grpSp>
        <p:nvGrpSpPr>
          <p:cNvPr id="13" name="Группа 12">
            <a:extLst>
              <a:ext uri="{FF2B5EF4-FFF2-40B4-BE49-F238E27FC236}">
                <a16:creationId xmlns:a16="http://schemas.microsoft.com/office/drawing/2014/main" id="{0C782C09-C861-474B-A1D0-7C57A932E830}"/>
              </a:ext>
            </a:extLst>
          </p:cNvPr>
          <p:cNvGrpSpPr/>
          <p:nvPr/>
        </p:nvGrpSpPr>
        <p:grpSpPr>
          <a:xfrm>
            <a:off x="0" y="4119613"/>
            <a:ext cx="4954831" cy="2687044"/>
            <a:chOff x="0" y="4119613"/>
            <a:chExt cx="4954831" cy="2687044"/>
          </a:xfrm>
        </p:grpSpPr>
        <p:sp>
          <p:nvSpPr>
            <p:cNvPr id="12" name="Прямоугольник 11">
              <a:extLst>
                <a:ext uri="{FF2B5EF4-FFF2-40B4-BE49-F238E27FC236}">
                  <a16:creationId xmlns:a16="http://schemas.microsoft.com/office/drawing/2014/main" id="{7394EFE7-00FC-4983-A477-C6E5A752A554}"/>
                </a:ext>
              </a:extLst>
            </p:cNvPr>
            <p:cNvSpPr/>
            <p:nvPr/>
          </p:nvSpPr>
          <p:spPr>
            <a:xfrm>
              <a:off x="0" y="4119613"/>
              <a:ext cx="4954831" cy="2687044"/>
            </a:xfrm>
            <a:prstGeom prst="rect">
              <a:avLst/>
            </a:prstGeom>
            <a:solidFill>
              <a:schemeClr val="accent1">
                <a:alpha val="72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11" name="Диаграмма 10">
              <a:extLst>
                <a:ext uri="{FF2B5EF4-FFF2-40B4-BE49-F238E27FC236}">
                  <a16:creationId xmlns:a16="http://schemas.microsoft.com/office/drawing/2014/main" id="{FD09E19A-37B5-461A-AFDB-87E2B0669B6E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950221392"/>
                </p:ext>
              </p:extLst>
            </p:nvPr>
          </p:nvGraphicFramePr>
          <p:xfrm>
            <a:off x="197666" y="4119613"/>
            <a:ext cx="4651288" cy="259602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930577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89000"/>
              </a:schemeClr>
            </a:gs>
            <a:gs pos="23000">
              <a:schemeClr val="accent1">
                <a:lumMod val="89000"/>
              </a:schemeClr>
            </a:gs>
            <a:gs pos="6900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1CE17B9-CE26-4FB9-964B-A9214D66AF70}"/>
              </a:ext>
            </a:extLst>
          </p:cNvPr>
          <p:cNvSpPr/>
          <p:nvPr/>
        </p:nvSpPr>
        <p:spPr>
          <a:xfrm>
            <a:off x="-105878" y="-211756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6541971 w 12192000"/>
              <a:gd name="connsiteY2" fmla="*/ 32004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6541971" y="32004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3">
              <a:alphaModFix amt="34000"/>
            </a:blip>
            <a:srcRect/>
            <a:stretch>
              <a:fillRect/>
            </a:stretch>
          </a:blipFill>
          <a:effectLst>
            <a:softEdge rad="520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33B23D-E126-4F1C-97A8-2CF687EF8E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7936" y="0"/>
            <a:ext cx="11454064" cy="1251284"/>
          </a:xfrm>
        </p:spPr>
        <p:txBody>
          <a:bodyPr>
            <a:normAutofit/>
          </a:bodyPr>
          <a:lstStyle/>
          <a:p>
            <a:r>
              <a:rPr lang="ru-RU" sz="4000" u="sng" dirty="0">
                <a:latin typeface="Arial" panose="020B0604020202020204" pitchFamily="34" charset="0"/>
                <a:cs typeface="Arial" panose="020B0604020202020204" pitchFamily="34" charset="0"/>
              </a:rPr>
              <a:t>Структура налоговых и неналоговых доходов бюджета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404D493-C113-4A73-A3D6-48B02C90C1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0632" y="68957"/>
            <a:ext cx="831420" cy="1032711"/>
          </a:xfrm>
          <a:prstGeom prst="rect">
            <a:avLst/>
          </a:prstGeom>
          <a:effectLst>
            <a:softEdge rad="76200"/>
          </a:effectLst>
        </p:spPr>
      </p:pic>
      <p:grpSp>
        <p:nvGrpSpPr>
          <p:cNvPr id="16" name="Группа 15">
            <a:extLst>
              <a:ext uri="{FF2B5EF4-FFF2-40B4-BE49-F238E27FC236}">
                <a16:creationId xmlns:a16="http://schemas.microsoft.com/office/drawing/2014/main" id="{5D7D0F60-E8F9-4D60-B4B4-16CCA7BFE0C1}"/>
              </a:ext>
            </a:extLst>
          </p:cNvPr>
          <p:cNvGrpSpPr/>
          <p:nvPr/>
        </p:nvGrpSpPr>
        <p:grpSpPr>
          <a:xfrm>
            <a:off x="552408" y="1285762"/>
            <a:ext cx="10875427" cy="5326003"/>
            <a:chOff x="552408" y="1285762"/>
            <a:chExt cx="10875427" cy="5326003"/>
          </a:xfrm>
        </p:grpSpPr>
        <p:sp>
          <p:nvSpPr>
            <p:cNvPr id="14" name="Прямоугольник 13">
              <a:extLst>
                <a:ext uri="{FF2B5EF4-FFF2-40B4-BE49-F238E27FC236}">
                  <a16:creationId xmlns:a16="http://schemas.microsoft.com/office/drawing/2014/main" id="{CDFD214A-37C3-434D-9C19-8647866E991B}"/>
                </a:ext>
              </a:extLst>
            </p:cNvPr>
            <p:cNvSpPr/>
            <p:nvPr/>
          </p:nvSpPr>
          <p:spPr>
            <a:xfrm>
              <a:off x="552408" y="1285762"/>
              <a:ext cx="10875427" cy="5326003"/>
            </a:xfrm>
            <a:prstGeom prst="rect">
              <a:avLst/>
            </a:prstGeom>
            <a:solidFill>
              <a:schemeClr val="accent1">
                <a:alpha val="6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13" name="Объект 12">
              <a:extLst>
                <a:ext uri="{FF2B5EF4-FFF2-40B4-BE49-F238E27FC236}">
                  <a16:creationId xmlns:a16="http://schemas.microsoft.com/office/drawing/2014/main" id="{CBCFF17F-2231-4712-84FE-DA3E1722102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7992775"/>
                </p:ext>
              </p:extLst>
            </p:nvPr>
          </p:nvGraphicFramePr>
          <p:xfrm>
            <a:off x="871365" y="1687565"/>
            <a:ext cx="10237511" cy="46720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0" name="Worksheet" r:id="rId5" imgW="7943893" imgH="3571989" progId="Excel.Sheet.12">
                    <p:embed/>
                  </p:oleObj>
                </mc:Choice>
                <mc:Fallback>
                  <p:oleObj name="Worksheet" r:id="rId5" imgW="7943893" imgH="3571989" progId="Excel.Sheet.12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871365" y="1687565"/>
                          <a:ext cx="10237511" cy="4672013"/>
                        </a:xfrm>
                        <a:prstGeom prst="rect">
                          <a:avLst/>
                        </a:prstGeom>
                        <a:ln>
                          <a:solidFill>
                            <a:schemeClr val="tx1"/>
                          </a:solidFill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518654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89000"/>
              </a:schemeClr>
            </a:gs>
            <a:gs pos="23000">
              <a:schemeClr val="accent1">
                <a:lumMod val="89000"/>
              </a:schemeClr>
            </a:gs>
            <a:gs pos="6900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18FFEB68-BBCC-47C8-92BE-4BE8322CDCB1}"/>
              </a:ext>
            </a:extLst>
          </p:cNvPr>
          <p:cNvSpPr/>
          <p:nvPr/>
        </p:nvSpPr>
        <p:spPr>
          <a:xfrm>
            <a:off x="-2" y="802588"/>
            <a:ext cx="6096002" cy="3245957"/>
          </a:xfrm>
          <a:prstGeom prst="rect">
            <a:avLst/>
          </a:prstGeom>
          <a:solidFill>
            <a:schemeClr val="accent1">
              <a:alpha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1" name="Группа 30">
            <a:extLst>
              <a:ext uri="{FF2B5EF4-FFF2-40B4-BE49-F238E27FC236}">
                <a16:creationId xmlns:a16="http://schemas.microsoft.com/office/drawing/2014/main" id="{4900077E-23C1-47A4-B1B8-3D277130970A}"/>
              </a:ext>
            </a:extLst>
          </p:cNvPr>
          <p:cNvGrpSpPr/>
          <p:nvPr/>
        </p:nvGrpSpPr>
        <p:grpSpPr>
          <a:xfrm>
            <a:off x="-1" y="0"/>
            <a:ext cx="12192001" cy="6858000"/>
            <a:chOff x="-1" y="0"/>
            <a:chExt cx="12192001" cy="6858000"/>
          </a:xfrm>
        </p:grpSpPr>
        <p:graphicFrame>
          <p:nvGraphicFramePr>
            <p:cNvPr id="29" name="Диаграмма 28">
              <a:extLst>
                <a:ext uri="{FF2B5EF4-FFF2-40B4-BE49-F238E27FC236}">
                  <a16:creationId xmlns:a16="http://schemas.microsoft.com/office/drawing/2014/main" id="{06AF86BB-3953-4555-8B36-3A871333568F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95308681"/>
                </p:ext>
              </p:extLst>
            </p:nvPr>
          </p:nvGraphicFramePr>
          <p:xfrm>
            <a:off x="-1" y="802588"/>
            <a:ext cx="6428071" cy="347124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3" name="Прямоугольник 2">
              <a:extLst>
                <a:ext uri="{FF2B5EF4-FFF2-40B4-BE49-F238E27FC236}">
                  <a16:creationId xmlns:a16="http://schemas.microsoft.com/office/drawing/2014/main" id="{45B4D45C-14A8-45A3-99BA-871C4EDAEBFF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custGeom>
              <a:avLst/>
              <a:gdLst>
                <a:gd name="connsiteX0" fmla="*/ 0 w 12192000"/>
                <a:gd name="connsiteY0" fmla="*/ 0 h 6858000"/>
                <a:gd name="connsiteX1" fmla="*/ 12192000 w 12192000"/>
                <a:gd name="connsiteY1" fmla="*/ 0 h 6858000"/>
                <a:gd name="connsiteX2" fmla="*/ 12192000 w 12192000"/>
                <a:gd name="connsiteY2" fmla="*/ 6858000 h 6858000"/>
                <a:gd name="connsiteX3" fmla="*/ 0 w 12192000"/>
                <a:gd name="connsiteY3" fmla="*/ 6858000 h 6858000"/>
                <a:gd name="connsiteX4" fmla="*/ 0 w 12192000"/>
                <a:gd name="connsiteY4" fmla="*/ 0 h 6858000"/>
                <a:gd name="connsiteX0" fmla="*/ 6333423 w 12192000"/>
                <a:gd name="connsiteY0" fmla="*/ 3542096 h 6858000"/>
                <a:gd name="connsiteX1" fmla="*/ 12192000 w 12192000"/>
                <a:gd name="connsiteY1" fmla="*/ 0 h 6858000"/>
                <a:gd name="connsiteX2" fmla="*/ 12192000 w 12192000"/>
                <a:gd name="connsiteY2" fmla="*/ 6858000 h 6858000"/>
                <a:gd name="connsiteX3" fmla="*/ 0 w 12192000"/>
                <a:gd name="connsiteY3" fmla="*/ 6858000 h 6858000"/>
                <a:gd name="connsiteX4" fmla="*/ 6333423 w 12192000"/>
                <a:gd name="connsiteY4" fmla="*/ 3542096 h 6858000"/>
                <a:gd name="connsiteX0" fmla="*/ 6314173 w 12192000"/>
                <a:gd name="connsiteY0" fmla="*/ 3513220 h 6858000"/>
                <a:gd name="connsiteX1" fmla="*/ 12192000 w 12192000"/>
                <a:gd name="connsiteY1" fmla="*/ 0 h 6858000"/>
                <a:gd name="connsiteX2" fmla="*/ 12192000 w 12192000"/>
                <a:gd name="connsiteY2" fmla="*/ 6858000 h 6858000"/>
                <a:gd name="connsiteX3" fmla="*/ 0 w 12192000"/>
                <a:gd name="connsiteY3" fmla="*/ 6858000 h 6858000"/>
                <a:gd name="connsiteX4" fmla="*/ 6314173 w 12192000"/>
                <a:gd name="connsiteY4" fmla="*/ 351322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192000" h="6858000">
                  <a:moveTo>
                    <a:pt x="6314173" y="3513220"/>
                  </a:moveTo>
                  <a:lnTo>
                    <a:pt x="12192000" y="0"/>
                  </a:lnTo>
                  <a:lnTo>
                    <a:pt x="12192000" y="6858000"/>
                  </a:lnTo>
                  <a:lnTo>
                    <a:pt x="0" y="6858000"/>
                  </a:lnTo>
                  <a:lnTo>
                    <a:pt x="6314173" y="3513220"/>
                  </a:lnTo>
                  <a:close/>
                </a:path>
              </a:pathLst>
            </a:custGeom>
            <a:blipFill dpi="0" rotWithShape="1">
              <a:blip r:embed="rId3">
                <a:alphaModFix amt="28000"/>
              </a:blip>
              <a:srcRect/>
              <a:stretch>
                <a:fillRect/>
              </a:stretch>
            </a:blipFill>
            <a:effectLst>
              <a:softEdge rad="7493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33B23D-E126-4F1C-97A8-2CF687EF8E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7936" y="0"/>
            <a:ext cx="11454064" cy="875899"/>
          </a:xfrm>
        </p:spPr>
        <p:txBody>
          <a:bodyPr>
            <a:normAutofit fontScale="90000"/>
          </a:bodyPr>
          <a:lstStyle/>
          <a:p>
            <a:r>
              <a:rPr lang="ru-RU" sz="3000" u="sng" dirty="0">
                <a:latin typeface="Arial" panose="020B0604020202020204" pitchFamily="34" charset="0"/>
                <a:cs typeface="Arial" panose="020B0604020202020204" pitchFamily="34" charset="0"/>
              </a:rPr>
              <a:t>Структура налоговых и неналоговых доходов бюджета города на </a:t>
            </a:r>
            <a:br>
              <a:rPr lang="ru-RU" sz="30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000" u="sng" dirty="0">
                <a:latin typeface="Arial" panose="020B0604020202020204" pitchFamily="34" charset="0"/>
                <a:cs typeface="Arial" panose="020B0604020202020204" pitchFamily="34" charset="0"/>
              </a:rPr>
              <a:t>2026 год</a:t>
            </a:r>
            <a:endParaRPr lang="ru-RU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404D493-C113-4A73-A3D6-48B02C90C1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0632" y="68957"/>
            <a:ext cx="831420" cy="1032711"/>
          </a:xfrm>
          <a:prstGeom prst="rect">
            <a:avLst/>
          </a:prstGeom>
          <a:effectLst>
            <a:softEdge rad="76200"/>
          </a:effectLst>
        </p:spPr>
      </p:pic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42E57076-8896-4BF4-9E4C-7F217F353BC3}"/>
              </a:ext>
            </a:extLst>
          </p:cNvPr>
          <p:cNvGrpSpPr/>
          <p:nvPr/>
        </p:nvGrpSpPr>
        <p:grpSpPr>
          <a:xfrm>
            <a:off x="6096000" y="841650"/>
            <a:ext cx="6096000" cy="6016350"/>
            <a:chOff x="6505863" y="945548"/>
            <a:chExt cx="5364480" cy="3570972"/>
          </a:xfrm>
        </p:grpSpPr>
        <p:sp>
          <p:nvSpPr>
            <p:cNvPr id="12" name="Прямоугольник 11">
              <a:extLst>
                <a:ext uri="{FF2B5EF4-FFF2-40B4-BE49-F238E27FC236}">
                  <a16:creationId xmlns:a16="http://schemas.microsoft.com/office/drawing/2014/main" id="{91CB6917-102B-458D-893E-FFCD6CE6CE09}"/>
                </a:ext>
              </a:extLst>
            </p:cNvPr>
            <p:cNvSpPr/>
            <p:nvPr/>
          </p:nvSpPr>
          <p:spPr>
            <a:xfrm>
              <a:off x="6505863" y="945548"/>
              <a:ext cx="5364480" cy="3570972"/>
            </a:xfrm>
            <a:prstGeom prst="rect">
              <a:avLst/>
            </a:prstGeom>
            <a:solidFill>
              <a:schemeClr val="accent1">
                <a:alpha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11" name="Диаграмма 10">
              <a:extLst>
                <a:ext uri="{FF2B5EF4-FFF2-40B4-BE49-F238E27FC236}">
                  <a16:creationId xmlns:a16="http://schemas.microsoft.com/office/drawing/2014/main" id="{ED2ADFDB-DC67-4DFC-BE81-4D6FBE41932F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320271623"/>
                </p:ext>
              </p:extLst>
            </p:nvPr>
          </p:nvGraphicFramePr>
          <p:xfrm>
            <a:off x="6556652" y="1022394"/>
            <a:ext cx="5222005" cy="329032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</p:grpSp>
      <p:grpSp>
        <p:nvGrpSpPr>
          <p:cNvPr id="26" name="Группа 25">
            <a:extLst>
              <a:ext uri="{FF2B5EF4-FFF2-40B4-BE49-F238E27FC236}">
                <a16:creationId xmlns:a16="http://schemas.microsoft.com/office/drawing/2014/main" id="{F53A483E-58D1-49FD-AF98-72D75A85D6AB}"/>
              </a:ext>
            </a:extLst>
          </p:cNvPr>
          <p:cNvGrpSpPr/>
          <p:nvPr/>
        </p:nvGrpSpPr>
        <p:grpSpPr>
          <a:xfrm>
            <a:off x="-2" y="4048545"/>
            <a:ext cx="6096002" cy="2809455"/>
            <a:chOff x="324051" y="1204952"/>
            <a:chExt cx="4931343" cy="2924498"/>
          </a:xfrm>
        </p:grpSpPr>
        <p:sp>
          <p:nvSpPr>
            <p:cNvPr id="25" name="Прямоугольник 24">
              <a:extLst>
                <a:ext uri="{FF2B5EF4-FFF2-40B4-BE49-F238E27FC236}">
                  <a16:creationId xmlns:a16="http://schemas.microsoft.com/office/drawing/2014/main" id="{89BFAF59-8213-4DFF-A586-B7B1D0530C2E}"/>
                </a:ext>
              </a:extLst>
            </p:cNvPr>
            <p:cNvSpPr/>
            <p:nvPr/>
          </p:nvSpPr>
          <p:spPr>
            <a:xfrm>
              <a:off x="324051" y="1204952"/>
              <a:ext cx="4931343" cy="2924498"/>
            </a:xfrm>
            <a:prstGeom prst="rect">
              <a:avLst/>
            </a:prstGeom>
            <a:solidFill>
              <a:schemeClr val="accent1">
                <a:alpha val="4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4" name="Диаграмма 23">
              <a:extLst>
                <a:ext uri="{FF2B5EF4-FFF2-40B4-BE49-F238E27FC236}">
                  <a16:creationId xmlns:a16="http://schemas.microsoft.com/office/drawing/2014/main" id="{941EECB9-2161-4E4E-B5F5-98584A7F9079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661234458"/>
                </p:ext>
              </p:extLst>
            </p:nvPr>
          </p:nvGraphicFramePr>
          <p:xfrm>
            <a:off x="324051" y="1204952"/>
            <a:ext cx="4931343" cy="292449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0726501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89000"/>
              </a:schemeClr>
            </a:gs>
            <a:gs pos="23000">
              <a:schemeClr val="accent1">
                <a:lumMod val="89000"/>
              </a:schemeClr>
            </a:gs>
            <a:gs pos="6900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Группа 55">
            <a:extLst>
              <a:ext uri="{FF2B5EF4-FFF2-40B4-BE49-F238E27FC236}">
                <a16:creationId xmlns:a16="http://schemas.microsoft.com/office/drawing/2014/main" id="{E70327E1-F39E-42F4-AD53-1ADB86ADDD2B}"/>
              </a:ext>
            </a:extLst>
          </p:cNvPr>
          <p:cNvGrpSpPr/>
          <p:nvPr/>
        </p:nvGrpSpPr>
        <p:grpSpPr>
          <a:xfrm>
            <a:off x="78188" y="1101666"/>
            <a:ext cx="3955983" cy="5530563"/>
            <a:chOff x="78188" y="1101666"/>
            <a:chExt cx="3955983" cy="5530563"/>
          </a:xfrm>
        </p:grpSpPr>
        <p:sp>
          <p:nvSpPr>
            <p:cNvPr id="4" name="Прямоугольник: скругленные углы 3">
              <a:extLst>
                <a:ext uri="{FF2B5EF4-FFF2-40B4-BE49-F238E27FC236}">
                  <a16:creationId xmlns:a16="http://schemas.microsoft.com/office/drawing/2014/main" id="{6463A835-41E6-4021-96FB-47071DFFA527}"/>
                </a:ext>
              </a:extLst>
            </p:cNvPr>
            <p:cNvSpPr/>
            <p:nvPr/>
          </p:nvSpPr>
          <p:spPr>
            <a:xfrm>
              <a:off x="78188" y="1101666"/>
              <a:ext cx="3955983" cy="5530563"/>
            </a:xfrm>
            <a:prstGeom prst="roundRect">
              <a:avLst/>
            </a:prstGeom>
            <a:solidFill>
              <a:schemeClr val="accent1">
                <a:alpha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8" name="Диаграмма 7">
              <a:extLst>
                <a:ext uri="{FF2B5EF4-FFF2-40B4-BE49-F238E27FC236}">
                  <a16:creationId xmlns:a16="http://schemas.microsoft.com/office/drawing/2014/main" id="{20016A49-AB10-4341-AD6B-76A2C380C341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0505501"/>
                </p:ext>
              </p:extLst>
            </p:nvPr>
          </p:nvGraphicFramePr>
          <p:xfrm>
            <a:off x="486236" y="2082609"/>
            <a:ext cx="3159500" cy="307756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pSp>
          <p:nvGrpSpPr>
            <p:cNvPr id="17" name="Группа 16">
              <a:extLst>
                <a:ext uri="{FF2B5EF4-FFF2-40B4-BE49-F238E27FC236}">
                  <a16:creationId xmlns:a16="http://schemas.microsoft.com/office/drawing/2014/main" id="{6012D147-66A5-466D-B6AA-F901003B7831}"/>
                </a:ext>
              </a:extLst>
            </p:cNvPr>
            <p:cNvGrpSpPr/>
            <p:nvPr/>
          </p:nvGrpSpPr>
          <p:grpSpPr>
            <a:xfrm>
              <a:off x="153097" y="4854073"/>
              <a:ext cx="3764391" cy="1493788"/>
              <a:chOff x="3335623" y="5892422"/>
              <a:chExt cx="3764391" cy="1493788"/>
            </a:xfrm>
          </p:grpSpPr>
          <p:sp>
            <p:nvSpPr>
              <p:cNvPr id="13" name="Прямоугольник: скругленные углы 12">
                <a:extLst>
                  <a:ext uri="{FF2B5EF4-FFF2-40B4-BE49-F238E27FC236}">
                    <a16:creationId xmlns:a16="http://schemas.microsoft.com/office/drawing/2014/main" id="{2C3854BD-A0A2-4F39-88A9-589B34D57B7F}"/>
                  </a:ext>
                </a:extLst>
              </p:cNvPr>
              <p:cNvSpPr/>
              <p:nvPr/>
            </p:nvSpPr>
            <p:spPr>
              <a:xfrm>
                <a:off x="3335623" y="5892422"/>
                <a:ext cx="3717504" cy="1493788"/>
              </a:xfrm>
              <a:prstGeom prst="roundRect">
                <a:avLst/>
              </a:prstGeom>
              <a:solidFill>
                <a:schemeClr val="accent1">
                  <a:lumMod val="60000"/>
                  <a:lumOff val="40000"/>
                  <a:alpha val="56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grpSp>
            <p:nvGrpSpPr>
              <p:cNvPr id="16" name="Группа 15">
                <a:extLst>
                  <a:ext uri="{FF2B5EF4-FFF2-40B4-BE49-F238E27FC236}">
                    <a16:creationId xmlns:a16="http://schemas.microsoft.com/office/drawing/2014/main" id="{90719791-5E40-4161-98CE-1F07F6E20F99}"/>
                  </a:ext>
                </a:extLst>
              </p:cNvPr>
              <p:cNvGrpSpPr/>
              <p:nvPr/>
            </p:nvGrpSpPr>
            <p:grpSpPr>
              <a:xfrm>
                <a:off x="3430528" y="5945259"/>
                <a:ext cx="3669486" cy="1373940"/>
                <a:chOff x="336305" y="4896829"/>
                <a:chExt cx="3669486" cy="1373940"/>
              </a:xfrm>
            </p:grpSpPr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44A6DA0A-1CC6-44E7-892B-D7D904BBC23E}"/>
                    </a:ext>
                  </a:extLst>
                </p:cNvPr>
                <p:cNvSpPr txBox="1"/>
                <p:nvPr/>
              </p:nvSpPr>
              <p:spPr>
                <a:xfrm>
                  <a:off x="621051" y="4896829"/>
                  <a:ext cx="3189829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dirty="0"/>
                    <a:t>Дотации – 196254 тыс. рублей</a:t>
                  </a:r>
                </a:p>
              </p:txBody>
            </p:sp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1AB7EC41-B6F8-43A4-888A-D0154FAE8AF2}"/>
                    </a:ext>
                  </a:extLst>
                </p:cNvPr>
                <p:cNvSpPr txBox="1"/>
                <p:nvPr/>
              </p:nvSpPr>
              <p:spPr>
                <a:xfrm>
                  <a:off x="621050" y="5214467"/>
                  <a:ext cx="333639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dirty="0"/>
                    <a:t>Субсидии – 63781 тыс. рублей</a:t>
                  </a:r>
                </a:p>
              </p:txBody>
            </p:sp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8004E471-FBA0-4CF0-8BD1-DF71789749C5}"/>
                    </a:ext>
                  </a:extLst>
                </p:cNvPr>
                <p:cNvSpPr txBox="1"/>
                <p:nvPr/>
              </p:nvSpPr>
              <p:spPr>
                <a:xfrm>
                  <a:off x="621049" y="5562051"/>
                  <a:ext cx="3384742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dirty="0"/>
                    <a:t>Субвенции – 633421 тыс. рублей</a:t>
                  </a:r>
                </a:p>
              </p:txBody>
            </p:sp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7747729D-0AFB-498C-9815-3C703A07F8D0}"/>
                    </a:ext>
                  </a:extLst>
                </p:cNvPr>
                <p:cNvSpPr txBox="1"/>
                <p:nvPr/>
              </p:nvSpPr>
              <p:spPr>
                <a:xfrm>
                  <a:off x="621048" y="5901437"/>
                  <a:ext cx="333639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dirty="0"/>
                    <a:t>Иные МБТ– 40170 тыс. рублей</a:t>
                  </a:r>
                </a:p>
              </p:txBody>
            </p:sp>
            <p:sp>
              <p:nvSpPr>
                <p:cNvPr id="10" name="Прямоугольник: скругленные углы 9">
                  <a:extLst>
                    <a:ext uri="{FF2B5EF4-FFF2-40B4-BE49-F238E27FC236}">
                      <a16:creationId xmlns:a16="http://schemas.microsoft.com/office/drawing/2014/main" id="{BA96E709-9C89-4091-8A56-FC3BD49CCB87}"/>
                    </a:ext>
                  </a:extLst>
                </p:cNvPr>
                <p:cNvSpPr/>
                <p:nvPr/>
              </p:nvSpPr>
              <p:spPr>
                <a:xfrm>
                  <a:off x="336305" y="4989161"/>
                  <a:ext cx="247048" cy="184665"/>
                </a:xfrm>
                <a:prstGeom prst="roundRect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8" name="Прямоугольник: скругленные углы 27">
                  <a:extLst>
                    <a:ext uri="{FF2B5EF4-FFF2-40B4-BE49-F238E27FC236}">
                      <a16:creationId xmlns:a16="http://schemas.microsoft.com/office/drawing/2014/main" id="{BBCCB63B-BB34-435A-817D-3E4FE927CA0C}"/>
                    </a:ext>
                  </a:extLst>
                </p:cNvPr>
                <p:cNvSpPr/>
                <p:nvPr/>
              </p:nvSpPr>
              <p:spPr>
                <a:xfrm>
                  <a:off x="336305" y="5308914"/>
                  <a:ext cx="247048" cy="184665"/>
                </a:xfrm>
                <a:prstGeom prst="roundRect">
                  <a:avLst/>
                </a:prstGeom>
                <a:solidFill>
                  <a:srgbClr val="ED7D3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31" name="Прямоугольник: скругленные углы 30">
                  <a:extLst>
                    <a:ext uri="{FF2B5EF4-FFF2-40B4-BE49-F238E27FC236}">
                      <a16:creationId xmlns:a16="http://schemas.microsoft.com/office/drawing/2014/main" id="{0A7E1A3E-0C36-4F76-BFFB-88CB5219BE59}"/>
                    </a:ext>
                  </a:extLst>
                </p:cNvPr>
                <p:cNvSpPr/>
                <p:nvPr/>
              </p:nvSpPr>
              <p:spPr>
                <a:xfrm>
                  <a:off x="336305" y="5646643"/>
                  <a:ext cx="247048" cy="184665"/>
                </a:xfrm>
                <a:prstGeom prst="roundRect">
                  <a:avLst/>
                </a:prstGeom>
                <a:solidFill>
                  <a:srgbClr val="A5A5A5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32" name="Прямоугольник: скругленные углы 31">
                  <a:extLst>
                    <a:ext uri="{FF2B5EF4-FFF2-40B4-BE49-F238E27FC236}">
                      <a16:creationId xmlns:a16="http://schemas.microsoft.com/office/drawing/2014/main" id="{78D6233E-DDA0-4E46-8723-BB2CFA3FC945}"/>
                    </a:ext>
                  </a:extLst>
                </p:cNvPr>
                <p:cNvSpPr/>
                <p:nvPr/>
              </p:nvSpPr>
              <p:spPr>
                <a:xfrm>
                  <a:off x="336305" y="5975897"/>
                  <a:ext cx="247048" cy="184665"/>
                </a:xfrm>
                <a:prstGeom prst="roundRect">
                  <a:avLst/>
                </a:prstGeom>
                <a:solidFill>
                  <a:srgbClr val="FFC0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</p:grpSp>
      </p:grp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5B4D45C-14A8-45A3-99BA-871C4EDAEBFF}"/>
              </a:ext>
            </a:extLst>
          </p:cNvPr>
          <p:cNvSpPr/>
          <p:nvPr/>
        </p:nvSpPr>
        <p:spPr>
          <a:xfrm>
            <a:off x="-121481" y="510139"/>
            <a:ext cx="12192000" cy="6833937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6333423 w 12192000"/>
              <a:gd name="connsiteY0" fmla="*/ 3542096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6333423 w 12192000"/>
              <a:gd name="connsiteY4" fmla="*/ 3542096 h 6858000"/>
              <a:gd name="connsiteX0" fmla="*/ 6314173 w 12192000"/>
              <a:gd name="connsiteY0" fmla="*/ 351322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6314173 w 12192000"/>
              <a:gd name="connsiteY4" fmla="*/ 351322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6858000">
                <a:moveTo>
                  <a:pt x="6314173" y="351322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lnTo>
                  <a:pt x="6314173" y="3513220"/>
                </a:lnTo>
                <a:close/>
              </a:path>
            </a:pathLst>
          </a:custGeom>
          <a:blipFill dpi="0" rotWithShape="1">
            <a:blip r:embed="rId3">
              <a:alphaModFix amt="28000"/>
            </a:blip>
            <a:srcRect/>
            <a:stretch>
              <a:fillRect/>
            </a:stretch>
          </a:blipFill>
          <a:effectLst>
            <a:softEdge rad="749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33B23D-E126-4F1C-97A8-2CF687EF8E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2924" y="102223"/>
            <a:ext cx="12191999" cy="875899"/>
          </a:xfrm>
        </p:spPr>
        <p:txBody>
          <a:bodyPr>
            <a:noAutofit/>
          </a:bodyPr>
          <a:lstStyle/>
          <a:p>
            <a:r>
              <a:rPr lang="ru-RU" sz="3800" u="sng" dirty="0">
                <a:latin typeface="Arial" panose="020B0604020202020204" pitchFamily="34" charset="0"/>
                <a:cs typeface="Arial" panose="020B0604020202020204" pitchFamily="34" charset="0"/>
              </a:rPr>
              <a:t>Объем и структура безвозмездных поступлений</a:t>
            </a:r>
            <a:endParaRPr lang="ru-RU" sz="3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404D493-C113-4A73-A3D6-48B02C90C1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0632" y="68957"/>
            <a:ext cx="831420" cy="1032711"/>
          </a:xfrm>
          <a:prstGeom prst="rect">
            <a:avLst/>
          </a:prstGeom>
          <a:effectLst>
            <a:softEdge rad="76200"/>
          </a:effectLst>
        </p:spPr>
      </p:pic>
      <p:grpSp>
        <p:nvGrpSpPr>
          <p:cNvPr id="21" name="Группа 20">
            <a:extLst>
              <a:ext uri="{FF2B5EF4-FFF2-40B4-BE49-F238E27FC236}">
                <a16:creationId xmlns:a16="http://schemas.microsoft.com/office/drawing/2014/main" id="{6709E5BF-9204-43B8-8B88-18314C79573A}"/>
              </a:ext>
            </a:extLst>
          </p:cNvPr>
          <p:cNvGrpSpPr/>
          <p:nvPr/>
        </p:nvGrpSpPr>
        <p:grpSpPr>
          <a:xfrm>
            <a:off x="8114536" y="1101666"/>
            <a:ext cx="3955983" cy="5530563"/>
            <a:chOff x="8114536" y="1101666"/>
            <a:chExt cx="3955983" cy="5530563"/>
          </a:xfrm>
        </p:grpSpPr>
        <p:sp>
          <p:nvSpPr>
            <p:cNvPr id="15" name="Прямоугольник: скругленные углы 14">
              <a:extLst>
                <a:ext uri="{FF2B5EF4-FFF2-40B4-BE49-F238E27FC236}">
                  <a16:creationId xmlns:a16="http://schemas.microsoft.com/office/drawing/2014/main" id="{F30B1B40-8030-4E92-BBE0-F2C05E84271C}"/>
                </a:ext>
              </a:extLst>
            </p:cNvPr>
            <p:cNvSpPr/>
            <p:nvPr/>
          </p:nvSpPr>
          <p:spPr>
            <a:xfrm>
              <a:off x="8114536" y="1101666"/>
              <a:ext cx="3955983" cy="5530563"/>
            </a:xfrm>
            <a:prstGeom prst="roundRect">
              <a:avLst/>
            </a:prstGeom>
            <a:solidFill>
              <a:schemeClr val="accent1">
                <a:alpha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0" name="Диаграмма 19">
              <a:extLst>
                <a:ext uri="{FF2B5EF4-FFF2-40B4-BE49-F238E27FC236}">
                  <a16:creationId xmlns:a16="http://schemas.microsoft.com/office/drawing/2014/main" id="{86EC8910-8F4A-46CB-B6B6-0EF2E0445434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798692715"/>
                </p:ext>
              </p:extLst>
            </p:nvPr>
          </p:nvGraphicFramePr>
          <p:xfrm>
            <a:off x="8558517" y="2082609"/>
            <a:ext cx="3265225" cy="307756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grpSp>
          <p:nvGrpSpPr>
            <p:cNvPr id="33" name="Группа 32">
              <a:extLst>
                <a:ext uri="{FF2B5EF4-FFF2-40B4-BE49-F238E27FC236}">
                  <a16:creationId xmlns:a16="http://schemas.microsoft.com/office/drawing/2014/main" id="{28F67F99-9495-4058-9F82-F647AA6B41F9}"/>
                </a:ext>
              </a:extLst>
            </p:cNvPr>
            <p:cNvGrpSpPr/>
            <p:nvPr/>
          </p:nvGrpSpPr>
          <p:grpSpPr>
            <a:xfrm>
              <a:off x="8216564" y="4882246"/>
              <a:ext cx="3764391" cy="1493788"/>
              <a:chOff x="3335623" y="5892422"/>
              <a:chExt cx="3764391" cy="1493788"/>
            </a:xfrm>
          </p:grpSpPr>
          <p:sp>
            <p:nvSpPr>
              <p:cNvPr id="34" name="Прямоугольник: скругленные углы 33">
                <a:extLst>
                  <a:ext uri="{FF2B5EF4-FFF2-40B4-BE49-F238E27FC236}">
                    <a16:creationId xmlns:a16="http://schemas.microsoft.com/office/drawing/2014/main" id="{EBA0B45F-DE02-449B-AE05-126EC305215C}"/>
                  </a:ext>
                </a:extLst>
              </p:cNvPr>
              <p:cNvSpPr/>
              <p:nvPr/>
            </p:nvSpPr>
            <p:spPr>
              <a:xfrm>
                <a:off x="3335623" y="5892422"/>
                <a:ext cx="3717504" cy="1493788"/>
              </a:xfrm>
              <a:prstGeom prst="roundRect">
                <a:avLst/>
              </a:prstGeom>
              <a:solidFill>
                <a:schemeClr val="accent1">
                  <a:lumMod val="60000"/>
                  <a:lumOff val="40000"/>
                  <a:alpha val="56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grpSp>
            <p:nvGrpSpPr>
              <p:cNvPr id="35" name="Группа 34">
                <a:extLst>
                  <a:ext uri="{FF2B5EF4-FFF2-40B4-BE49-F238E27FC236}">
                    <a16:creationId xmlns:a16="http://schemas.microsoft.com/office/drawing/2014/main" id="{B73ACB30-2E4B-4DBC-825D-B0998E250A98}"/>
                  </a:ext>
                </a:extLst>
              </p:cNvPr>
              <p:cNvGrpSpPr/>
              <p:nvPr/>
            </p:nvGrpSpPr>
            <p:grpSpPr>
              <a:xfrm>
                <a:off x="3430528" y="5945259"/>
                <a:ext cx="3669486" cy="1373940"/>
                <a:chOff x="336305" y="4896829"/>
                <a:chExt cx="3669486" cy="1373940"/>
              </a:xfrm>
            </p:grpSpPr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B74CC241-7717-4D69-9297-EAF8C282633D}"/>
                    </a:ext>
                  </a:extLst>
                </p:cNvPr>
                <p:cNvSpPr txBox="1"/>
                <p:nvPr/>
              </p:nvSpPr>
              <p:spPr>
                <a:xfrm>
                  <a:off x="621051" y="4896829"/>
                  <a:ext cx="3189829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dirty="0"/>
                    <a:t>Дотации – 76681 тыс. рублей</a:t>
                  </a:r>
                </a:p>
              </p:txBody>
            </p:sp>
            <p:sp>
              <p:nvSpPr>
                <p:cNvPr id="37" name="TextBox 36">
                  <a:extLst>
                    <a:ext uri="{FF2B5EF4-FFF2-40B4-BE49-F238E27FC236}">
                      <a16:creationId xmlns:a16="http://schemas.microsoft.com/office/drawing/2014/main" id="{AD5DCDFB-1F17-4788-AD6C-472F7449AE9E}"/>
                    </a:ext>
                  </a:extLst>
                </p:cNvPr>
                <p:cNvSpPr txBox="1"/>
                <p:nvPr/>
              </p:nvSpPr>
              <p:spPr>
                <a:xfrm>
                  <a:off x="621050" y="5214467"/>
                  <a:ext cx="333639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dirty="0"/>
                    <a:t>Субсидии – 56990 тыс. рублей</a:t>
                  </a:r>
                </a:p>
              </p:txBody>
            </p:sp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F3E70E87-CDCE-4CE5-BB87-8CE04413CFEA}"/>
                    </a:ext>
                  </a:extLst>
                </p:cNvPr>
                <p:cNvSpPr txBox="1"/>
                <p:nvPr/>
              </p:nvSpPr>
              <p:spPr>
                <a:xfrm>
                  <a:off x="621049" y="5562051"/>
                  <a:ext cx="3384742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dirty="0"/>
                    <a:t>Субвенции – 447028 тыс. рублей</a:t>
                  </a:r>
                </a:p>
              </p:txBody>
            </p:sp>
            <p:sp>
              <p:nvSpPr>
                <p:cNvPr id="39" name="TextBox 38">
                  <a:extLst>
                    <a:ext uri="{FF2B5EF4-FFF2-40B4-BE49-F238E27FC236}">
                      <a16:creationId xmlns:a16="http://schemas.microsoft.com/office/drawing/2014/main" id="{1FCB8B04-835A-4B29-A775-376591EA81B8}"/>
                    </a:ext>
                  </a:extLst>
                </p:cNvPr>
                <p:cNvSpPr txBox="1"/>
                <p:nvPr/>
              </p:nvSpPr>
              <p:spPr>
                <a:xfrm>
                  <a:off x="621048" y="5901437"/>
                  <a:ext cx="333639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dirty="0"/>
                    <a:t>Иные МБТ– 40170 тыс. рублей</a:t>
                  </a:r>
                </a:p>
              </p:txBody>
            </p:sp>
            <p:sp>
              <p:nvSpPr>
                <p:cNvPr id="40" name="Прямоугольник: скругленные углы 39">
                  <a:extLst>
                    <a:ext uri="{FF2B5EF4-FFF2-40B4-BE49-F238E27FC236}">
                      <a16:creationId xmlns:a16="http://schemas.microsoft.com/office/drawing/2014/main" id="{E03A04E0-546F-4EFE-9613-F9A4738593A8}"/>
                    </a:ext>
                  </a:extLst>
                </p:cNvPr>
                <p:cNvSpPr/>
                <p:nvPr/>
              </p:nvSpPr>
              <p:spPr>
                <a:xfrm>
                  <a:off x="336305" y="4989161"/>
                  <a:ext cx="247048" cy="184665"/>
                </a:xfrm>
                <a:prstGeom prst="roundRect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41" name="Прямоугольник: скругленные углы 40">
                  <a:extLst>
                    <a:ext uri="{FF2B5EF4-FFF2-40B4-BE49-F238E27FC236}">
                      <a16:creationId xmlns:a16="http://schemas.microsoft.com/office/drawing/2014/main" id="{BEF88F30-5FDE-4937-A18D-7ABF8E6C9043}"/>
                    </a:ext>
                  </a:extLst>
                </p:cNvPr>
                <p:cNvSpPr/>
                <p:nvPr/>
              </p:nvSpPr>
              <p:spPr>
                <a:xfrm>
                  <a:off x="336305" y="5308914"/>
                  <a:ext cx="247048" cy="184665"/>
                </a:xfrm>
                <a:prstGeom prst="roundRect">
                  <a:avLst/>
                </a:prstGeom>
                <a:solidFill>
                  <a:srgbClr val="ED7D3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42" name="Прямоугольник: скругленные углы 41">
                  <a:extLst>
                    <a:ext uri="{FF2B5EF4-FFF2-40B4-BE49-F238E27FC236}">
                      <a16:creationId xmlns:a16="http://schemas.microsoft.com/office/drawing/2014/main" id="{85EE7CE7-C650-46FB-8F14-7E531041C519}"/>
                    </a:ext>
                  </a:extLst>
                </p:cNvPr>
                <p:cNvSpPr/>
                <p:nvPr/>
              </p:nvSpPr>
              <p:spPr>
                <a:xfrm>
                  <a:off x="336305" y="5646643"/>
                  <a:ext cx="247048" cy="184665"/>
                </a:xfrm>
                <a:prstGeom prst="roundRect">
                  <a:avLst/>
                </a:prstGeom>
                <a:solidFill>
                  <a:srgbClr val="A5A5A5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43" name="Прямоугольник: скругленные углы 42">
                  <a:extLst>
                    <a:ext uri="{FF2B5EF4-FFF2-40B4-BE49-F238E27FC236}">
                      <a16:creationId xmlns:a16="http://schemas.microsoft.com/office/drawing/2014/main" id="{A013F4C7-485D-41EE-9E6A-054E5EF2E0DC}"/>
                    </a:ext>
                  </a:extLst>
                </p:cNvPr>
                <p:cNvSpPr/>
                <p:nvPr/>
              </p:nvSpPr>
              <p:spPr>
                <a:xfrm>
                  <a:off x="336305" y="5975897"/>
                  <a:ext cx="247048" cy="184665"/>
                </a:xfrm>
                <a:prstGeom prst="roundRect">
                  <a:avLst/>
                </a:prstGeom>
                <a:solidFill>
                  <a:srgbClr val="FFC0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</p:grpSp>
      </p:grpSp>
      <p:grpSp>
        <p:nvGrpSpPr>
          <p:cNvPr id="55" name="Группа 54">
            <a:extLst>
              <a:ext uri="{FF2B5EF4-FFF2-40B4-BE49-F238E27FC236}">
                <a16:creationId xmlns:a16="http://schemas.microsoft.com/office/drawing/2014/main" id="{DD937DC4-C1B0-4DBC-8E87-2A1D9DFE7861}"/>
              </a:ext>
            </a:extLst>
          </p:cNvPr>
          <p:cNvGrpSpPr/>
          <p:nvPr/>
        </p:nvGrpSpPr>
        <p:grpSpPr>
          <a:xfrm>
            <a:off x="4110207" y="1101666"/>
            <a:ext cx="3955983" cy="5530563"/>
            <a:chOff x="4110207" y="1101666"/>
            <a:chExt cx="3955983" cy="5530563"/>
          </a:xfrm>
        </p:grpSpPr>
        <p:sp>
          <p:nvSpPr>
            <p:cNvPr id="14" name="Прямоугольник: скругленные углы 13">
              <a:extLst>
                <a:ext uri="{FF2B5EF4-FFF2-40B4-BE49-F238E27FC236}">
                  <a16:creationId xmlns:a16="http://schemas.microsoft.com/office/drawing/2014/main" id="{7346D7DB-EF11-4A7C-82F1-4C4494E28288}"/>
                </a:ext>
              </a:extLst>
            </p:cNvPr>
            <p:cNvSpPr/>
            <p:nvPr/>
          </p:nvSpPr>
          <p:spPr>
            <a:xfrm>
              <a:off x="4110207" y="1101666"/>
              <a:ext cx="3955983" cy="5530563"/>
            </a:xfrm>
            <a:prstGeom prst="roundRect">
              <a:avLst/>
            </a:prstGeom>
            <a:solidFill>
              <a:schemeClr val="accent1">
                <a:alpha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19" name="Диаграмма 18">
              <a:extLst>
                <a:ext uri="{FF2B5EF4-FFF2-40B4-BE49-F238E27FC236}">
                  <a16:creationId xmlns:a16="http://schemas.microsoft.com/office/drawing/2014/main" id="{C6D0F2AB-298E-4531-9C3B-51CD735C5E59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987442579"/>
                </p:ext>
              </p:extLst>
            </p:nvPr>
          </p:nvGraphicFramePr>
          <p:xfrm>
            <a:off x="4560296" y="2054255"/>
            <a:ext cx="3087631" cy="312436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  <p:grpSp>
          <p:nvGrpSpPr>
            <p:cNvPr id="44" name="Группа 43">
              <a:extLst>
                <a:ext uri="{FF2B5EF4-FFF2-40B4-BE49-F238E27FC236}">
                  <a16:creationId xmlns:a16="http://schemas.microsoft.com/office/drawing/2014/main" id="{9A104B67-6D6A-4E1D-B7DD-8E8F9E1F3D64}"/>
                </a:ext>
              </a:extLst>
            </p:cNvPr>
            <p:cNvGrpSpPr/>
            <p:nvPr/>
          </p:nvGrpSpPr>
          <p:grpSpPr>
            <a:xfrm>
              <a:off x="4202121" y="4875159"/>
              <a:ext cx="3764391" cy="1493788"/>
              <a:chOff x="3335623" y="5892422"/>
              <a:chExt cx="3764391" cy="1493788"/>
            </a:xfrm>
          </p:grpSpPr>
          <p:sp>
            <p:nvSpPr>
              <p:cNvPr id="45" name="Прямоугольник: скругленные углы 44">
                <a:extLst>
                  <a:ext uri="{FF2B5EF4-FFF2-40B4-BE49-F238E27FC236}">
                    <a16:creationId xmlns:a16="http://schemas.microsoft.com/office/drawing/2014/main" id="{DFFAC24F-E8DC-4F73-95F2-D65AC8688DEE}"/>
                  </a:ext>
                </a:extLst>
              </p:cNvPr>
              <p:cNvSpPr/>
              <p:nvPr/>
            </p:nvSpPr>
            <p:spPr>
              <a:xfrm>
                <a:off x="3335623" y="5892422"/>
                <a:ext cx="3717504" cy="1493788"/>
              </a:xfrm>
              <a:prstGeom prst="roundRect">
                <a:avLst/>
              </a:prstGeom>
              <a:solidFill>
                <a:schemeClr val="accent1">
                  <a:lumMod val="60000"/>
                  <a:lumOff val="40000"/>
                  <a:alpha val="56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grpSp>
            <p:nvGrpSpPr>
              <p:cNvPr id="46" name="Группа 45">
                <a:extLst>
                  <a:ext uri="{FF2B5EF4-FFF2-40B4-BE49-F238E27FC236}">
                    <a16:creationId xmlns:a16="http://schemas.microsoft.com/office/drawing/2014/main" id="{7AEF93EC-2318-4570-8F02-76BECD63046E}"/>
                  </a:ext>
                </a:extLst>
              </p:cNvPr>
              <p:cNvGrpSpPr/>
              <p:nvPr/>
            </p:nvGrpSpPr>
            <p:grpSpPr>
              <a:xfrm>
                <a:off x="3430528" y="5945259"/>
                <a:ext cx="3669486" cy="1373940"/>
                <a:chOff x="336305" y="4896829"/>
                <a:chExt cx="3669486" cy="1373940"/>
              </a:xfrm>
            </p:grpSpPr>
            <p:sp>
              <p:nvSpPr>
                <p:cNvPr id="47" name="TextBox 46">
                  <a:extLst>
                    <a:ext uri="{FF2B5EF4-FFF2-40B4-BE49-F238E27FC236}">
                      <a16:creationId xmlns:a16="http://schemas.microsoft.com/office/drawing/2014/main" id="{B972B494-8CD8-4387-9F8B-5074D084608C}"/>
                    </a:ext>
                  </a:extLst>
                </p:cNvPr>
                <p:cNvSpPr txBox="1"/>
                <p:nvPr/>
              </p:nvSpPr>
              <p:spPr>
                <a:xfrm>
                  <a:off x="621051" y="4896829"/>
                  <a:ext cx="3189829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dirty="0"/>
                    <a:t>Дотации – 76681 тыс. рублей</a:t>
                  </a:r>
                </a:p>
              </p:txBody>
            </p:sp>
            <p:sp>
              <p:nvSpPr>
                <p:cNvPr id="48" name="TextBox 47">
                  <a:extLst>
                    <a:ext uri="{FF2B5EF4-FFF2-40B4-BE49-F238E27FC236}">
                      <a16:creationId xmlns:a16="http://schemas.microsoft.com/office/drawing/2014/main" id="{69403D33-5484-4BB8-B18E-FF5D193A6912}"/>
                    </a:ext>
                  </a:extLst>
                </p:cNvPr>
                <p:cNvSpPr txBox="1"/>
                <p:nvPr/>
              </p:nvSpPr>
              <p:spPr>
                <a:xfrm>
                  <a:off x="621050" y="5214467"/>
                  <a:ext cx="333639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dirty="0"/>
                    <a:t>Субсидии – 56997 тыс. рублей</a:t>
                  </a:r>
                </a:p>
              </p:txBody>
            </p:sp>
            <p:sp>
              <p:nvSpPr>
                <p:cNvPr id="49" name="TextBox 48">
                  <a:extLst>
                    <a:ext uri="{FF2B5EF4-FFF2-40B4-BE49-F238E27FC236}">
                      <a16:creationId xmlns:a16="http://schemas.microsoft.com/office/drawing/2014/main" id="{E80B485F-CBF4-43D4-820C-107EC94106A7}"/>
                    </a:ext>
                  </a:extLst>
                </p:cNvPr>
                <p:cNvSpPr txBox="1"/>
                <p:nvPr/>
              </p:nvSpPr>
              <p:spPr>
                <a:xfrm>
                  <a:off x="621049" y="5562051"/>
                  <a:ext cx="3384742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dirty="0"/>
                    <a:t>Субвенции – 376409 тыс. рублей</a:t>
                  </a:r>
                </a:p>
              </p:txBody>
            </p:sp>
            <p:sp>
              <p:nvSpPr>
                <p:cNvPr id="50" name="TextBox 49">
                  <a:extLst>
                    <a:ext uri="{FF2B5EF4-FFF2-40B4-BE49-F238E27FC236}">
                      <a16:creationId xmlns:a16="http://schemas.microsoft.com/office/drawing/2014/main" id="{E7AE3678-BF4B-4926-865F-671718B674CE}"/>
                    </a:ext>
                  </a:extLst>
                </p:cNvPr>
                <p:cNvSpPr txBox="1"/>
                <p:nvPr/>
              </p:nvSpPr>
              <p:spPr>
                <a:xfrm>
                  <a:off x="621048" y="5901437"/>
                  <a:ext cx="333639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dirty="0"/>
                    <a:t>Иные МБТ– 40170 тыс. рублей</a:t>
                  </a:r>
                </a:p>
              </p:txBody>
            </p:sp>
            <p:sp>
              <p:nvSpPr>
                <p:cNvPr id="51" name="Прямоугольник: скругленные углы 50">
                  <a:extLst>
                    <a:ext uri="{FF2B5EF4-FFF2-40B4-BE49-F238E27FC236}">
                      <a16:creationId xmlns:a16="http://schemas.microsoft.com/office/drawing/2014/main" id="{5DE7ECBB-1E69-42E9-A06D-2447C1B0E9A0}"/>
                    </a:ext>
                  </a:extLst>
                </p:cNvPr>
                <p:cNvSpPr/>
                <p:nvPr/>
              </p:nvSpPr>
              <p:spPr>
                <a:xfrm>
                  <a:off x="336305" y="4989161"/>
                  <a:ext cx="247048" cy="184665"/>
                </a:xfrm>
                <a:prstGeom prst="roundRect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52" name="Прямоугольник: скругленные углы 51">
                  <a:extLst>
                    <a:ext uri="{FF2B5EF4-FFF2-40B4-BE49-F238E27FC236}">
                      <a16:creationId xmlns:a16="http://schemas.microsoft.com/office/drawing/2014/main" id="{115F192B-D70E-4055-B218-8C4391302DA9}"/>
                    </a:ext>
                  </a:extLst>
                </p:cNvPr>
                <p:cNvSpPr/>
                <p:nvPr/>
              </p:nvSpPr>
              <p:spPr>
                <a:xfrm>
                  <a:off x="336305" y="5308914"/>
                  <a:ext cx="247048" cy="184665"/>
                </a:xfrm>
                <a:prstGeom prst="roundRect">
                  <a:avLst/>
                </a:prstGeom>
                <a:solidFill>
                  <a:srgbClr val="ED7D3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53" name="Прямоугольник: скругленные углы 52">
                  <a:extLst>
                    <a:ext uri="{FF2B5EF4-FFF2-40B4-BE49-F238E27FC236}">
                      <a16:creationId xmlns:a16="http://schemas.microsoft.com/office/drawing/2014/main" id="{CDAB03B1-14CC-4E2E-94F4-C0B7282192D9}"/>
                    </a:ext>
                  </a:extLst>
                </p:cNvPr>
                <p:cNvSpPr/>
                <p:nvPr/>
              </p:nvSpPr>
              <p:spPr>
                <a:xfrm>
                  <a:off x="336305" y="5646643"/>
                  <a:ext cx="247048" cy="184665"/>
                </a:xfrm>
                <a:prstGeom prst="roundRect">
                  <a:avLst/>
                </a:prstGeom>
                <a:solidFill>
                  <a:srgbClr val="A5A5A5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54" name="Прямоугольник: скругленные углы 53">
                  <a:extLst>
                    <a:ext uri="{FF2B5EF4-FFF2-40B4-BE49-F238E27FC236}">
                      <a16:creationId xmlns:a16="http://schemas.microsoft.com/office/drawing/2014/main" id="{C54BB161-C1BD-4D9B-8A86-DF26ED2E7C82}"/>
                    </a:ext>
                  </a:extLst>
                </p:cNvPr>
                <p:cNvSpPr/>
                <p:nvPr/>
              </p:nvSpPr>
              <p:spPr>
                <a:xfrm>
                  <a:off x="336305" y="5975897"/>
                  <a:ext cx="247048" cy="184665"/>
                </a:xfrm>
                <a:prstGeom prst="roundRect">
                  <a:avLst/>
                </a:prstGeom>
                <a:solidFill>
                  <a:srgbClr val="FFC0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</p:grpSp>
      </p:grpSp>
      <p:grpSp>
        <p:nvGrpSpPr>
          <p:cNvPr id="60" name="Группа 59">
            <a:extLst>
              <a:ext uri="{FF2B5EF4-FFF2-40B4-BE49-F238E27FC236}">
                <a16:creationId xmlns:a16="http://schemas.microsoft.com/office/drawing/2014/main" id="{142F4B21-DAB5-4671-BFB9-37B46A93A33E}"/>
              </a:ext>
            </a:extLst>
          </p:cNvPr>
          <p:cNvGrpSpPr/>
          <p:nvPr/>
        </p:nvGrpSpPr>
        <p:grpSpPr>
          <a:xfrm>
            <a:off x="256580" y="1210525"/>
            <a:ext cx="3698125" cy="1154162"/>
            <a:chOff x="256580" y="1210525"/>
            <a:chExt cx="3698125" cy="1154162"/>
          </a:xfrm>
        </p:grpSpPr>
        <p:sp>
          <p:nvSpPr>
            <p:cNvPr id="58" name="Прямоугольник: скругленные углы 57">
              <a:extLst>
                <a:ext uri="{FF2B5EF4-FFF2-40B4-BE49-F238E27FC236}">
                  <a16:creationId xmlns:a16="http://schemas.microsoft.com/office/drawing/2014/main" id="{505CD9DF-D578-473C-8473-4D35F2D3447C}"/>
                </a:ext>
              </a:extLst>
            </p:cNvPr>
            <p:cNvSpPr/>
            <p:nvPr/>
          </p:nvSpPr>
          <p:spPr>
            <a:xfrm>
              <a:off x="279696" y="1210525"/>
              <a:ext cx="3561398" cy="1154162"/>
            </a:xfrm>
            <a:prstGeom prst="roundRect">
              <a:avLst/>
            </a:prstGeom>
            <a:solidFill>
              <a:srgbClr val="6E8EC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A793427B-EAD0-4349-A6F2-996712BBDFB9}"/>
                </a:ext>
              </a:extLst>
            </p:cNvPr>
            <p:cNvSpPr txBox="1"/>
            <p:nvPr/>
          </p:nvSpPr>
          <p:spPr>
            <a:xfrm>
              <a:off x="256580" y="1352775"/>
              <a:ext cx="3698125" cy="8925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>
                  <a:latin typeface="Arial" panose="020B0604020202020204" pitchFamily="34" charset="0"/>
                  <a:cs typeface="Arial" panose="020B0604020202020204" pitchFamily="34" charset="0"/>
                </a:rPr>
                <a:t>933 627,5 тыс. рублей</a:t>
              </a:r>
            </a:p>
            <a:p>
              <a:pPr algn="ctr"/>
              <a:r>
                <a:rPr lang="ru-RU" sz="1700" dirty="0">
                  <a:latin typeface="Arial" panose="020B0604020202020204" pitchFamily="34" charset="0"/>
                  <a:cs typeface="Arial" panose="020B0604020202020204" pitchFamily="34" charset="0"/>
                </a:rPr>
                <a:t>безвозмездные поступления.</a:t>
              </a:r>
            </a:p>
            <a:p>
              <a:pPr algn="ctr"/>
              <a:r>
                <a:rPr lang="ru-RU" sz="1700" dirty="0">
                  <a:latin typeface="Arial" panose="020B0604020202020204" pitchFamily="34" charset="0"/>
                  <a:cs typeface="Arial" panose="020B0604020202020204" pitchFamily="34" charset="0"/>
                </a:rPr>
                <a:t>92% от общего объема доходов.</a:t>
              </a:r>
            </a:p>
          </p:txBody>
        </p:sp>
      </p:grpSp>
      <p:grpSp>
        <p:nvGrpSpPr>
          <p:cNvPr id="61" name="Группа 60">
            <a:extLst>
              <a:ext uri="{FF2B5EF4-FFF2-40B4-BE49-F238E27FC236}">
                <a16:creationId xmlns:a16="http://schemas.microsoft.com/office/drawing/2014/main" id="{D2CD6D98-9362-4C55-8842-6B33B09006EC}"/>
              </a:ext>
            </a:extLst>
          </p:cNvPr>
          <p:cNvGrpSpPr/>
          <p:nvPr/>
        </p:nvGrpSpPr>
        <p:grpSpPr>
          <a:xfrm>
            <a:off x="4268387" y="1210525"/>
            <a:ext cx="3698125" cy="1154162"/>
            <a:chOff x="256580" y="1210525"/>
            <a:chExt cx="3698125" cy="1154162"/>
          </a:xfrm>
        </p:grpSpPr>
        <p:sp>
          <p:nvSpPr>
            <p:cNvPr id="62" name="Прямоугольник: скругленные углы 61">
              <a:extLst>
                <a:ext uri="{FF2B5EF4-FFF2-40B4-BE49-F238E27FC236}">
                  <a16:creationId xmlns:a16="http://schemas.microsoft.com/office/drawing/2014/main" id="{A005BF55-5233-4C39-88BC-895FB5CC84D9}"/>
                </a:ext>
              </a:extLst>
            </p:cNvPr>
            <p:cNvSpPr/>
            <p:nvPr/>
          </p:nvSpPr>
          <p:spPr>
            <a:xfrm>
              <a:off x="279696" y="1210525"/>
              <a:ext cx="3561398" cy="1154162"/>
            </a:xfrm>
            <a:prstGeom prst="roundRect">
              <a:avLst/>
            </a:prstGeom>
            <a:solidFill>
              <a:srgbClr val="6E8EC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E8EC7F3D-CC8A-47C9-A6F7-8B07B4C70C89}"/>
                </a:ext>
              </a:extLst>
            </p:cNvPr>
            <p:cNvSpPr txBox="1"/>
            <p:nvPr/>
          </p:nvSpPr>
          <p:spPr>
            <a:xfrm>
              <a:off x="256580" y="1352775"/>
              <a:ext cx="3698125" cy="8925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>
                  <a:latin typeface="Arial" panose="020B0604020202020204" pitchFamily="34" charset="0"/>
                  <a:cs typeface="Arial" panose="020B0604020202020204" pitchFamily="34" charset="0"/>
                </a:rPr>
                <a:t>550 259,0 тыс. рублей</a:t>
              </a:r>
            </a:p>
            <a:p>
              <a:pPr algn="ctr"/>
              <a:r>
                <a:rPr lang="ru-RU" sz="1700" dirty="0">
                  <a:latin typeface="Arial" panose="020B0604020202020204" pitchFamily="34" charset="0"/>
                  <a:cs typeface="Arial" panose="020B0604020202020204" pitchFamily="34" charset="0"/>
                </a:rPr>
                <a:t>безвозмездные поступления.</a:t>
              </a:r>
            </a:p>
            <a:p>
              <a:pPr algn="ctr"/>
              <a:r>
                <a:rPr lang="ru-RU" sz="1700" dirty="0">
                  <a:latin typeface="Arial" panose="020B0604020202020204" pitchFamily="34" charset="0"/>
                  <a:cs typeface="Arial" panose="020B0604020202020204" pitchFamily="34" charset="0"/>
                </a:rPr>
                <a:t>86% от общего объема доходов.</a:t>
              </a:r>
            </a:p>
          </p:txBody>
        </p:sp>
      </p:grpSp>
      <p:grpSp>
        <p:nvGrpSpPr>
          <p:cNvPr id="64" name="Группа 63">
            <a:extLst>
              <a:ext uri="{FF2B5EF4-FFF2-40B4-BE49-F238E27FC236}">
                <a16:creationId xmlns:a16="http://schemas.microsoft.com/office/drawing/2014/main" id="{7857FCC6-0811-48F4-B07A-E093B4C25C8C}"/>
              </a:ext>
            </a:extLst>
          </p:cNvPr>
          <p:cNvGrpSpPr/>
          <p:nvPr/>
        </p:nvGrpSpPr>
        <p:grpSpPr>
          <a:xfrm>
            <a:off x="8309451" y="1221970"/>
            <a:ext cx="3698125" cy="1154162"/>
            <a:chOff x="256580" y="1210525"/>
            <a:chExt cx="3698125" cy="1154162"/>
          </a:xfrm>
        </p:grpSpPr>
        <p:sp>
          <p:nvSpPr>
            <p:cNvPr id="65" name="Прямоугольник: скругленные углы 64">
              <a:extLst>
                <a:ext uri="{FF2B5EF4-FFF2-40B4-BE49-F238E27FC236}">
                  <a16:creationId xmlns:a16="http://schemas.microsoft.com/office/drawing/2014/main" id="{C37A4AAE-2662-4CE5-ADB7-9A7E8BB4BB7A}"/>
                </a:ext>
              </a:extLst>
            </p:cNvPr>
            <p:cNvSpPr/>
            <p:nvPr/>
          </p:nvSpPr>
          <p:spPr>
            <a:xfrm>
              <a:off x="279696" y="1210525"/>
              <a:ext cx="3561398" cy="1154162"/>
            </a:xfrm>
            <a:prstGeom prst="roundRect">
              <a:avLst/>
            </a:prstGeom>
            <a:solidFill>
              <a:srgbClr val="6E8EC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03A09E63-6A38-43E4-B6A8-1DCB78384EB1}"/>
                </a:ext>
              </a:extLst>
            </p:cNvPr>
            <p:cNvSpPr txBox="1"/>
            <p:nvPr/>
          </p:nvSpPr>
          <p:spPr>
            <a:xfrm>
              <a:off x="256580" y="1352775"/>
              <a:ext cx="3698125" cy="8925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>
                  <a:latin typeface="Arial" panose="020B0604020202020204" pitchFamily="34" charset="0"/>
                  <a:cs typeface="Arial" panose="020B0604020202020204" pitchFamily="34" charset="0"/>
                </a:rPr>
                <a:t>620 871,4 тыс. рублей</a:t>
              </a:r>
            </a:p>
            <a:p>
              <a:pPr algn="ctr"/>
              <a:r>
                <a:rPr lang="ru-RU" sz="1700" dirty="0">
                  <a:latin typeface="Arial" panose="020B0604020202020204" pitchFamily="34" charset="0"/>
                  <a:cs typeface="Arial" panose="020B0604020202020204" pitchFamily="34" charset="0"/>
                </a:rPr>
                <a:t>безвозмездные поступления.</a:t>
              </a:r>
            </a:p>
            <a:p>
              <a:pPr algn="ctr"/>
              <a:r>
                <a:rPr lang="ru-RU" sz="1700" dirty="0">
                  <a:latin typeface="Arial" panose="020B0604020202020204" pitchFamily="34" charset="0"/>
                  <a:cs typeface="Arial" panose="020B0604020202020204" pitchFamily="34" charset="0"/>
                </a:rPr>
                <a:t>86% от общего объема доходов.</a:t>
              </a:r>
            </a:p>
          </p:txBody>
        </p:sp>
      </p:grpSp>
      <p:grpSp>
        <p:nvGrpSpPr>
          <p:cNvPr id="69" name="Группа 68">
            <a:extLst>
              <a:ext uri="{FF2B5EF4-FFF2-40B4-BE49-F238E27FC236}">
                <a16:creationId xmlns:a16="http://schemas.microsoft.com/office/drawing/2014/main" id="{AE97C0B8-E8A2-4C9B-87EC-5E4A05B3B40A}"/>
              </a:ext>
            </a:extLst>
          </p:cNvPr>
          <p:cNvGrpSpPr/>
          <p:nvPr/>
        </p:nvGrpSpPr>
        <p:grpSpPr>
          <a:xfrm>
            <a:off x="153097" y="2772603"/>
            <a:ext cx="626549" cy="1532324"/>
            <a:chOff x="153097" y="2772603"/>
            <a:chExt cx="626549" cy="1532324"/>
          </a:xfrm>
        </p:grpSpPr>
        <p:sp>
          <p:nvSpPr>
            <p:cNvPr id="68" name="Прямоугольник: скругленные углы 67">
              <a:extLst>
                <a:ext uri="{FF2B5EF4-FFF2-40B4-BE49-F238E27FC236}">
                  <a16:creationId xmlns:a16="http://schemas.microsoft.com/office/drawing/2014/main" id="{BC1AA302-7CA0-4CFC-9D98-5CF9D98B03AB}"/>
                </a:ext>
              </a:extLst>
            </p:cNvPr>
            <p:cNvSpPr/>
            <p:nvPr/>
          </p:nvSpPr>
          <p:spPr>
            <a:xfrm>
              <a:off x="153097" y="2772603"/>
              <a:ext cx="626549" cy="1532324"/>
            </a:xfrm>
            <a:prstGeom prst="roundRect">
              <a:avLst/>
            </a:prstGeom>
            <a:solidFill>
              <a:srgbClr val="6E8EC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B453DAE5-BAD4-413D-BCA0-762641463AC6}"/>
                </a:ext>
              </a:extLst>
            </p:cNvPr>
            <p:cNvSpPr txBox="1"/>
            <p:nvPr/>
          </p:nvSpPr>
          <p:spPr>
            <a:xfrm rot="16200000">
              <a:off x="-193298" y="3262704"/>
              <a:ext cx="131072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>
                  <a:latin typeface="Arial" panose="020B0604020202020204" pitchFamily="34" charset="0"/>
                  <a:cs typeface="Arial" panose="020B0604020202020204" pitchFamily="34" charset="0"/>
                </a:rPr>
                <a:t>2026 год</a:t>
              </a:r>
            </a:p>
          </p:txBody>
        </p:sp>
      </p:grpSp>
      <p:grpSp>
        <p:nvGrpSpPr>
          <p:cNvPr id="70" name="Группа 69">
            <a:extLst>
              <a:ext uri="{FF2B5EF4-FFF2-40B4-BE49-F238E27FC236}">
                <a16:creationId xmlns:a16="http://schemas.microsoft.com/office/drawing/2014/main" id="{B0C1D550-20BA-4818-A5BF-05D22F56E456}"/>
              </a:ext>
            </a:extLst>
          </p:cNvPr>
          <p:cNvGrpSpPr/>
          <p:nvPr/>
        </p:nvGrpSpPr>
        <p:grpSpPr>
          <a:xfrm>
            <a:off x="4222849" y="2771408"/>
            <a:ext cx="626549" cy="1532324"/>
            <a:chOff x="153097" y="2772603"/>
            <a:chExt cx="626549" cy="1532324"/>
          </a:xfrm>
        </p:grpSpPr>
        <p:sp>
          <p:nvSpPr>
            <p:cNvPr id="71" name="Прямоугольник: скругленные углы 70">
              <a:extLst>
                <a:ext uri="{FF2B5EF4-FFF2-40B4-BE49-F238E27FC236}">
                  <a16:creationId xmlns:a16="http://schemas.microsoft.com/office/drawing/2014/main" id="{5609DEA6-1405-4E3B-8192-12014EFEE399}"/>
                </a:ext>
              </a:extLst>
            </p:cNvPr>
            <p:cNvSpPr/>
            <p:nvPr/>
          </p:nvSpPr>
          <p:spPr>
            <a:xfrm>
              <a:off x="153097" y="2772603"/>
              <a:ext cx="626549" cy="1532324"/>
            </a:xfrm>
            <a:prstGeom prst="roundRect">
              <a:avLst/>
            </a:prstGeom>
            <a:solidFill>
              <a:srgbClr val="6E8EC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503DD229-E443-4DD3-89F1-88FDE7A03387}"/>
                </a:ext>
              </a:extLst>
            </p:cNvPr>
            <p:cNvSpPr txBox="1"/>
            <p:nvPr/>
          </p:nvSpPr>
          <p:spPr>
            <a:xfrm rot="16200000">
              <a:off x="-193298" y="3262704"/>
              <a:ext cx="131072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>
                  <a:latin typeface="Arial" panose="020B0604020202020204" pitchFamily="34" charset="0"/>
                  <a:cs typeface="Arial" panose="020B0604020202020204" pitchFamily="34" charset="0"/>
                </a:rPr>
                <a:t>2027 год</a:t>
              </a:r>
            </a:p>
          </p:txBody>
        </p:sp>
      </p:grpSp>
      <p:grpSp>
        <p:nvGrpSpPr>
          <p:cNvPr id="73" name="Группа 72">
            <a:extLst>
              <a:ext uri="{FF2B5EF4-FFF2-40B4-BE49-F238E27FC236}">
                <a16:creationId xmlns:a16="http://schemas.microsoft.com/office/drawing/2014/main" id="{BC098AA5-8062-4352-B0C9-340A0D3AEBF9}"/>
              </a:ext>
            </a:extLst>
          </p:cNvPr>
          <p:cNvGrpSpPr/>
          <p:nvPr/>
        </p:nvGrpSpPr>
        <p:grpSpPr>
          <a:xfrm>
            <a:off x="8233377" y="2768998"/>
            <a:ext cx="626549" cy="1532324"/>
            <a:chOff x="153097" y="2772603"/>
            <a:chExt cx="626549" cy="1532324"/>
          </a:xfrm>
        </p:grpSpPr>
        <p:sp>
          <p:nvSpPr>
            <p:cNvPr id="74" name="Прямоугольник: скругленные углы 73">
              <a:extLst>
                <a:ext uri="{FF2B5EF4-FFF2-40B4-BE49-F238E27FC236}">
                  <a16:creationId xmlns:a16="http://schemas.microsoft.com/office/drawing/2014/main" id="{8A189D99-7698-4D93-9B72-4E93F2FD2C7D}"/>
                </a:ext>
              </a:extLst>
            </p:cNvPr>
            <p:cNvSpPr/>
            <p:nvPr/>
          </p:nvSpPr>
          <p:spPr>
            <a:xfrm>
              <a:off x="153097" y="2772603"/>
              <a:ext cx="626549" cy="1532324"/>
            </a:xfrm>
            <a:prstGeom prst="roundRect">
              <a:avLst/>
            </a:prstGeom>
            <a:solidFill>
              <a:srgbClr val="6E8EC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4A12554E-BB85-496E-8563-E9E208987CAF}"/>
                </a:ext>
              </a:extLst>
            </p:cNvPr>
            <p:cNvSpPr txBox="1"/>
            <p:nvPr/>
          </p:nvSpPr>
          <p:spPr>
            <a:xfrm rot="16200000">
              <a:off x="-193298" y="3262704"/>
              <a:ext cx="131072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>
                  <a:latin typeface="Arial" panose="020B0604020202020204" pitchFamily="34" charset="0"/>
                  <a:cs typeface="Arial" panose="020B0604020202020204" pitchFamily="34" charset="0"/>
                </a:rPr>
                <a:t>2028 год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850922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89000"/>
              </a:schemeClr>
            </a:gs>
            <a:gs pos="23000">
              <a:schemeClr val="accent1">
                <a:lumMod val="89000"/>
              </a:schemeClr>
            </a:gs>
            <a:gs pos="6900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5B4D45C-14A8-45A3-99BA-871C4EDAEBFF}"/>
              </a:ext>
            </a:extLst>
          </p:cNvPr>
          <p:cNvSpPr/>
          <p:nvPr/>
        </p:nvSpPr>
        <p:spPr>
          <a:xfrm>
            <a:off x="-121481" y="510139"/>
            <a:ext cx="12192000" cy="6833937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6333423 w 12192000"/>
              <a:gd name="connsiteY0" fmla="*/ 3542096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6333423 w 12192000"/>
              <a:gd name="connsiteY4" fmla="*/ 3542096 h 6858000"/>
              <a:gd name="connsiteX0" fmla="*/ 6314173 w 12192000"/>
              <a:gd name="connsiteY0" fmla="*/ 351322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6314173 w 12192000"/>
              <a:gd name="connsiteY4" fmla="*/ 351322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6858000">
                <a:moveTo>
                  <a:pt x="6314173" y="351322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lnTo>
                  <a:pt x="6314173" y="3513220"/>
                </a:lnTo>
                <a:close/>
              </a:path>
            </a:pathLst>
          </a:custGeom>
          <a:blipFill dpi="0" rotWithShape="1">
            <a:blip r:embed="rId2">
              <a:alphaModFix amt="28000"/>
            </a:blip>
            <a:srcRect/>
            <a:stretch>
              <a:fillRect/>
            </a:stretch>
          </a:blipFill>
          <a:effectLst>
            <a:softEdge rad="749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33B23D-E126-4F1C-97A8-2CF687EF8E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5286" y="225769"/>
            <a:ext cx="12191999" cy="875899"/>
          </a:xfrm>
        </p:spPr>
        <p:txBody>
          <a:bodyPr>
            <a:noAutofit/>
          </a:bodyPr>
          <a:lstStyle/>
          <a:p>
            <a:r>
              <a:rPr lang="ru-RU" sz="3800" u="sng" dirty="0">
                <a:latin typeface="Arial" panose="020B0604020202020204" pitchFamily="34" charset="0"/>
                <a:cs typeface="Arial" panose="020B0604020202020204" pitchFamily="34" charset="0"/>
              </a:rPr>
              <a:t>Распределение расходов бюджета по разделам и подразделам бюджетной классификации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404D493-C113-4A73-A3D6-48B02C90C1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632" y="68957"/>
            <a:ext cx="831420" cy="1032711"/>
          </a:xfrm>
          <a:prstGeom prst="rect">
            <a:avLst/>
          </a:prstGeom>
          <a:effectLst>
            <a:softEdge rad="76200"/>
          </a:effectLst>
        </p:spPr>
      </p:pic>
      <p:graphicFrame>
        <p:nvGraphicFramePr>
          <p:cNvPr id="76" name="Диаграмма 75">
            <a:extLst>
              <a:ext uri="{FF2B5EF4-FFF2-40B4-BE49-F238E27FC236}">
                <a16:creationId xmlns:a16="http://schemas.microsoft.com/office/drawing/2014/main" id="{2BDDB22C-FACF-49B1-AB84-3594F311FD4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6033813"/>
              </p:ext>
            </p:extLst>
          </p:nvPr>
        </p:nvGraphicFramePr>
        <p:xfrm>
          <a:off x="0" y="577540"/>
          <a:ext cx="12192000" cy="6545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25332589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2839</TotalTime>
  <Words>1255</Words>
  <Application>Microsoft Office PowerPoint</Application>
  <PresentationFormat>Широкоэкранный</PresentationFormat>
  <Paragraphs>301</Paragraphs>
  <Slides>14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Тема Office</vt:lpstr>
      <vt:lpstr>Лист Microsoft Excel</vt:lpstr>
      <vt:lpstr>БЮДЖЕТ ДЛЯ ГРАЖДАН</vt:lpstr>
      <vt:lpstr>Проект составлен на основе: </vt:lpstr>
      <vt:lpstr>Основные задачи и направления</vt:lpstr>
      <vt:lpstr>Основные параметры проекта бюджета</vt:lpstr>
      <vt:lpstr>Доходы бюджета</vt:lpstr>
      <vt:lpstr>Структура налоговых и неналоговых доходов бюджета</vt:lpstr>
      <vt:lpstr>Структура налоговых и неналоговых доходов бюджета города на  2026 год</vt:lpstr>
      <vt:lpstr>Объем и структура безвозмездных поступлений</vt:lpstr>
      <vt:lpstr>Распределение расходов бюджета по разделам и подразделам бюджетной классификации</vt:lpstr>
      <vt:lpstr>Анализ группировок расходов бюджета  с 2024 по 2026 год</vt:lpstr>
      <vt:lpstr>Динамика роста МРОТ с 2021-2026 год</vt:lpstr>
      <vt:lpstr>Муниципальные программы на 2026 год и на плановые периоды 2027-2028 годы</vt:lpstr>
      <vt:lpstr>Глоссарий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</dc:title>
  <dc:creator>fin</dc:creator>
  <cp:lastModifiedBy>fin</cp:lastModifiedBy>
  <cp:revision>54</cp:revision>
  <dcterms:created xsi:type="dcterms:W3CDTF">2025-11-28T11:53:31Z</dcterms:created>
  <dcterms:modified xsi:type="dcterms:W3CDTF">2025-11-30T11:14:47Z</dcterms:modified>
</cp:coreProperties>
</file>