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2" r:id="rId2"/>
    <p:sldId id="258" r:id="rId3"/>
    <p:sldId id="259" r:id="rId4"/>
    <p:sldId id="257" r:id="rId5"/>
    <p:sldId id="267" r:id="rId6"/>
    <p:sldId id="269" r:id="rId7"/>
    <p:sldId id="268" r:id="rId8"/>
    <p:sldId id="260" r:id="rId9"/>
    <p:sldId id="266" r:id="rId10"/>
    <p:sldId id="261" r:id="rId11"/>
    <p:sldId id="262" r:id="rId12"/>
    <p:sldId id="263" r:id="rId13"/>
    <p:sldId id="265" r:id="rId14"/>
    <p:sldId id="264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9\Desktop\&#1076;&#1072;&#1085;&#1085;&#1099;&#1077;%20&#1082;%20&#1087;&#1088;&#1077;&#1079;&#1077;&#1085;&#1090;&#1072;&#1094;&#1080;&#110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ОСОП!$C$12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ОСОП!$D$11:$E$11</c:f>
              <c:strCache>
                <c:ptCount val="2"/>
                <c:pt idx="0">
                  <c:v>Объем производства, в шт</c:v>
                </c:pt>
                <c:pt idx="1">
                  <c:v>Объем произведенной продукции, в тыс.руб</c:v>
                </c:pt>
              </c:strCache>
            </c:strRef>
          </c:cat>
          <c:val>
            <c:numRef>
              <c:f>ОСОП!$D$12:$E$12</c:f>
              <c:numCache>
                <c:formatCode>General</c:formatCode>
                <c:ptCount val="2"/>
                <c:pt idx="0">
                  <c:v>5145</c:v>
                </c:pt>
                <c:pt idx="1">
                  <c:v>565.20000000000005</c:v>
                </c:pt>
              </c:numCache>
            </c:numRef>
          </c:val>
        </c:ser>
        <c:ser>
          <c:idx val="1"/>
          <c:order val="1"/>
          <c:tx>
            <c:strRef>
              <c:f>ОСОП!$C$13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ОСОП!$D$11:$E$11</c:f>
              <c:strCache>
                <c:ptCount val="2"/>
                <c:pt idx="0">
                  <c:v>Объем производства, в шт</c:v>
                </c:pt>
                <c:pt idx="1">
                  <c:v>Объем произведенной продукции, в тыс.руб</c:v>
                </c:pt>
              </c:strCache>
            </c:strRef>
          </c:cat>
          <c:val>
            <c:numRef>
              <c:f>ОСОП!$D$13:$E$13</c:f>
              <c:numCache>
                <c:formatCode>General</c:formatCode>
                <c:ptCount val="2"/>
                <c:pt idx="0">
                  <c:v>18336</c:v>
                </c:pt>
                <c:pt idx="1">
                  <c:v>1200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695104"/>
        <c:axId val="81696640"/>
        <c:axId val="79301696"/>
      </c:bar3DChart>
      <c:catAx>
        <c:axId val="8169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81696640"/>
        <c:crosses val="autoZero"/>
        <c:auto val="1"/>
        <c:lblAlgn val="ctr"/>
        <c:lblOffset val="100"/>
        <c:noMultiLvlLbl val="0"/>
      </c:catAx>
      <c:valAx>
        <c:axId val="8169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695104"/>
        <c:crosses val="autoZero"/>
        <c:crossBetween val="between"/>
      </c:valAx>
      <c:serAx>
        <c:axId val="79301696"/>
        <c:scaling>
          <c:orientation val="minMax"/>
        </c:scaling>
        <c:delete val="0"/>
        <c:axPos val="b"/>
        <c:majorTickMark val="out"/>
        <c:minorTickMark val="none"/>
        <c:tickLblPos val="nextTo"/>
        <c:crossAx val="81696640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34951881014872"/>
          <c:y val="2.8252405949256341E-2"/>
          <c:w val="0.67424212598425193"/>
          <c:h val="0.6631058617672790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ОСОП!$C$12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ОСОП!$D$11:$E$11</c:f>
              <c:strCache>
                <c:ptCount val="2"/>
                <c:pt idx="0">
                  <c:v>Объем производства, в шт</c:v>
                </c:pt>
                <c:pt idx="1">
                  <c:v>Объем произведенной продукции, в тыс.руб</c:v>
                </c:pt>
              </c:strCache>
            </c:strRef>
          </c:cat>
          <c:val>
            <c:numRef>
              <c:f>ОСОП!$D$12:$E$12</c:f>
              <c:numCache>
                <c:formatCode>General</c:formatCode>
                <c:ptCount val="2"/>
                <c:pt idx="0">
                  <c:v>5145</c:v>
                </c:pt>
                <c:pt idx="1">
                  <c:v>565.20000000000005</c:v>
                </c:pt>
              </c:numCache>
            </c:numRef>
          </c:val>
        </c:ser>
        <c:ser>
          <c:idx val="1"/>
          <c:order val="1"/>
          <c:tx>
            <c:strRef>
              <c:f>ОСОП!$C$13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ОСОП!$D$11:$E$11</c:f>
              <c:strCache>
                <c:ptCount val="2"/>
                <c:pt idx="0">
                  <c:v>Объем производства, в шт</c:v>
                </c:pt>
                <c:pt idx="1">
                  <c:v>Объем произведенной продукции, в тыс.руб</c:v>
                </c:pt>
              </c:strCache>
            </c:strRef>
          </c:cat>
          <c:val>
            <c:numRef>
              <c:f>ОСОП!$D$13:$E$13</c:f>
              <c:numCache>
                <c:formatCode>General</c:formatCode>
                <c:ptCount val="2"/>
                <c:pt idx="0">
                  <c:v>18336</c:v>
                </c:pt>
                <c:pt idx="1">
                  <c:v>1200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715200"/>
        <c:axId val="81716736"/>
        <c:axId val="79316736"/>
      </c:bar3DChart>
      <c:catAx>
        <c:axId val="81715200"/>
        <c:scaling>
          <c:orientation val="minMax"/>
        </c:scaling>
        <c:delete val="0"/>
        <c:axPos val="b"/>
        <c:majorTickMark val="out"/>
        <c:minorTickMark val="none"/>
        <c:tickLblPos val="nextTo"/>
        <c:crossAx val="81716736"/>
        <c:crosses val="autoZero"/>
        <c:auto val="1"/>
        <c:lblAlgn val="ctr"/>
        <c:lblOffset val="100"/>
        <c:noMultiLvlLbl val="0"/>
      </c:catAx>
      <c:valAx>
        <c:axId val="8171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715200"/>
        <c:crosses val="autoZero"/>
        <c:crossBetween val="between"/>
      </c:valAx>
      <c:serAx>
        <c:axId val="79316736"/>
        <c:scaling>
          <c:orientation val="minMax"/>
        </c:scaling>
        <c:delete val="0"/>
        <c:axPos val="b"/>
        <c:majorTickMark val="out"/>
        <c:minorTickMark val="none"/>
        <c:tickLblPos val="nextTo"/>
        <c:crossAx val="81716736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'Количество СМСП'!$C$4</c:f>
              <c:strCache>
                <c:ptCount val="1"/>
                <c:pt idx="0">
                  <c:v>2019 г.</c:v>
                </c:pt>
              </c:strCache>
            </c:strRef>
          </c:tx>
          <c:invertIfNegative val="0"/>
          <c:cat>
            <c:strRef>
              <c:f>'Количество СМСП'!$B$5:$B$8</c:f>
              <c:strCache>
                <c:ptCount val="4"/>
                <c:pt idx="0">
                  <c:v>Количество субъектов малого и среденего предпринимтаельства, в том числе:</c:v>
                </c:pt>
                <c:pt idx="1">
                  <c:v> - КФХ</c:v>
                </c:pt>
                <c:pt idx="2">
                  <c:v> - индивидуальные предприниматели</c:v>
                </c:pt>
                <c:pt idx="3">
                  <c:v> - юридические лица (ООО)</c:v>
                </c:pt>
              </c:strCache>
            </c:strRef>
          </c:cat>
          <c:val>
            <c:numRef>
              <c:f>'Количество СМСП'!$C$5:$C$8</c:f>
              <c:numCache>
                <c:formatCode>General</c:formatCode>
                <c:ptCount val="4"/>
                <c:pt idx="0">
                  <c:v>210</c:v>
                </c:pt>
                <c:pt idx="1">
                  <c:v>1</c:v>
                </c:pt>
                <c:pt idx="2">
                  <c:v>188</c:v>
                </c:pt>
                <c:pt idx="3">
                  <c:v>21</c:v>
                </c:pt>
              </c:numCache>
            </c:numRef>
          </c:val>
        </c:ser>
        <c:ser>
          <c:idx val="1"/>
          <c:order val="1"/>
          <c:tx>
            <c:strRef>
              <c:f>'Количество СМСП'!$D$4</c:f>
              <c:strCache>
                <c:ptCount val="1"/>
                <c:pt idx="0">
                  <c:v>2020 г.</c:v>
                </c:pt>
              </c:strCache>
            </c:strRef>
          </c:tx>
          <c:invertIfNegative val="0"/>
          <c:cat>
            <c:strRef>
              <c:f>'Количество СМСП'!$B$5:$B$8</c:f>
              <c:strCache>
                <c:ptCount val="4"/>
                <c:pt idx="0">
                  <c:v>Количество субъектов малого и среденего предпринимтаельства, в том числе:</c:v>
                </c:pt>
                <c:pt idx="1">
                  <c:v> - КФХ</c:v>
                </c:pt>
                <c:pt idx="2">
                  <c:v> - индивидуальные предприниматели</c:v>
                </c:pt>
                <c:pt idx="3">
                  <c:v> - юридические лица (ООО)</c:v>
                </c:pt>
              </c:strCache>
            </c:strRef>
          </c:cat>
          <c:val>
            <c:numRef>
              <c:f>'Количество СМСП'!$D$5:$D$8</c:f>
              <c:numCache>
                <c:formatCode>General</c:formatCode>
                <c:ptCount val="4"/>
                <c:pt idx="0">
                  <c:v>195</c:v>
                </c:pt>
                <c:pt idx="1">
                  <c:v>1</c:v>
                </c:pt>
                <c:pt idx="2">
                  <c:v>175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879232"/>
        <c:axId val="82880768"/>
        <c:axId val="79318080"/>
      </c:bar3DChart>
      <c:catAx>
        <c:axId val="8287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82880768"/>
        <c:crosses val="autoZero"/>
        <c:auto val="1"/>
        <c:lblAlgn val="ctr"/>
        <c:lblOffset val="100"/>
        <c:noMultiLvlLbl val="0"/>
      </c:catAx>
      <c:valAx>
        <c:axId val="82880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879232"/>
        <c:crosses val="autoZero"/>
        <c:crossBetween val="between"/>
      </c:valAx>
      <c:serAx>
        <c:axId val="79318080"/>
        <c:scaling>
          <c:orientation val="minMax"/>
        </c:scaling>
        <c:delete val="0"/>
        <c:axPos val="b"/>
        <c:majorTickMark val="out"/>
        <c:minorTickMark val="none"/>
        <c:tickLblPos val="nextTo"/>
        <c:crossAx val="82880768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Легализ!$C$10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Легализ!$D$9:$E$9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Легализ!$D$10:$E$10</c:f>
              <c:numCache>
                <c:formatCode>General</c:formatCode>
                <c:ptCount val="2"/>
                <c:pt idx="0">
                  <c:v>118</c:v>
                </c:pt>
                <c:pt idx="1">
                  <c:v>118</c:v>
                </c:pt>
              </c:numCache>
            </c:numRef>
          </c:val>
        </c:ser>
        <c:ser>
          <c:idx val="1"/>
          <c:order val="1"/>
          <c:tx>
            <c:strRef>
              <c:f>Легализ!$C$11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Легализ!$D$9:$E$9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Легализ!$D$11:$E$11</c:f>
              <c:numCache>
                <c:formatCode>General</c:formatCode>
                <c:ptCount val="2"/>
                <c:pt idx="0">
                  <c:v>217</c:v>
                </c:pt>
                <c:pt idx="1">
                  <c:v>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329600"/>
        <c:axId val="84331136"/>
        <c:axId val="79324032"/>
      </c:bar3DChart>
      <c:catAx>
        <c:axId val="8432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84331136"/>
        <c:crosses val="autoZero"/>
        <c:auto val="1"/>
        <c:lblAlgn val="ctr"/>
        <c:lblOffset val="100"/>
        <c:noMultiLvlLbl val="0"/>
      </c:catAx>
      <c:valAx>
        <c:axId val="8433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329600"/>
        <c:crosses val="autoZero"/>
        <c:crossBetween val="between"/>
      </c:valAx>
      <c:serAx>
        <c:axId val="79324032"/>
        <c:scaling>
          <c:orientation val="minMax"/>
        </c:scaling>
        <c:delete val="0"/>
        <c:axPos val="b"/>
        <c:majorTickMark val="out"/>
        <c:minorTickMark val="none"/>
        <c:tickLblPos val="nextTo"/>
        <c:crossAx val="84331136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344192"/>
        <c:axId val="84231296"/>
        <c:axId val="0"/>
      </c:bar3DChart>
      <c:catAx>
        <c:axId val="84344192"/>
        <c:scaling>
          <c:orientation val="minMax"/>
        </c:scaling>
        <c:delete val="0"/>
        <c:axPos val="b"/>
        <c:majorTickMark val="out"/>
        <c:minorTickMark val="none"/>
        <c:tickLblPos val="nextTo"/>
        <c:crossAx val="84231296"/>
        <c:crosses val="autoZero"/>
        <c:auto val="1"/>
        <c:lblAlgn val="ctr"/>
        <c:lblOffset val="100"/>
        <c:noMultiLvlLbl val="0"/>
      </c:catAx>
      <c:valAx>
        <c:axId val="84231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43441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00990128822653"/>
          <c:y val="3.7625449024182502E-2"/>
          <c:w val="0.57954762554939376"/>
          <c:h val="0.499922786357071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Закупки!$C$3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Закупки!$B$4:$B$12</c:f>
              <c:strCache>
                <c:ptCount val="9"/>
                <c:pt idx="0">
                  <c:v>Количество проведенных процедур,                   в том числе:</c:v>
                </c:pt>
                <c:pt idx="1">
                  <c:v> -  на  выполнение работ, услуг по обрезке деревьев</c:v>
                </c:pt>
                <c:pt idx="2">
                  <c:v> - по поставке офисной бумаги</c:v>
                </c:pt>
                <c:pt idx="3">
                  <c:v> - по поставке автомобиля</c:v>
                </c:pt>
                <c:pt idx="4">
                  <c:v> - на поставку мусорных контейнеров</c:v>
                </c:pt>
                <c:pt idx="5">
                  <c:v> - на поставку автогидроподъемника</c:v>
                </c:pt>
                <c:pt idx="6">
                  <c:v> -  на  выполнение работ, услуг по благоустройству  территории  Дворца культуры</c:v>
                </c:pt>
                <c:pt idx="7">
                  <c:v> -  на  выполнение работ, услуг по капитальному ремонту здания социального центра г. Ак-Довурак для доставления лиц находящихся в общественных местах в состоянии алкогольного опьянения</c:v>
                </c:pt>
                <c:pt idx="8">
                  <c:v> -  на  выполнение работ, услуг по ремонту улиц города</c:v>
                </c:pt>
              </c:strCache>
            </c:strRef>
          </c:cat>
          <c:val>
            <c:numRef>
              <c:f>Закупки!$C$4:$C$12</c:f>
              <c:numCache>
                <c:formatCode>General</c:formatCode>
                <c:ptCount val="9"/>
                <c:pt idx="0">
                  <c:v>8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Закупки!$D$3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Закупки!$B$4:$B$12</c:f>
              <c:strCache>
                <c:ptCount val="9"/>
                <c:pt idx="0">
                  <c:v>Количество проведенных процедур,                   в том числе:</c:v>
                </c:pt>
                <c:pt idx="1">
                  <c:v> -  на  выполнение работ, услуг по обрезке деревьев</c:v>
                </c:pt>
                <c:pt idx="2">
                  <c:v> - по поставке офисной бумаги</c:v>
                </c:pt>
                <c:pt idx="3">
                  <c:v> - по поставке автомобиля</c:v>
                </c:pt>
                <c:pt idx="4">
                  <c:v> - на поставку мусорных контейнеров</c:v>
                </c:pt>
                <c:pt idx="5">
                  <c:v> - на поставку автогидроподъемника</c:v>
                </c:pt>
                <c:pt idx="6">
                  <c:v> -  на  выполнение работ, услуг по благоустройству  территории  Дворца культуры</c:v>
                </c:pt>
                <c:pt idx="7">
                  <c:v> -  на  выполнение работ, услуг по капитальному ремонту здания социального центра г. Ак-Довурак для доставления лиц находящихся в общественных местах в состоянии алкогольного опьянения</c:v>
                </c:pt>
                <c:pt idx="8">
                  <c:v> -  на  выполнение работ, услуг по ремонту улиц города</c:v>
                </c:pt>
              </c:strCache>
            </c:strRef>
          </c:cat>
          <c:val>
            <c:numRef>
              <c:f>Закупки!$D$4:$D$12</c:f>
              <c:numCache>
                <c:formatCode>General</c:formatCode>
                <c:ptCount val="9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53312"/>
        <c:axId val="84263296"/>
        <c:axId val="0"/>
      </c:bar3DChart>
      <c:catAx>
        <c:axId val="8425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84263296"/>
        <c:crosses val="autoZero"/>
        <c:auto val="1"/>
        <c:lblAlgn val="ctr"/>
        <c:lblOffset val="100"/>
        <c:noMultiLvlLbl val="0"/>
      </c:catAx>
      <c:valAx>
        <c:axId val="8426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253312"/>
        <c:crosses val="autoZero"/>
        <c:crossBetween val="between"/>
      </c:valAx>
      <c:spPr>
        <a:ln>
          <a:solidFill>
            <a:schemeClr val="accent4">
              <a:lumMod val="60000"/>
              <a:lumOff val="40000"/>
            </a:schemeClr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006015"/>
            <a:ext cx="49685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Отчет о проделанной работе за 2020 год  и план работы на 2021 год отдела экономики администрации  г.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Ак-Довурак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75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63284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Исполнение распоряжения Правительства Республики Тыва от 24 июля 2019 г. № 338-р «Об утверждении плана мероприятий, направленных на снижение неформальной занятости в Республике Тыва на 2019-2024 года</a:t>
            </a:r>
            <a:r>
              <a:rPr lang="ru-RU" b="1" dirty="0" smtClean="0"/>
              <a:t>»</a:t>
            </a:r>
          </a:p>
          <a:p>
            <a:endParaRPr lang="ru-RU" b="1" dirty="0" smtClean="0"/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Работа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комиссии по легализации неформальной занятости осуществляется  совместно с УПФР г. Ак-Довурак, ГКУ ЦЗН г. Ак-Довурак, МРИ ФНС № 4 г. Ак-Довурак, ФСС г. Ак-Довурак. Постановлением  администрации от 13 февраля 2020г. № 34 утвержден график рейдовых мероприятий муниципальной межведомственной комиссии по легализации неформальной занятости населения г. Ак-Довурак   за 2020 год.   С 18 марта 2020 г. в связи введением карантина было временно приостановлена работа комиссии и возобновлена с сентября месяца 2020г.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2020 г. комиссией  проведено комиссии – 6, выездных мероприятий –6 по легализации неформальной занятости населения, где проверено 35 торговых точек. Выдано 25 уведомлений для заключения трудового договора. Легализовано - 118 граждан, что составляет  100% уточненного годового плана  по распоряжению 585-р от 29 декабря 2020г. По данным пенсионного фонда страховые взносы за работников оплачивает 30 индивидуальных предпринимателей на 188 работников.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860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94805"/>
              </p:ext>
            </p:extLst>
          </p:nvPr>
        </p:nvGraphicFramePr>
        <p:xfrm>
          <a:off x="1187627" y="692696"/>
          <a:ext cx="5616622" cy="2232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76"/>
                <a:gridCol w="1753482"/>
                <a:gridCol w="584494"/>
                <a:gridCol w="584494"/>
                <a:gridCol w="584494"/>
                <a:gridCol w="584494"/>
                <a:gridCol w="584494"/>
                <a:gridCol w="584494"/>
              </a:tblGrid>
              <a:tr h="4292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073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97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Легализация неформальной занятости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471572"/>
              </p:ext>
            </p:extLst>
          </p:nvPr>
        </p:nvGraphicFramePr>
        <p:xfrm>
          <a:off x="1043608" y="3284984"/>
          <a:ext cx="691276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5625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3567" y="620688"/>
            <a:ext cx="71287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Организация процесса размещения заказов на поставку товаров, выполнение работ, оказание услуг для нужд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администрации.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2020 год план-график администрации (изменениями) утвержден с совокупным годовым объемом (далее СГОЗ)  в сумме: 13957,80 руб.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За 2020 года конкурентными способами определения поставщиков (подрядчиков, исполнителей)  проведены  5 процедур. По сравнении с прошлым годом меньше на 2 процедуры. Из них: 2 закупки проведены путем запроса котировок,  3 закупок  в виде открытого аукциона.  Заключены 5 муниципальных контрактов в  сумме:  2 115 196,30 руб.  В связи с отсутствием  заявок,  запрос котировок на поставку электротоваров на освещение и на оплату услуги уборки территорий признаны несостоявшимся.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проведения конкурентных способов контракты заключены  с экономией денежных средств на сумму 69116,30 руб.  Все  контракты исполнены.  Информация об исполнении контрактов размещена в  установленные законом сроки.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77088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200924"/>
              </p:ext>
            </p:extLst>
          </p:nvPr>
        </p:nvGraphicFramePr>
        <p:xfrm>
          <a:off x="755576" y="404664"/>
          <a:ext cx="7488832" cy="6336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0578"/>
                <a:gridCol w="1521909"/>
                <a:gridCol w="880141"/>
                <a:gridCol w="1456204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процедур,                   в 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 на  выполнение работ, услуг по обрезке деревьев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-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 поставке офисной бумаги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- 1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 поставке автомобиля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- 1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на поставку мусорных контейнеров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на поставку автогидроподъемника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-1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 на  выполнение работ, услуг по благоустройству  территории  Дворца культуры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614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 на  выполнение работ, услуг по капитальному ремонту здания социального центра г. Ак-Довурак для доставления лиц находящихся в общественных местах в состоянии алкогольного опьянения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 на  выполнение работ, услуг по ремонту улиц города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максимальная цена контракта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Заключены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сумму, в </a:t>
                      </a:r>
                      <a:r>
                        <a:rPr lang="ru-RU" sz="14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экономия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57405,7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57370,4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2115,2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24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36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748353"/>
              </p:ext>
            </p:extLst>
          </p:nvPr>
        </p:nvGraphicFramePr>
        <p:xfrm>
          <a:off x="755576" y="764704"/>
          <a:ext cx="734481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346634"/>
              </p:ext>
            </p:extLst>
          </p:nvPr>
        </p:nvGraphicFramePr>
        <p:xfrm>
          <a:off x="611560" y="692696"/>
          <a:ext cx="77048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117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548680"/>
            <a:ext cx="3211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Планы и задачи на 2021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484784"/>
            <a:ext cx="662473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Реализация </a:t>
            </a:r>
            <a:r>
              <a:rPr lang="ru-RU" sz="1400" dirty="0"/>
              <a:t>национального проекта «Малое и среднее предпринимательство и поддержка индивидуальной предпринимательской инициативы».</a:t>
            </a:r>
          </a:p>
          <a:p>
            <a:r>
              <a:rPr lang="ru-RU" sz="1400" dirty="0"/>
              <a:t>  </a:t>
            </a:r>
            <a:r>
              <a:rPr lang="ru-RU" sz="1400" dirty="0" smtClean="0"/>
              <a:t>Организация </a:t>
            </a:r>
            <a:r>
              <a:rPr lang="ru-RU" sz="1400" dirty="0"/>
              <a:t>процесса размещения заказов на поставки товаров, выполнение работ, оказание услуг для муниципальных нужд</a:t>
            </a:r>
            <a:r>
              <a:rPr lang="ru-RU" sz="1400" dirty="0" smtClean="0"/>
              <a:t>. </a:t>
            </a:r>
            <a:endParaRPr lang="ru-RU" sz="1400" dirty="0"/>
          </a:p>
          <a:p>
            <a:r>
              <a:rPr lang="ru-RU" sz="1400" dirty="0" smtClean="0"/>
              <a:t>  Развитие </a:t>
            </a:r>
            <a:r>
              <a:rPr lang="ru-RU" sz="1400" dirty="0"/>
              <a:t>туризма на территории г. Ак-Довурак.</a:t>
            </a:r>
          </a:p>
          <a:p>
            <a:r>
              <a:rPr lang="ru-RU" sz="1400" dirty="0" smtClean="0"/>
              <a:t>Работа по </a:t>
            </a:r>
            <a:r>
              <a:rPr lang="ru-RU" sz="1400" dirty="0"/>
              <a:t>достижению ключевых показателей социально-экономического развития городских округов и муниципальных районов Республики Тыва в соответствии  с Распоряжением правительства РТ от 17 июля 2019 г. № 320-р.</a:t>
            </a:r>
          </a:p>
          <a:p>
            <a:r>
              <a:rPr lang="ru-RU" sz="1000" dirty="0" smtClean="0"/>
              <a:t>.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3259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348880"/>
            <a:ext cx="4702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16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  2020 год  отдел  экономики осуществлял свою деятельность по следующим основным направлениям: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-реализация национального проекта «Малое и среднее предпринимательство и поддержка индивидуальной предпринимательской инициативы».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- организация процесса размещения заказов на поставки товаров, выполнение работ, оказание услуг для муниципальных нужд.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внедрению Проектного управления на территории города.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контроль над исполнением и реализацией  муниципальных программ города.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- развитие туризма на территории г. Ак-Довурак.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анализ итогов социально-экономического развития и разработка прогнозов развития г. Ак-Довурак, также:  еженедельно   осуществлялся  мониторинг  цен по 40 наименованиям основных продуктов питания по 3 торговым точкам,  цен на ГСМ, лекарственных средств.  Ежеквартально предоставляется информация в Министерство экономики  о социально-экономическом развитии города.  Проведена работа по достижению ключевых показателей социально-экономического развития городских округов и муниципальных районов Республики Тыва в соответствии  с Распоряжением правительства РТ от 17 июля 2019 г. № 320-р.</a:t>
            </a:r>
          </a:p>
        </p:txBody>
      </p:sp>
    </p:spTree>
    <p:extLst>
      <p:ext uri="{BB962C8B-B14F-4D97-AF65-F5344CB8AC3E}">
        <p14:creationId xmlns:p14="http://schemas.microsoft.com/office/powerpoint/2010/main" val="148680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9288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национального проекта «Малое и среднее предпринимательство и поддержка индивидуальной предпринимательской инициативы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».</a:t>
            </a: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000" dirty="0"/>
              <a:t> Разработаны 4 паспорта с календарными планами и межведомственный план по реализации национального проекта «Малое и среднее предпринимательство и поддержка индивидуальной предпринимательской инициативы».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1. «Улучшение </a:t>
            </a:r>
            <a:r>
              <a:rPr lang="ru-RU" sz="2000" dirty="0"/>
              <a:t>условий ведения предпринимательской деятельности</a:t>
            </a:r>
            <a:r>
              <a:rPr lang="ru-RU" sz="2000" dirty="0" smtClean="0"/>
              <a:t>»</a:t>
            </a:r>
          </a:p>
          <a:p>
            <a:r>
              <a:rPr lang="ru-RU" sz="2000" dirty="0" smtClean="0"/>
              <a:t>2. «Финансовая </a:t>
            </a:r>
            <a:r>
              <a:rPr lang="ru-RU" sz="2000" dirty="0"/>
              <a:t>поддержка МСП» </a:t>
            </a:r>
            <a:endParaRPr lang="ru-RU" sz="2000" dirty="0" smtClean="0"/>
          </a:p>
          <a:p>
            <a:r>
              <a:rPr lang="ru-RU" sz="2000" dirty="0" smtClean="0"/>
              <a:t>3. «Акселерация </a:t>
            </a:r>
            <a:r>
              <a:rPr lang="ru-RU" sz="2000" dirty="0"/>
              <a:t>субъектов МСП» количество, субъектов МСП, имеющих экспортный </a:t>
            </a:r>
            <a:r>
              <a:rPr lang="ru-RU" sz="2000" dirty="0" smtClean="0"/>
              <a:t>контракт;</a:t>
            </a:r>
          </a:p>
          <a:p>
            <a:r>
              <a:rPr lang="ru-RU" sz="2000" dirty="0" smtClean="0"/>
              <a:t>4. «Популяризация</a:t>
            </a:r>
            <a:r>
              <a:rPr lang="ru-RU" sz="2000" dirty="0"/>
              <a:t>»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8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863075"/>
              </p:ext>
            </p:extLst>
          </p:nvPr>
        </p:nvGraphicFramePr>
        <p:xfrm>
          <a:off x="971600" y="404662"/>
          <a:ext cx="6768752" cy="4680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993"/>
                <a:gridCol w="2834019"/>
                <a:gridCol w="607290"/>
                <a:gridCol w="607290"/>
                <a:gridCol w="607290"/>
                <a:gridCol w="607290"/>
                <a:gridCol w="607290"/>
                <a:gridCol w="607290"/>
              </a:tblGrid>
              <a:tr h="430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2019 год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2020 год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87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"Численность зарегистрированных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самозанятых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граждан"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259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«Финансовая поддержка МСП»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7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«Акселерация субъектов МСП» имеющих экспортный контракт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7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«Популяризация» количество обученных физических лиц и субъектов МСП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73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77048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Реализация губернаторского проекта </a:t>
            </a:r>
            <a:r>
              <a:rPr lang="ru-RU" b="1" dirty="0"/>
              <a:t>«Одно село один продукт» за </a:t>
            </a:r>
            <a:endParaRPr lang="ru-RU" dirty="0"/>
          </a:p>
          <a:p>
            <a:r>
              <a:rPr lang="ru-RU" b="1" dirty="0"/>
              <a:t>2020 </a:t>
            </a:r>
            <a:r>
              <a:rPr lang="ru-RU" b="1" dirty="0" smtClean="0"/>
              <a:t>год</a:t>
            </a:r>
          </a:p>
          <a:p>
            <a:r>
              <a:rPr lang="ru-RU" dirty="0"/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 данном проекте участвуют 2-е участников:         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- ООО «Апрель» Кан-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оол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Сай-Хоо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Аясовна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год начало реализации проекта 2014 года. Объем полученной господдержки 1000,0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За 1 квартал  2020 года в связи с отсутствием заявок не функционировали, работа возобновилась  после 01 мая 2020г. 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2020 года всего произведены -  5145 шт. изделий на сумму 565,2 тыс. руб.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2019год -18336 шт. на сумму-1200,0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Оплачены налоги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страховые взносы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 2020год -98,2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 том числе задолженность за 2019 год 57,3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2019 год -0,0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 2020 год оплачены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налоги  по режиму УНС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12,8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За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2019 – 97,0 т. руб.  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Созданные рабочие места за 2020 – 4ед. За 2019 год – 5 ед.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ИП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Куулар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Сылдыс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Александрович  (с 2010 г., производственный и мебельных цех): получено господдержка в 2010 году на сумму 3500 тыс. рублей и в 2019 году  получен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займ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сумму 500 тыс. рублей от ФПП РТ.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За 2020 года произведено продукции в объеме 115 шт. на общую сумму  652 тыс. руб.  За 2019 год – 100 шт. на сумму 652,0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Уплачено налоги в страховые взносы за 2020 г- 67,5 руб. что является задолженностью за 2019год.  За 2019 год -0,0 руб.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 2020 год оплачены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налоги  по режиму патент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24,8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2019 – 38,0 т. руб.  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Созданные рабочие места за 2020 – 3ед.  За 2019 год – 10 ед.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dirty="0"/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7664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763458"/>
              </p:ext>
            </p:extLst>
          </p:nvPr>
        </p:nvGraphicFramePr>
        <p:xfrm>
          <a:off x="251520" y="836713"/>
          <a:ext cx="8496947" cy="5379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005"/>
                <a:gridCol w="994729"/>
                <a:gridCol w="635498"/>
                <a:gridCol w="432048"/>
                <a:gridCol w="504056"/>
                <a:gridCol w="504056"/>
                <a:gridCol w="432048"/>
                <a:gridCol w="432048"/>
                <a:gridCol w="648072"/>
                <a:gridCol w="432048"/>
                <a:gridCol w="504056"/>
                <a:gridCol w="432048"/>
                <a:gridCol w="432048"/>
                <a:gridCol w="504056"/>
                <a:gridCol w="1152131"/>
              </a:tblGrid>
              <a:tr h="2816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проекта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проекта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начала реализации проекта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полученной господдержки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Показатели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3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производства продукции в  шт.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произведенной продукции, в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уплаченных налогов, в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вновь создаваемых рабочих мест в рамках реализации проекта (чел.)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Уплачено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взносов во внебюджетные фонды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07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Куулар Сылдыс Александрович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Мебельный цэх "Оргээ"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 г.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3500/2015 г. 500/2019 г.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67,5 (задолженность за 2019 год)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76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Кан-оол Сай-Хоо Аясовна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" Апрель"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565,2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98,2 в том числе задолженность за 2019год - 57,3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3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18436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5260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1217,2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 36,8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Всего:165,7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24" marR="8024" marT="8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420239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Показатели за 2019 и 2020 гг. ГП «Одно село один продукт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1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476318"/>
              </p:ext>
            </p:extLst>
          </p:nvPr>
        </p:nvGraphicFramePr>
        <p:xfrm>
          <a:off x="467544" y="1196752"/>
          <a:ext cx="41764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9" y="62068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Мебельный цех 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Оргээ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872139"/>
              </p:ext>
            </p:extLst>
          </p:nvPr>
        </p:nvGraphicFramePr>
        <p:xfrm>
          <a:off x="4788024" y="1340768"/>
          <a:ext cx="35283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8178" y="620688"/>
            <a:ext cx="180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ООО « Апрель»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79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9694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состоянию на 15 января 2021 г. на территории города числятся 195 субъектов малого и среднего предпринимательства (далее ИП) из них 19- обществ с ограниченной ответственностью, 1- КФХ, а остальные 175 ед.  индивидуальные предприниматели.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478752"/>
              </p:ext>
            </p:extLst>
          </p:nvPr>
        </p:nvGraphicFramePr>
        <p:xfrm>
          <a:off x="611558" y="1916831"/>
          <a:ext cx="7704857" cy="3174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1925"/>
                <a:gridCol w="1103154"/>
                <a:gridCol w="1287020"/>
                <a:gridCol w="1292758"/>
              </a:tblGrid>
              <a:tr h="639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00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субъектов малого и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среднего предпринимательства,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53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КФХ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41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индивидуальные предприниматели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53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юридические лица (ООО)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505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576458"/>
              </p:ext>
            </p:extLst>
          </p:nvPr>
        </p:nvGraphicFramePr>
        <p:xfrm>
          <a:off x="539552" y="764704"/>
          <a:ext cx="7848872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1358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1008</Words>
  <Application>Microsoft Office PowerPoint</Application>
  <PresentationFormat>Экран (4:3)</PresentationFormat>
  <Paragraphs>292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2019</dc:creator>
  <cp:lastModifiedBy>2019</cp:lastModifiedBy>
  <cp:revision>24</cp:revision>
  <dcterms:created xsi:type="dcterms:W3CDTF">2021-01-23T03:40:31Z</dcterms:created>
  <dcterms:modified xsi:type="dcterms:W3CDTF">2021-01-23T06:06:38Z</dcterms:modified>
</cp:coreProperties>
</file>