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charts/chart8.xml" ContentType="application/vnd.openxmlformats-officedocument.drawingml.chart+xml"/>
  <Override PartName="/docProps/custom.xml" ContentType="application/vnd.openxmlformats-officedocument.custom-properti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29" r:id="rId3"/>
    <p:sldId id="346" r:id="rId4"/>
    <p:sldId id="343" r:id="rId5"/>
    <p:sldId id="344" r:id="rId6"/>
    <p:sldId id="345" r:id="rId7"/>
    <p:sldId id="330" r:id="rId8"/>
    <p:sldId id="332" r:id="rId9"/>
    <p:sldId id="334" r:id="rId10"/>
    <p:sldId id="335" r:id="rId11"/>
    <p:sldId id="336" r:id="rId12"/>
    <p:sldId id="338" r:id="rId13"/>
    <p:sldId id="337" r:id="rId14"/>
    <p:sldId id="339" r:id="rId15"/>
    <p:sldId id="342" r:id="rId16"/>
    <p:sldId id="340" r:id="rId17"/>
    <p:sldId id="341" r:id="rId18"/>
    <p:sldId id="348" r:id="rId19"/>
    <p:sldId id="347" r:id="rId20"/>
    <p:sldId id="350" r:id="rId21"/>
    <p:sldId id="353" r:id="rId22"/>
    <p:sldId id="354" r:id="rId23"/>
    <p:sldId id="356" r:id="rId24"/>
    <p:sldId id="358" r:id="rId25"/>
    <p:sldId id="359" r:id="rId26"/>
    <p:sldId id="361" r:id="rId27"/>
  </p:sldIdLst>
  <p:sldSz cx="9144000" cy="6858000" type="screen4x3"/>
  <p:notesSz cx="9928225" cy="67976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CCFF66"/>
    <a:srgbClr val="FFCCFF"/>
    <a:srgbClr val="00FF00"/>
    <a:srgbClr val="FFFF99"/>
    <a:srgbClr val="66FFCC"/>
    <a:srgbClr val="FF33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30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1;&#1070;&#1044;&#1046;&#1045;&#1058;%20&#1076;&#1083;&#1103;%20&#1075;&#1088;&#1072;&#1078;&#1076;&#1072;&#1085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1;&#1070;&#1044;&#1046;&#1045;&#1058;%20&#1076;&#1083;&#1103;%20&#1075;&#1088;&#1072;&#1078;&#1076;&#1072;&#1085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1;&#1070;&#1044;&#1046;&#1045;&#1058;%20&#1076;&#1083;&#1103;%20&#1075;&#1088;&#1072;&#1078;&#1076;&#1072;&#1085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1;&#1070;&#1044;&#1046;&#1045;&#1058;%20&#1076;&#1083;&#1103;%20&#1075;&#1088;&#1072;&#1078;&#1076;&#1072;&#1085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ktop\2018%20&#1075;&#1086;&#1076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52;&#1086;&#1080;%20&#1076;&#1086;&#1082;&#1091;&#1084;&#1077;&#1085;&#1090;&#1099;\&#1041;&#1070;&#1044;&#1046;&#1045;&#1058;%20&#1076;&#1083;&#1103;%20&#1075;&#1088;&#1072;&#1078;&#1076;&#1072;&#1085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ktop\2018%20&#1075;&#1086;&#1076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esktop\2018%20&#1075;&#1086;&#1076;\2018%20&#1075;&#1086;&#1076;\&#1058;&#1072;&#1073;&#1083;&#1080;&#1094;&#1099;%20&#1074;%20&#1041;&#1102;&#1076;&#1078;&#1077;&#1090;&#1091;%20&#1076;&#1083;&#1103;%20&#1075;&#1088;&#1072;&#1078;&#1076;&#1072;&#1085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sideWall>
      <c:spPr>
        <a:gradFill flip="none" rotWithShape="1">
          <a:gsLst>
            <a:gs pos="0">
              <a:srgbClr val="666666">
                <a:lumMod val="20000"/>
                <a:lumOff val="80000"/>
                <a:shade val="30000"/>
                <a:satMod val="115000"/>
              </a:srgbClr>
            </a:gs>
            <a:gs pos="50000">
              <a:srgbClr val="666666">
                <a:lumMod val="20000"/>
                <a:lumOff val="80000"/>
                <a:shade val="67500"/>
                <a:satMod val="115000"/>
              </a:srgbClr>
            </a:gs>
            <a:gs pos="100000">
              <a:srgbClr val="666666">
                <a:lumMod val="20000"/>
                <a:lumOff val="80000"/>
                <a:shade val="100000"/>
                <a:satMod val="115000"/>
              </a:srgbClr>
            </a:gs>
          </a:gsLst>
          <a:lin ang="2700000" scaled="1"/>
          <a:tileRect/>
        </a:gradFill>
      </c:spPr>
    </c:sideWall>
    <c:backWall>
      <c:spPr>
        <a:gradFill flip="none" rotWithShape="1">
          <a:gsLst>
            <a:gs pos="0">
              <a:srgbClr val="666666">
                <a:lumMod val="20000"/>
                <a:lumOff val="80000"/>
                <a:shade val="30000"/>
                <a:satMod val="115000"/>
              </a:srgbClr>
            </a:gs>
            <a:gs pos="50000">
              <a:srgbClr val="666666">
                <a:lumMod val="20000"/>
                <a:lumOff val="80000"/>
                <a:shade val="67500"/>
                <a:satMod val="115000"/>
              </a:srgbClr>
            </a:gs>
            <a:gs pos="100000">
              <a:srgbClr val="666666">
                <a:lumMod val="20000"/>
                <a:lumOff val="80000"/>
                <a:shade val="100000"/>
                <a:satMod val="115000"/>
              </a:srgbClr>
            </a:gs>
          </a:gsLst>
          <a:lin ang="27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6.4785969935576296E-2"/>
          <c:y val="1.5583989501312345E-2"/>
          <c:w val="0.71485392596953423"/>
          <c:h val="0.81735417401183053"/>
        </c:manualLayout>
      </c:layout>
      <c:bar3DChart>
        <c:barDir val="col"/>
        <c:grouping val="clustered"/>
        <c:ser>
          <c:idx val="0"/>
          <c:order val="0"/>
          <c:tx>
            <c:strRef>
              <c:f>Лист1!$C$2</c:f>
              <c:strCache>
                <c:ptCount val="1"/>
                <c:pt idx="0">
                  <c:v>2017 год  оценка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c:spPr>
          <c:cat>
            <c:strRef>
              <c:f>Лист1!$B$3:$B$7</c:f>
              <c:strCache>
                <c:ptCount val="5"/>
                <c:pt idx="1">
                  <c:v>Объем отгруженных товаров, тыс. руб.</c:v>
                </c:pt>
                <c:pt idx="2">
                  <c:v>Объем сельхозпродукции тыс. руб.</c:v>
                </c:pt>
                <c:pt idx="3">
                  <c:v>Оборот розничной торговли, тыс. руб.</c:v>
                </c:pt>
                <c:pt idx="4">
                  <c:v>Ввод жилья, кв.м.</c:v>
                </c:pt>
              </c:strCache>
            </c:strRef>
          </c:cat>
          <c:val>
            <c:numRef>
              <c:f>Лист1!$C$3:$C$7</c:f>
              <c:numCache>
                <c:formatCode>General</c:formatCode>
                <c:ptCount val="5"/>
                <c:pt idx="1">
                  <c:v>151152</c:v>
                </c:pt>
                <c:pt idx="2">
                  <c:v>34115</c:v>
                </c:pt>
                <c:pt idx="3">
                  <c:v>535000</c:v>
                </c:pt>
                <c:pt idx="4">
                  <c:v>1780</c:v>
                </c:pt>
              </c:numCache>
            </c:numRef>
          </c:val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2018 год прогноз</c:v>
                </c:pt>
              </c:strCache>
            </c:strRef>
          </c:tx>
          <c:cat>
            <c:strRef>
              <c:f>Лист1!$B$3:$B$7</c:f>
              <c:strCache>
                <c:ptCount val="5"/>
                <c:pt idx="1">
                  <c:v>Объем отгруженных товаров, тыс. руб.</c:v>
                </c:pt>
                <c:pt idx="2">
                  <c:v>Объем сельхозпродукции тыс. руб.</c:v>
                </c:pt>
                <c:pt idx="3">
                  <c:v>Оборот розничной торговли, тыс. руб.</c:v>
                </c:pt>
                <c:pt idx="4">
                  <c:v>Ввод жилья, кв.м.</c:v>
                </c:pt>
              </c:strCache>
            </c:strRef>
          </c:cat>
          <c:val>
            <c:numRef>
              <c:f>Лист1!$D$3:$D$7</c:f>
              <c:numCache>
                <c:formatCode>General</c:formatCode>
                <c:ptCount val="5"/>
                <c:pt idx="1">
                  <c:v>155384</c:v>
                </c:pt>
                <c:pt idx="2">
                  <c:v>34986</c:v>
                </c:pt>
                <c:pt idx="3">
                  <c:v>554000</c:v>
                </c:pt>
                <c:pt idx="4">
                  <c:v>1880</c:v>
                </c:pt>
              </c:numCache>
            </c:numRef>
          </c:val>
        </c:ser>
        <c:ser>
          <c:idx val="2"/>
          <c:order val="2"/>
          <c:tx>
            <c:strRef>
              <c:f>Лист1!$E$2</c:f>
              <c:strCache>
                <c:ptCount val="1"/>
                <c:pt idx="0">
                  <c:v>2019 год прогноз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Лист1!$B$3:$B$7</c:f>
              <c:strCache>
                <c:ptCount val="5"/>
                <c:pt idx="1">
                  <c:v>Объем отгруженных товаров, тыс. руб.</c:v>
                </c:pt>
                <c:pt idx="2">
                  <c:v>Объем сельхозпродукции тыс. руб.</c:v>
                </c:pt>
                <c:pt idx="3">
                  <c:v>Оборот розничной торговли, тыс. руб.</c:v>
                </c:pt>
                <c:pt idx="4">
                  <c:v>Ввод жилья, кв.м.</c:v>
                </c:pt>
              </c:strCache>
            </c:strRef>
          </c:cat>
          <c:val>
            <c:numRef>
              <c:f>Лист1!$E$3:$E$7</c:f>
              <c:numCache>
                <c:formatCode>General</c:formatCode>
                <c:ptCount val="5"/>
                <c:pt idx="1">
                  <c:v>201890</c:v>
                </c:pt>
                <c:pt idx="2">
                  <c:v>35774</c:v>
                </c:pt>
                <c:pt idx="3">
                  <c:v>569000</c:v>
                </c:pt>
                <c:pt idx="4">
                  <c:v>1980</c:v>
                </c:pt>
              </c:numCache>
            </c:numRef>
          </c:val>
        </c:ser>
        <c:ser>
          <c:idx val="3"/>
          <c:order val="3"/>
          <c:tx>
            <c:strRef>
              <c:f>Лист1!$F$2</c:f>
              <c:strCache>
                <c:ptCount val="1"/>
                <c:pt idx="0">
                  <c:v>2020 год прогноз</c:v>
                </c:pt>
              </c:strCache>
            </c:strRef>
          </c:tx>
          <c:cat>
            <c:strRef>
              <c:f>Лист1!$B$3:$B$7</c:f>
              <c:strCache>
                <c:ptCount val="5"/>
                <c:pt idx="1">
                  <c:v>Объем отгруженных товаров, тыс. руб.</c:v>
                </c:pt>
                <c:pt idx="2">
                  <c:v>Объем сельхозпродукции тыс. руб.</c:v>
                </c:pt>
                <c:pt idx="3">
                  <c:v>Оборот розничной торговли, тыс. руб.</c:v>
                </c:pt>
                <c:pt idx="4">
                  <c:v>Ввод жилья, кв.м.</c:v>
                </c:pt>
              </c:strCache>
            </c:strRef>
          </c:cat>
          <c:val>
            <c:numRef>
              <c:f>Лист1!$F$3:$F$7</c:f>
              <c:numCache>
                <c:formatCode>General</c:formatCode>
                <c:ptCount val="5"/>
                <c:pt idx="1">
                  <c:v>228687</c:v>
                </c:pt>
                <c:pt idx="2">
                  <c:v>37835</c:v>
                </c:pt>
                <c:pt idx="3">
                  <c:v>580000</c:v>
                </c:pt>
                <c:pt idx="4">
                  <c:v>2079</c:v>
                </c:pt>
              </c:numCache>
            </c:numRef>
          </c:val>
        </c:ser>
        <c:shape val="cylinder"/>
        <c:axId val="65362560"/>
        <c:axId val="65388928"/>
        <c:axId val="0"/>
      </c:bar3DChart>
      <c:catAx>
        <c:axId val="65362560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="1"/>
            </a:pPr>
            <a:endParaRPr lang="ru-RU"/>
          </a:p>
        </c:txPr>
        <c:crossAx val="65388928"/>
        <c:crosses val="autoZero"/>
        <c:auto val="1"/>
        <c:lblAlgn val="ctr"/>
        <c:lblOffset val="100"/>
      </c:catAx>
      <c:valAx>
        <c:axId val="653889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5362560"/>
        <c:crosses val="autoZero"/>
        <c:crossBetween val="between"/>
      </c:valAx>
      <c:spPr>
        <a:gradFill flip="none" rotWithShape="1">
          <a:gsLst>
            <a:gs pos="0">
              <a:srgbClr val="CCFF66">
                <a:shade val="30000"/>
                <a:satMod val="115000"/>
              </a:srgbClr>
            </a:gs>
            <a:gs pos="50000">
              <a:srgbClr val="CCFF66">
                <a:shade val="67500"/>
                <a:satMod val="115000"/>
              </a:srgbClr>
            </a:gs>
            <a:gs pos="100000">
              <a:srgbClr val="CCFF66">
                <a:shade val="100000"/>
                <a:satMod val="115000"/>
              </a:srgbClr>
            </a:gs>
          </a:gsLst>
          <a:lin ang="18900000" scaled="1"/>
          <a:tileRect/>
        </a:gradFill>
      </c:spPr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spPr>
            <a:ln w="38100">
              <a:solidFill>
                <a:schemeClr val="bg1"/>
              </a:solidFill>
            </a:ln>
          </c:spPr>
          <c:explosion val="25"/>
          <c:dPt>
            <c:idx val="0"/>
            <c:spPr>
              <a:gradFill flip="none" rotWithShape="1">
                <a:gsLst>
                  <a:gs pos="0">
                    <a:srgbClr val="CCFF66">
                      <a:shade val="30000"/>
                      <a:satMod val="115000"/>
                    </a:srgbClr>
                  </a:gs>
                  <a:gs pos="50000">
                    <a:srgbClr val="CCFF66">
                      <a:shade val="67500"/>
                      <a:satMod val="115000"/>
                    </a:srgbClr>
                  </a:gs>
                  <a:gs pos="100000">
                    <a:srgbClr val="CCFF66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Pt>
            <c:idx val="2"/>
            <c:spPr>
              <a:gradFill flip="none" rotWithShape="1">
                <a:gsLst>
                  <a:gs pos="0">
                    <a:srgbClr val="00B050">
                      <a:shade val="30000"/>
                      <a:satMod val="115000"/>
                    </a:srgbClr>
                  </a:gs>
                  <a:gs pos="50000">
                    <a:srgbClr val="00B050">
                      <a:shade val="67500"/>
                      <a:satMod val="115000"/>
                    </a:srgbClr>
                  </a:gs>
                  <a:gs pos="100000">
                    <a:srgbClr val="00B05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Lbls>
            <c:dLbl>
              <c:idx val="2"/>
              <c:layout>
                <c:manualLayout>
                  <c:x val="6.6763234784331271E-2"/>
                  <c:y val="-0.19647291484397783"/>
                </c:manualLayout>
              </c:layout>
              <c:showVal val="1"/>
            </c:dLbl>
            <c:spPr>
              <a:noFill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Лист1!$B$26:$B$28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Финансовая помощь</c:v>
                </c:pt>
              </c:strCache>
            </c:strRef>
          </c:cat>
          <c:val>
            <c:numRef>
              <c:f>Лист1!$C$26:$C$28</c:f>
              <c:numCache>
                <c:formatCode>0.0</c:formatCode>
                <c:ptCount val="3"/>
                <c:pt idx="0">
                  <c:v>29054</c:v>
                </c:pt>
                <c:pt idx="1">
                  <c:v>5385</c:v>
                </c:pt>
                <c:pt idx="2" formatCode="General">
                  <c:v>483913.1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9.858396376923477E-2"/>
          <c:w val="0.61994575678040342"/>
          <c:h val="0.89814814814814814"/>
        </c:manualLayout>
      </c:layout>
      <c:pie3DChart>
        <c:varyColors val="1"/>
        <c:ser>
          <c:idx val="0"/>
          <c:order val="0"/>
          <c:spPr>
            <a:ln>
              <a:solidFill>
                <a:schemeClr val="bg1"/>
              </a:solidFill>
            </a:ln>
          </c:spPr>
          <c:explosion val="25"/>
          <c:dPt>
            <c:idx val="0"/>
            <c:spPr>
              <a:gradFill flip="none" rotWithShape="1">
                <a:gsLst>
                  <a:gs pos="0">
                    <a:srgbClr val="CCFF66">
                      <a:shade val="30000"/>
                      <a:satMod val="115000"/>
                    </a:srgbClr>
                  </a:gs>
                  <a:gs pos="50000">
                    <a:srgbClr val="CCFF66">
                      <a:shade val="67500"/>
                      <a:satMod val="115000"/>
                    </a:srgbClr>
                  </a:gs>
                  <a:gs pos="100000">
                    <a:srgbClr val="CCFF66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>
                <a:solidFill>
                  <a:schemeClr val="bg1"/>
                </a:solidFill>
              </a:ln>
            </c:spPr>
          </c:dPt>
          <c:dPt>
            <c:idx val="2"/>
            <c:spPr>
              <a:gradFill flip="none" rotWithShape="1">
                <a:gsLst>
                  <a:gs pos="0">
                    <a:srgbClr val="00349E">
                      <a:lumMod val="60000"/>
                      <a:lumOff val="40000"/>
                      <a:shade val="30000"/>
                      <a:satMod val="115000"/>
                    </a:srgbClr>
                  </a:gs>
                  <a:gs pos="50000">
                    <a:srgbClr val="00349E">
                      <a:lumMod val="60000"/>
                      <a:lumOff val="40000"/>
                      <a:shade val="67500"/>
                      <a:satMod val="115000"/>
                    </a:srgbClr>
                  </a:gs>
                  <a:gs pos="100000">
                    <a:srgbClr val="00349E">
                      <a:lumMod val="60000"/>
                      <a:lumOff val="40000"/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7.1188757655293089E-2"/>
                  <c:y val="-3.3477690288713939E-2"/>
                </c:manualLayout>
              </c:layout>
              <c:tx>
                <c:rich>
                  <a:bodyPr/>
                  <a:lstStyle/>
                  <a:p>
                    <a:r>
                      <a:rPr lang="ru-RU" smtClean="0"/>
                      <a:t>30572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986459078978768E-2"/>
                  <c:y val="-2.540142041068398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5680</a:t>
                    </a:r>
                    <a:endParaRPr lang="en-US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8.2812012628856194E-2"/>
                  <c:y val="-0.21163887602285009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435379,6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'[Таблицы в Бюджету для граждан.xlsx]Лист1'!$B$53:$B$55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Финансовая помощь</c:v>
                </c:pt>
              </c:strCache>
            </c:strRef>
          </c:cat>
          <c:val>
            <c:numRef>
              <c:f>'[Таблицы в Бюджету для граждан.xlsx]Лист1'!$C$53:$C$55</c:f>
              <c:numCache>
                <c:formatCode>0.0</c:formatCode>
                <c:ptCount val="3"/>
                <c:pt idx="0">
                  <c:v>29054</c:v>
                </c:pt>
                <c:pt idx="1">
                  <c:v>5385</c:v>
                </c:pt>
                <c:pt idx="2" formatCode="General">
                  <c:v>483913.1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600" b="1"/>
          </a:pPr>
          <a:endParaRPr lang="ru-RU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spPr>
            <a:ln w="38100">
              <a:solidFill>
                <a:schemeClr val="bg1"/>
              </a:solidFill>
            </a:ln>
          </c:spPr>
          <c:explosion val="25"/>
          <c:dPt>
            <c:idx val="0"/>
            <c:spPr>
              <a:gradFill flip="none" rotWithShape="1">
                <a:gsLst>
                  <a:gs pos="0">
                    <a:srgbClr val="CCFF66">
                      <a:shade val="30000"/>
                      <a:satMod val="115000"/>
                    </a:srgbClr>
                  </a:gs>
                  <a:gs pos="50000">
                    <a:srgbClr val="CCFF66">
                      <a:shade val="67500"/>
                      <a:satMod val="115000"/>
                    </a:srgbClr>
                  </a:gs>
                  <a:gs pos="100000">
                    <a:srgbClr val="CCFF66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Pt>
            <c:idx val="2"/>
            <c:spPr>
              <a:gradFill flip="none" rotWithShape="1">
                <a:gsLst>
                  <a:gs pos="0">
                    <a:srgbClr val="00349E">
                      <a:lumMod val="60000"/>
                      <a:lumOff val="40000"/>
                      <a:shade val="30000"/>
                      <a:satMod val="115000"/>
                    </a:srgbClr>
                  </a:gs>
                  <a:gs pos="50000">
                    <a:srgbClr val="00349E">
                      <a:lumMod val="60000"/>
                      <a:lumOff val="40000"/>
                      <a:shade val="67500"/>
                      <a:satMod val="115000"/>
                    </a:srgbClr>
                  </a:gs>
                  <a:gs pos="100000">
                    <a:srgbClr val="00349E">
                      <a:lumMod val="60000"/>
                      <a:lumOff val="40000"/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9.0068519079345849E-2"/>
                  <c:y val="-5.457107335267302E-2"/>
                </c:manualLayout>
              </c:layout>
              <c:showVal val="1"/>
            </c:dLbl>
            <c:dLbl>
              <c:idx val="1"/>
              <c:layout>
                <c:manualLayout>
                  <c:x val="6.1517060367454066E-2"/>
                  <c:y val="3.9370443277923613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val>
            <c:numRef>
              <c:f>Лист1!$C$47:$C$49</c:f>
              <c:numCache>
                <c:formatCode>0.0</c:formatCode>
                <c:ptCount val="3"/>
                <c:pt idx="0">
                  <c:v>31676</c:v>
                </c:pt>
                <c:pt idx="1">
                  <c:v>5658</c:v>
                </c:pt>
                <c:pt idx="2" formatCode="General">
                  <c:v>436807</c:v>
                </c:pt>
              </c:numCache>
            </c:numRef>
          </c:val>
        </c:ser>
      </c:pie3DChart>
    </c:plotArea>
    <c:plotVisOnly val="1"/>
  </c:chart>
  <c:spPr>
    <a:ln>
      <a:noFill/>
    </a:ln>
  </c:sp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floor>
      <c:spPr>
        <a:solidFill>
          <a:srgbClr val="FF9999"/>
        </a:solidFill>
      </c:spPr>
    </c:floor>
    <c:plotArea>
      <c:layout/>
      <c:bar3DChart>
        <c:barDir val="col"/>
        <c:grouping val="clustered"/>
        <c:ser>
          <c:idx val="0"/>
          <c:order val="0"/>
          <c:tx>
            <c:strRef>
              <c:f>Лист1!$B$53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gradFill flip="none" rotWithShape="1">
              <a:gsLst>
                <a:gs pos="0">
                  <a:srgbClr val="00B050">
                    <a:shade val="30000"/>
                    <a:satMod val="115000"/>
                  </a:srgbClr>
                </a:gs>
                <a:gs pos="50000">
                  <a:srgbClr val="00B050">
                    <a:shade val="67500"/>
                    <a:satMod val="115000"/>
                  </a:srgbClr>
                </a:gs>
                <a:gs pos="100000">
                  <a:srgbClr val="00B05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Лист1!$C$52:$G$52</c:f>
              <c:strCache>
                <c:ptCount val="5"/>
                <c:pt idx="0">
                  <c:v>2016 отчет</c:v>
                </c:pt>
                <c:pt idx="1">
                  <c:v>2017 оценка</c:v>
                </c:pt>
                <c:pt idx="2">
                  <c:v>2018 прогноз</c:v>
                </c:pt>
                <c:pt idx="3">
                  <c:v>2019 прогноз</c:v>
                </c:pt>
                <c:pt idx="4">
                  <c:v>2020 прогноз</c:v>
                </c:pt>
              </c:strCache>
            </c:strRef>
          </c:cat>
          <c:val>
            <c:numRef>
              <c:f>Лист1!$C$53:$G$53</c:f>
              <c:numCache>
                <c:formatCode>General</c:formatCode>
                <c:ptCount val="5"/>
                <c:pt idx="0">
                  <c:v>36852.1</c:v>
                </c:pt>
                <c:pt idx="1">
                  <c:v>35375</c:v>
                </c:pt>
                <c:pt idx="2">
                  <c:v>34439</c:v>
                </c:pt>
                <c:pt idx="3">
                  <c:v>36252</c:v>
                </c:pt>
                <c:pt idx="4">
                  <c:v>37334</c:v>
                </c:pt>
              </c:numCache>
            </c:numRef>
          </c:val>
        </c:ser>
        <c:ser>
          <c:idx val="1"/>
          <c:order val="1"/>
          <c:tx>
            <c:strRef>
              <c:f>Лист1!$B$54</c:f>
              <c:strCache>
                <c:ptCount val="1"/>
                <c:pt idx="0">
                  <c:v>Финансовая помощь</c:v>
                </c:pt>
              </c:strCache>
            </c:strRef>
          </c:tx>
          <c:spPr>
            <a:gradFill flip="none" rotWithShape="1">
              <a:gsLst>
                <a:gs pos="0">
                  <a:srgbClr val="005BD3">
                    <a:lumMod val="60000"/>
                    <a:lumOff val="40000"/>
                    <a:shade val="30000"/>
                    <a:satMod val="115000"/>
                  </a:srgbClr>
                </a:gs>
                <a:gs pos="50000">
                  <a:srgbClr val="005BD3">
                    <a:lumMod val="60000"/>
                    <a:lumOff val="40000"/>
                    <a:shade val="67500"/>
                    <a:satMod val="115000"/>
                  </a:srgbClr>
                </a:gs>
                <a:gs pos="100000">
                  <a:srgbClr val="005BD3">
                    <a:lumMod val="60000"/>
                    <a:lumOff val="40000"/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>
              <a:solidFill>
                <a:schemeClr val="bg1"/>
              </a:solidFill>
            </a:ln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</c:dLbls>
          <c:cat>
            <c:strRef>
              <c:f>Лист1!$C$52:$G$52</c:f>
              <c:strCache>
                <c:ptCount val="5"/>
                <c:pt idx="0">
                  <c:v>2016 отчет</c:v>
                </c:pt>
                <c:pt idx="1">
                  <c:v>2017 оценка</c:v>
                </c:pt>
                <c:pt idx="2">
                  <c:v>2018 прогноз</c:v>
                </c:pt>
                <c:pt idx="3">
                  <c:v>2019 прогноз</c:v>
                </c:pt>
                <c:pt idx="4">
                  <c:v>2020 прогноз</c:v>
                </c:pt>
              </c:strCache>
            </c:strRef>
          </c:cat>
          <c:val>
            <c:numRef>
              <c:f>Лист1!$C$54:$G$54</c:f>
              <c:numCache>
                <c:formatCode>General</c:formatCode>
                <c:ptCount val="5"/>
                <c:pt idx="0">
                  <c:v>420744.9</c:v>
                </c:pt>
                <c:pt idx="1">
                  <c:v>459974.6</c:v>
                </c:pt>
                <c:pt idx="2">
                  <c:v>483913.1</c:v>
                </c:pt>
                <c:pt idx="3">
                  <c:v>435379.6</c:v>
                </c:pt>
                <c:pt idx="4">
                  <c:v>436807</c:v>
                </c:pt>
              </c:numCache>
            </c:numRef>
          </c:val>
        </c:ser>
        <c:ser>
          <c:idx val="2"/>
          <c:order val="2"/>
          <c:tx>
            <c:strRef>
              <c:f>Лист1!$B$55</c:f>
              <c:strCache>
                <c:ptCount val="1"/>
              </c:strCache>
            </c:strRef>
          </c:tx>
          <c:cat>
            <c:strRef>
              <c:f>Лист1!$C$52:$G$52</c:f>
              <c:strCache>
                <c:ptCount val="5"/>
                <c:pt idx="0">
                  <c:v>2016 отчет</c:v>
                </c:pt>
                <c:pt idx="1">
                  <c:v>2017 оценка</c:v>
                </c:pt>
                <c:pt idx="2">
                  <c:v>2018 прогноз</c:v>
                </c:pt>
                <c:pt idx="3">
                  <c:v>2019 прогноз</c:v>
                </c:pt>
                <c:pt idx="4">
                  <c:v>2020 прогноз</c:v>
                </c:pt>
              </c:strCache>
            </c:strRef>
          </c:cat>
          <c:val>
            <c:numRef>
              <c:f>Лист1!$C$55:$G$55</c:f>
              <c:numCache>
                <c:formatCode>General</c:formatCode>
                <c:ptCount val="5"/>
              </c:numCache>
            </c:numRef>
          </c:val>
        </c:ser>
        <c:shape val="box"/>
        <c:axId val="67255680"/>
        <c:axId val="67273856"/>
        <c:axId val="0"/>
      </c:bar3DChart>
      <c:catAx>
        <c:axId val="6725568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67273856"/>
        <c:crosses val="autoZero"/>
        <c:auto val="1"/>
        <c:lblAlgn val="ctr"/>
        <c:lblOffset val="100"/>
      </c:catAx>
      <c:valAx>
        <c:axId val="67273856"/>
        <c:scaling>
          <c:orientation val="minMax"/>
        </c:scaling>
        <c:axPos val="l"/>
        <c:majorGridlines>
          <c:spPr>
            <a:ln>
              <a:solidFill>
                <a:srgbClr val="0070C0"/>
              </a:solidFill>
            </a:ln>
          </c:spPr>
        </c:majorGridlines>
        <c:numFmt formatCode="General" sourceLinked="1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67255680"/>
        <c:crosses val="autoZero"/>
        <c:crossBetween val="between"/>
      </c:valAx>
      <c:spPr>
        <a:gradFill flip="none" rotWithShape="1">
          <a:gsLst>
            <a:gs pos="0">
              <a:srgbClr val="CCFF66">
                <a:shade val="30000"/>
                <a:satMod val="115000"/>
              </a:srgbClr>
            </a:gs>
            <a:gs pos="50000">
              <a:srgbClr val="CCFF66">
                <a:shade val="67500"/>
                <a:satMod val="115000"/>
              </a:srgbClr>
            </a:gs>
            <a:gs pos="100000">
              <a:srgbClr val="CCFF66">
                <a:shade val="100000"/>
                <a:satMod val="115000"/>
              </a:srgbClr>
            </a:gs>
          </a:gsLst>
          <a:lin ang="2700000" scaled="1"/>
          <a:tileRect/>
        </a:gradFill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74424782428512271"/>
          <c:y val="0.13767159242081037"/>
          <c:w val="0.24698024589031645"/>
          <c:h val="0.62876640419947538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8.5607449753712767E-4"/>
          <c:w val="0.65980268091488592"/>
          <c:h val="0.99828785100492556"/>
        </c:manualLayout>
      </c:layout>
      <c:pie3DChart>
        <c:varyColors val="1"/>
        <c:ser>
          <c:idx val="0"/>
          <c:order val="0"/>
          <c:spPr>
            <a:ln w="38100">
              <a:solidFill>
                <a:schemeClr val="bg1"/>
              </a:solidFill>
            </a:ln>
          </c:spPr>
          <c:explosion val="25"/>
          <c:dPt>
            <c:idx val="0"/>
            <c:spPr>
              <a:gradFill flip="none" rotWithShape="1">
                <a:gsLst>
                  <a:gs pos="0">
                    <a:srgbClr val="FF388C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FF388C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FF388C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Pt>
            <c:idx val="5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Pt>
            <c:idx val="6"/>
            <c:spPr>
              <a:gradFill flip="none" rotWithShape="1">
                <a:gsLst>
                  <a:gs pos="0">
                    <a:srgbClr val="68007F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68007F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68007F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Pt>
            <c:idx val="8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Лист1!$B$107:$B$118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Нациолнальная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кинематоргафия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</c:strCache>
            </c:strRef>
          </c:cat>
          <c:val>
            <c:numRef>
              <c:f>Лист1!$D$107:$D$118</c:f>
              <c:numCache>
                <c:formatCode>0.0%</c:formatCode>
                <c:ptCount val="12"/>
                <c:pt idx="0">
                  <c:v>4.6418062162765401E-2</c:v>
                </c:pt>
                <c:pt idx="1">
                  <c:v>1.1536559801725516E-3</c:v>
                </c:pt>
                <c:pt idx="2">
                  <c:v>4.7843926936921898E-3</c:v>
                </c:pt>
                <c:pt idx="3">
                  <c:v>6.6460616249070905E-3</c:v>
                </c:pt>
                <c:pt idx="4">
                  <c:v>9.7327665885794667E-3</c:v>
                </c:pt>
                <c:pt idx="5">
                  <c:v>0.63392778769488989</c:v>
                </c:pt>
                <c:pt idx="6">
                  <c:v>4.5143060093708505E-2</c:v>
                </c:pt>
                <c:pt idx="7" formatCode="0.00%">
                  <c:v>1.3504334216066666E-4</c:v>
                </c:pt>
                <c:pt idx="8">
                  <c:v>0.23530993700999775</c:v>
                </c:pt>
                <c:pt idx="9">
                  <c:v>1.6371111451077367E-2</c:v>
                </c:pt>
                <c:pt idx="10" formatCode="0.00%">
                  <c:v>1.6591039179739034E-4</c:v>
                </c:pt>
                <c:pt idx="11" formatCode="0.00%">
                  <c:v>2.1221096625247604E-4</c:v>
                </c:pt>
              </c:numCache>
            </c:numRef>
          </c:val>
        </c:ser>
      </c:pie3DChart>
      <c:spPr>
        <a:gradFill flip="none" rotWithShape="1">
          <a:gsLst>
            <a:gs pos="0">
              <a:srgbClr val="FFFF99">
                <a:shade val="30000"/>
                <a:satMod val="115000"/>
              </a:srgbClr>
            </a:gs>
            <a:gs pos="50000">
              <a:srgbClr val="FFFF99">
                <a:shade val="67500"/>
                <a:satMod val="115000"/>
              </a:srgbClr>
            </a:gs>
            <a:gs pos="100000">
              <a:srgbClr val="FFFF99">
                <a:shade val="100000"/>
                <a:satMod val="115000"/>
              </a:srgbClr>
            </a:gs>
          </a:gsLst>
          <a:lin ang="2700000" scaled="1"/>
          <a:tileRect/>
        </a:gradFill>
      </c:spPr>
    </c:plotArea>
    <c:legend>
      <c:legendPos val="r"/>
      <c:layout>
        <c:manualLayout>
          <c:xMode val="edge"/>
          <c:yMode val="edge"/>
          <c:x val="0.66826713067116605"/>
          <c:y val="2.8752333793327315E-3"/>
          <c:w val="0.32994715504311961"/>
          <c:h val="0.99712472584762457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4.8567942165124363E-4"/>
          <c:y val="2.3148148148148147E-3"/>
          <c:w val="0.66323260579269672"/>
          <c:h val="0.99768518518518523"/>
        </c:manualLayout>
      </c:layout>
      <c:pie3DChart>
        <c:varyColors val="1"/>
        <c:ser>
          <c:idx val="0"/>
          <c:order val="0"/>
          <c:spPr>
            <a:ln w="28575">
              <a:solidFill>
                <a:schemeClr val="bg1"/>
              </a:solidFill>
            </a:ln>
          </c:spPr>
          <c:explosion val="25"/>
          <c:dPt>
            <c:idx val="5"/>
            <c:spPr>
              <a:solidFill>
                <a:schemeClr val="accent2">
                  <a:lumMod val="20000"/>
                  <a:lumOff val="80000"/>
                </a:schemeClr>
              </a:solidFill>
              <a:ln w="28575">
                <a:solidFill>
                  <a:schemeClr val="bg1"/>
                </a:solidFill>
              </a:ln>
            </c:spPr>
          </c:dPt>
          <c:dPt>
            <c:idx val="6"/>
            <c:spPr>
              <a:solidFill>
                <a:srgbClr val="92D050"/>
              </a:solidFill>
              <a:ln w="28575">
                <a:solidFill>
                  <a:schemeClr val="bg1"/>
                </a:solidFill>
              </a:ln>
            </c:spPr>
          </c:dPt>
          <c:dLbls>
            <c:dLbl>
              <c:idx val="5"/>
              <c:layout>
                <c:manualLayout>
                  <c:x val="-0.11573916747248703"/>
                  <c:y val="-0.16143482064741912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Лист1!$B$133:$B$144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Нациолнальная безопасность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кинематоргафия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</c:strCache>
            </c:strRef>
          </c:cat>
          <c:val>
            <c:numRef>
              <c:f>Лист1!$D$133:$D$144</c:f>
              <c:numCache>
                <c:formatCode>0.0%</c:formatCode>
                <c:ptCount val="12"/>
                <c:pt idx="0">
                  <c:v>4.8718533703000416E-2</c:v>
                </c:pt>
                <c:pt idx="1">
                  <c:v>1.267938789512832E-3</c:v>
                </c:pt>
                <c:pt idx="2">
                  <c:v>4.9933040958239482E-3</c:v>
                </c:pt>
                <c:pt idx="3">
                  <c:v>7.0711970953600293E-3</c:v>
                </c:pt>
                <c:pt idx="4">
                  <c:v>6.4906592348773929E-3</c:v>
                </c:pt>
                <c:pt idx="5">
                  <c:v>0.63598685923504705</c:v>
                </c:pt>
                <c:pt idx="6">
                  <c:v>4.7291360460155765E-2</c:v>
                </c:pt>
                <c:pt idx="7" formatCode="0.00%">
                  <c:v>1.4842092853829133E-4</c:v>
                </c:pt>
                <c:pt idx="8">
                  <c:v>0.23015336546575763</c:v>
                </c:pt>
                <c:pt idx="9">
                  <c:v>1.7462782392019541E-2</c:v>
                </c:pt>
                <c:pt idx="10" formatCode="0.00%">
                  <c:v>1.8234571220418665E-4</c:v>
                </c:pt>
                <c:pt idx="11" formatCode="0.00%">
                  <c:v>2.3323288770302932E-4</c:v>
                </c:pt>
              </c:numCache>
            </c:numRef>
          </c:val>
        </c:ser>
      </c:pie3DChart>
      <c:spPr>
        <a:gradFill flip="none" rotWithShape="1">
          <a:gsLst>
            <a:gs pos="0">
              <a:srgbClr val="66FFCC">
                <a:shade val="30000"/>
                <a:satMod val="115000"/>
              </a:srgbClr>
            </a:gs>
            <a:gs pos="50000">
              <a:srgbClr val="66FFCC">
                <a:shade val="67500"/>
                <a:satMod val="115000"/>
              </a:srgbClr>
            </a:gs>
            <a:gs pos="100000">
              <a:srgbClr val="66FFCC">
                <a:shade val="100000"/>
                <a:satMod val="115000"/>
              </a:srgbClr>
            </a:gs>
          </a:gsLst>
          <a:lin ang="2700000" scaled="1"/>
          <a:tileRect/>
        </a:gradFill>
      </c:spPr>
    </c:plotArea>
    <c:legend>
      <c:legendPos val="r"/>
      <c:layout>
        <c:manualLayout>
          <c:xMode val="edge"/>
          <c:yMode val="edge"/>
          <c:x val="0.68297059906985313"/>
          <c:y val="2.8625772682758419E-3"/>
          <c:w val="0.31527501496523475"/>
          <c:h val="0.98011269712425075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0"/>
          <c:w val="0.65988374793858773"/>
          <c:h val="1"/>
        </c:manualLayout>
      </c:layout>
      <c:pie3DChart>
        <c:varyColors val="1"/>
        <c:ser>
          <c:idx val="0"/>
          <c:order val="0"/>
          <c:spPr>
            <a:ln w="28575">
              <a:solidFill>
                <a:schemeClr val="bg1"/>
              </a:solidFill>
            </a:ln>
          </c:spPr>
          <c:explosion val="25"/>
          <c:dPt>
            <c:idx val="5"/>
            <c:spPr>
              <a:gradFill flip="none" rotWithShape="1">
                <a:gsLst>
                  <a:gs pos="0">
                    <a:srgbClr val="E40059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E40059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E40059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28575">
                <a:solidFill>
                  <a:schemeClr val="bg1"/>
                </a:solidFill>
              </a:ln>
            </c:spPr>
          </c:dPt>
          <c:dPt>
            <c:idx val="6"/>
            <c:spPr>
              <a:gradFill flip="none" rotWithShape="1">
                <a:gsLst>
                  <a:gs pos="0">
                    <a:srgbClr val="00FF00">
                      <a:shade val="30000"/>
                      <a:satMod val="115000"/>
                    </a:srgbClr>
                  </a:gs>
                  <a:gs pos="50000">
                    <a:srgbClr val="00FF00">
                      <a:shade val="67500"/>
                      <a:satMod val="115000"/>
                    </a:srgbClr>
                  </a:gs>
                  <a:gs pos="100000">
                    <a:srgbClr val="00FF00">
                      <a:shade val="100000"/>
                      <a:satMod val="115000"/>
                    </a:srgbClr>
                  </a:gs>
                </a:gsLst>
                <a:lin ang="2700000" scaled="1"/>
                <a:tileRect/>
              </a:gradFill>
              <a:ln w="28575">
                <a:solidFill>
                  <a:schemeClr val="bg1"/>
                </a:solidFill>
              </a:ln>
            </c:spPr>
          </c:dPt>
          <c:dPt>
            <c:idx val="8"/>
            <c:spPr>
              <a:gradFill flip="none" rotWithShape="1">
                <a:gsLst>
                  <a:gs pos="0">
                    <a:schemeClr val="accent1">
                      <a:shade val="30000"/>
                      <a:satMod val="115000"/>
                    </a:schemeClr>
                  </a:gs>
                  <a:gs pos="50000">
                    <a:schemeClr val="accent1">
                      <a:shade val="67500"/>
                      <a:satMod val="115000"/>
                    </a:schemeClr>
                  </a:gs>
                  <a:gs pos="100000">
                    <a:schemeClr val="accent1">
                      <a:shade val="100000"/>
                      <a:satMod val="115000"/>
                    </a:schemeClr>
                  </a:gs>
                </a:gsLst>
                <a:lin ang="2700000" scaled="1"/>
                <a:tileRect/>
              </a:gradFill>
              <a:ln w="28575">
                <a:solidFill>
                  <a:schemeClr val="bg1"/>
                </a:solidFill>
              </a:ln>
            </c:spPr>
          </c:dPt>
          <c:dLbls>
            <c:dLbl>
              <c:idx val="5"/>
              <c:layout>
                <c:manualLayout>
                  <c:x val="-0.13538237753466659"/>
                  <c:y val="-0.17599263633712464"/>
                </c:manualLayout>
              </c:layout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Лист1!$B$156:$B$167</c:f>
              <c:strCache>
                <c:ptCount val="12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Нациолнальная безопасность 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кинематоргафия</c:v>
                </c:pt>
                <c:pt idx="7">
                  <c:v>Здравоохранение</c:v>
                </c:pt>
                <c:pt idx="8">
                  <c:v>Социальная политика</c:v>
                </c:pt>
                <c:pt idx="9">
                  <c:v>Физическая культура и спорт</c:v>
                </c:pt>
                <c:pt idx="10">
                  <c:v>Средства массовой информации</c:v>
                </c:pt>
                <c:pt idx="11">
                  <c:v>Обслуживание муниципального долга</c:v>
                </c:pt>
              </c:strCache>
            </c:strRef>
          </c:cat>
          <c:val>
            <c:numRef>
              <c:f>Лист1!$D$156:$D$167</c:f>
              <c:numCache>
                <c:formatCode>0.0%</c:formatCode>
                <c:ptCount val="12"/>
                <c:pt idx="0">
                  <c:v>4.8245774990983696E-2</c:v>
                </c:pt>
                <c:pt idx="1">
                  <c:v>1.2612282000501955E-3</c:v>
                </c:pt>
                <c:pt idx="2">
                  <c:v>4.9394589373203358E-3</c:v>
                </c:pt>
                <c:pt idx="3">
                  <c:v>7.1223538989456736E-3</c:v>
                </c:pt>
                <c:pt idx="4">
                  <c:v>9.0245306775832562E-3</c:v>
                </c:pt>
                <c:pt idx="5">
                  <c:v>0.63440854091926213</c:v>
                </c:pt>
                <c:pt idx="6">
                  <c:v>4.679979162316697E-2</c:v>
                </c:pt>
                <c:pt idx="7" formatCode="0.00%">
                  <c:v>1.4763540803263171E-4</c:v>
                </c:pt>
                <c:pt idx="8">
                  <c:v>0.23031967283993579</c:v>
                </c:pt>
                <c:pt idx="9">
                  <c:v>1.7317633362227691E-2</c:v>
                </c:pt>
                <c:pt idx="10" formatCode="0.00%">
                  <c:v>1.8138064415437608E-4</c:v>
                </c:pt>
                <c:pt idx="11" formatCode="0.00%">
                  <c:v>2.3199849833699257E-4</c:v>
                </c:pt>
              </c:numCache>
            </c:numRef>
          </c:val>
        </c:ser>
      </c:pie3DChart>
      <c:spPr>
        <a:gradFill flip="none" rotWithShape="1">
          <a:gsLst>
            <a:gs pos="0">
              <a:srgbClr val="FFCCFF">
                <a:shade val="30000"/>
                <a:satMod val="115000"/>
              </a:srgbClr>
            </a:gs>
            <a:gs pos="50000">
              <a:srgbClr val="FFCCFF">
                <a:shade val="67500"/>
                <a:satMod val="115000"/>
              </a:srgbClr>
            </a:gs>
            <a:gs pos="100000">
              <a:srgbClr val="FFCCFF">
                <a:shade val="100000"/>
                <a:satMod val="115000"/>
              </a:srgbClr>
            </a:gs>
          </a:gsLst>
          <a:lin ang="2700000" scaled="1"/>
          <a:tileRect/>
        </a:gradFill>
      </c:spPr>
    </c:plotArea>
    <c:legend>
      <c:legendPos val="r"/>
      <c:layout>
        <c:manualLayout>
          <c:xMode val="edge"/>
          <c:yMode val="edge"/>
          <c:x val="0.65975739205165751"/>
          <c:y val="1.2733304170312047E-2"/>
          <c:w val="0.33139305042621875"/>
          <c:h val="0.98726669582968762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3BADB2E-B83A-4789-A620-BF7302D5FE0D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8A44DF4-B328-40E6-9D06-6DF7BD44EA35}" type="pres">
      <dgm:prSet presAssocID="{33BADB2E-B83A-4789-A620-BF7302D5FE0D}" presName="linearFlow" presStyleCnt="0">
        <dgm:presLayoutVars>
          <dgm:dir/>
          <dgm:resizeHandles val="exact"/>
        </dgm:presLayoutVars>
      </dgm:prSet>
      <dgm:spPr/>
    </dgm:pt>
  </dgm:ptLst>
  <dgm:cxnLst>
    <dgm:cxn modelId="{4925B695-3ACB-4E0F-9572-5B948CE538A2}" type="presOf" srcId="{33BADB2E-B83A-4789-A620-BF7302D5FE0D}" destId="{28A44DF4-B328-40E6-9D06-6DF7BD44EA35}" srcOrd="0" destOrd="0" presId="urn:microsoft.com/office/officeart/2005/8/layout/vList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EFB7611-1280-4BD1-A5E5-A3B70519468D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6218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4271" y="6456218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6B403E39-8B13-4E67-B1AD-B689A9F1BC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4271" y="0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7B277031-F8F4-48DA-A6A7-765405787C30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65488" y="509588"/>
            <a:ext cx="339725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8" tIns="46049" rIns="92098" bIns="4604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823" y="3228897"/>
            <a:ext cx="7942580" cy="3058953"/>
          </a:xfrm>
          <a:prstGeom prst="rect">
            <a:avLst/>
          </a:prstGeom>
        </p:spPr>
        <p:txBody>
          <a:bodyPr vert="horz" lIns="92098" tIns="46049" rIns="92098" bIns="4604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6218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4271" y="6456218"/>
            <a:ext cx="4302231" cy="339884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D520E804-3FCA-4624-B1D8-D882019D2C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20E804-3FCA-4624-B1D8-D882019D2C8E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EB117-F00B-479A-8E09-768AE36E857A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5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52274-6B11-46B8-B493-14A86D0238E6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9CB2A-E9A1-4C5D-88B6-5FE84B2051D0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B521D-6F1E-4F12-8B6F-E9815C8166B6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EBB6B-899F-4FD2-B483-E4A9AC27369B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1351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04542" y="2238937"/>
            <a:ext cx="5134914" cy="251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7836A-1D28-481F-9ABA-2F558A15B1BA}" type="datetime1">
              <a:rPr lang="en-US" smtClean="0"/>
              <a:pPr/>
              <a:t>11/21/2017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4313" y="6628799"/>
            <a:ext cx="212725" cy="152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37465">
              <a:lnSpc>
                <a:spcPct val="100000"/>
              </a:lnSpc>
            </a:pPr>
            <a:fld id="{81D60167-4931-47E6-BA6A-407CBD079E47}" type="slidenum">
              <a:rPr spc="-10" dirty="0"/>
              <a:pPr marL="37465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95172" y="1927860"/>
            <a:ext cx="7312152" cy="281025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1066800" y="1295400"/>
            <a:ext cx="7162800" cy="467820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</a:rPr>
              <a:t>ПРОЕКТ БЮДЖЕТА</a:t>
            </a:r>
          </a:p>
          <a:p>
            <a:pPr algn="ctr"/>
            <a:r>
              <a:rPr lang="ru-RU" sz="48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6">
                    <a:lumMod val="75000"/>
                  </a:schemeClr>
                </a:solidFill>
              </a:rPr>
              <a:t>ГОРОДА</a:t>
            </a:r>
            <a:r>
              <a:rPr lang="ru-RU" sz="54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ru-RU" sz="6000" b="1" dirty="0" smtClean="0">
                <a:solidFill>
                  <a:schemeClr val="accent6">
                    <a:lumMod val="75000"/>
                  </a:schemeClr>
                </a:solidFill>
              </a:rPr>
              <a:t>АК-ДОВУРАК</a:t>
            </a:r>
          </a:p>
          <a:p>
            <a:pPr algn="ctr"/>
            <a:r>
              <a:rPr lang="ru-RU" sz="5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на 2018 год </a:t>
            </a:r>
          </a:p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и плановый период</a:t>
            </a:r>
          </a:p>
          <a:p>
            <a:pPr algn="ctr"/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 2019 – 2020 годы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</a:t>
            </a:fld>
            <a:endParaRPr lang="ru-RU" spc="-10" dirty="0"/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349238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 3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10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5334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Нормативы распределения доходов в бюджет города Ак-Довурак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34400" y="228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10</a:t>
            </a:r>
            <a:endParaRPr lang="ru-RU" b="1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457200" y="1905000"/>
          <a:ext cx="8458200" cy="444627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858000"/>
                <a:gridCol w="1600200"/>
              </a:tblGrid>
              <a:tr h="55181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Наименование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%</a:t>
                      </a:r>
                      <a:endParaRPr lang="ru-RU" dirty="0"/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Земельный </a:t>
                      </a: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налог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Налог </a:t>
                      </a: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 имущество физических </a:t>
                      </a:r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лиц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Налог на доходы физических лиц</a:t>
                      </a:r>
                    </a:p>
                    <a:p>
                      <a:pPr algn="l" fontAlgn="ctr"/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20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Платежи при пользовании природными ресурсами </a:t>
                      </a:r>
                    </a:p>
                    <a:p>
                      <a:pPr algn="l" fontAlgn="ctr"/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55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Налоги на совокупный доход</a:t>
                      </a:r>
                    </a:p>
                    <a:p>
                      <a:pPr algn="l" fontAlgn="ctr"/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marL="0" marR="0" indent="0" algn="l" defTabSz="91440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Прочие местные налоги и сборы</a:t>
                      </a:r>
                    </a:p>
                    <a:p>
                      <a:pPr algn="l" fontAlgn="b"/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  <a:tr h="551815">
                <a:tc>
                  <a:txBody>
                    <a:bodyPr/>
                    <a:lstStyle/>
                    <a:p>
                      <a:pPr marL="0" marR="0" indent="0" algn="l" defTabSz="91440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Прочие доходы от оказания платных услуг (работ)</a:t>
                      </a:r>
                    </a:p>
                    <a:p>
                      <a:pPr algn="l" fontAlgn="ctr"/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100</a:t>
                      </a:r>
                      <a:endParaRPr lang="ru-RU" sz="1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349238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 4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11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858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Доходы местного бюджета на 2018 год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34400" y="228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11</a:t>
            </a:r>
            <a:endParaRPr lang="ru-RU" b="1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33400" y="1600200"/>
          <a:ext cx="8458200" cy="4191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705600"/>
                <a:gridCol w="1752600"/>
              </a:tblGrid>
              <a:tr h="6349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Тыс. руб.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93894">
                <a:tc>
                  <a:txBody>
                    <a:bodyPr/>
                    <a:lstStyle/>
                    <a:p>
                      <a:endParaRPr lang="ru-RU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Налоговые доходы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29054,0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ru-RU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Неналоговые доходы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5385,0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endParaRPr lang="ru-RU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483913,1</a:t>
                      </a:r>
                      <a:endParaRPr lang="ru-RU" sz="2800" b="1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383272" cy="430887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доходов бюджета на 2018 год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12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534400" y="228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12</a:t>
            </a:r>
            <a:endParaRPr lang="ru-RU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57200" y="990600"/>
          <a:ext cx="80772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349238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 5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13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685800"/>
            <a:ext cx="868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Доходы местного бюджета на 2019-2020 годы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34400" y="228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13</a:t>
            </a:r>
            <a:endParaRPr lang="ru-RU" b="1" dirty="0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533400" y="1600200"/>
          <a:ext cx="8458201" cy="41910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410200"/>
                <a:gridCol w="1524000"/>
                <a:gridCol w="1524001"/>
              </a:tblGrid>
              <a:tr h="63490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Наименование 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2019 год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2020 год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93894">
                <a:tc>
                  <a:txBody>
                    <a:bodyPr/>
                    <a:lstStyle/>
                    <a:p>
                      <a:endParaRPr lang="ru-RU" sz="2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Налоговые доходы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30572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31676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43000">
                <a:tc>
                  <a:txBody>
                    <a:bodyPr/>
                    <a:lstStyle/>
                    <a:p>
                      <a:endParaRPr lang="ru-RU" sz="2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Неналоговые доходы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5680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5658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19200">
                <a:tc>
                  <a:txBody>
                    <a:bodyPr/>
                    <a:lstStyle/>
                    <a:p>
                      <a:endParaRPr lang="ru-RU" sz="28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ru-RU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Безвозмездные поступления</a:t>
                      </a:r>
                      <a:endParaRPr lang="ru-RU" sz="28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435379,6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24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24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436807,0</a:t>
                      </a:r>
                      <a:endParaRPr lang="ru-RU" sz="24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43800" y="12192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Тыс. руб.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305800" cy="86177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доходов бюджета</a:t>
            </a:r>
            <a:b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2019-2020 годы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14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534400" y="228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14</a:t>
            </a:r>
            <a:endParaRPr lang="ru-RU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2400" y="1600200"/>
          <a:ext cx="50292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219200" y="14478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2019 год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67400" y="2286000"/>
            <a:ext cx="3048000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5791200" y="2209800"/>
            <a:ext cx="3352800" cy="2819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5410200" y="2209800"/>
          <a:ext cx="3962400" cy="289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858000" y="1524000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 год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738664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доходов бюджета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на 2018-2020 годы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15</a:t>
            </a:fld>
            <a:endParaRPr lang="ru-RU" spc="-10" dirty="0"/>
          </a:p>
        </p:txBody>
      </p:sp>
      <p:sp>
        <p:nvSpPr>
          <p:cNvPr id="5" name="TextBox 4"/>
          <p:cNvSpPr txBox="1"/>
          <p:nvPr/>
        </p:nvSpPr>
        <p:spPr>
          <a:xfrm>
            <a:off x="8458200" y="30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15</a:t>
            </a:r>
            <a:endParaRPr lang="ru-RU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228600" y="990600"/>
          <a:ext cx="86868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6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16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16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334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Перечень главных администраторов доходов местного бюджета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81000" y="2362200"/>
          <a:ext cx="8458200" cy="2331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/>
                <a:gridCol w="6934200"/>
              </a:tblGrid>
              <a:tr h="1143000">
                <a:tc>
                  <a:txBody>
                    <a:bodyPr/>
                    <a:lstStyle/>
                    <a:p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КБК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Наименование главного администратора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доходов городского округа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1028700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800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Финансовое управление администрации  города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Ак-Довурак Республики Тыва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7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17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17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Перечень главных администраторов источников внутреннего финансирования дефицита местного бюджета</a:t>
            </a:r>
            <a:endParaRPr lang="ru-RU" sz="2200" b="1" dirty="0">
              <a:solidFill>
                <a:schemeClr val="accent3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57200" y="1752600"/>
          <a:ext cx="8458200" cy="27813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447800"/>
                <a:gridCol w="7010400"/>
              </a:tblGrid>
              <a:tr h="1447800">
                <a:tc>
                  <a:txBody>
                    <a:bodyPr/>
                    <a:lstStyle/>
                    <a:p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endParaRPr lang="ru-RU" dirty="0" smtClean="0">
                        <a:latin typeface="+mj-lt"/>
                      </a:endParaRPr>
                    </a:p>
                    <a:p>
                      <a:pPr algn="ctr"/>
                      <a:r>
                        <a:rPr lang="ru-RU" dirty="0" smtClean="0">
                          <a:latin typeface="+mj-lt"/>
                        </a:rPr>
                        <a:t>КБК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chemeClr val="lt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Наименование главного администратора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lt1"/>
                          </a:solidFill>
                          <a:latin typeface="+mj-lt"/>
                          <a:ea typeface="+mn-ea"/>
                          <a:cs typeface="+mn-cs"/>
                        </a:rPr>
                        <a:t>доходов городского округа</a:t>
                      </a:r>
                      <a:endParaRPr lang="ru-RU" dirty="0">
                        <a:latin typeface="+mj-lt"/>
                      </a:endParaRPr>
                    </a:p>
                  </a:txBody>
                  <a:tcPr/>
                </a:tc>
              </a:tr>
              <a:tr h="1333500"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800</a:t>
                      </a:r>
                      <a:endParaRPr lang="ru-RU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Финансовое управление администрации  города 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Ак-Довурак Республики Тыва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8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18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18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Расходы местного бюджета на 2018 год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81000" y="1143006"/>
          <a:ext cx="8534400" cy="55977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162800"/>
                <a:gridCol w="1371600"/>
              </a:tblGrid>
              <a:tr h="5333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Тыс. руб.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ОБЩЕГОСУДАРСТВЕННЫЕ РАСХОДЫ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24060,9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НАЦИОНАЛЬНАЯ ОБОРОНА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598,0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НАЦИОНАЛЬНАЯ БЕЗОПАСНОСТЬ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2480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3445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5045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328597,8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23400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ЗДРАВООХРАНЕНИЕ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СОЦИАЛЬНАЯ ПОЛИТИКА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121973,4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8486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86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ОБСЛУЖИВАНИЕ  МУНИЦИПАЛЬНОГО ДОЛГА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13990"/>
            <a:ext cx="7086601" cy="1015663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расходов местного бюджета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2018 год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19</a:t>
            </a:fld>
            <a:endParaRPr lang="ru-RU" spc="-1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30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</a:rPr>
              <a:t>19</a:t>
            </a:r>
            <a:endParaRPr lang="ru-RU" b="1" dirty="0">
              <a:latin typeface="+mj-lt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28600" y="990600"/>
          <a:ext cx="8610600" cy="556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304800"/>
            <a:ext cx="7315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Проект решения «О бюджете городского округа города Ак-Довурак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на 2018 год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и на плановый период 2019 и 2020 годов» основан на: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accent3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57200" y="2438400"/>
          <a:ext cx="81534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</a:t>
            </a:fld>
            <a:endParaRPr lang="ru-RU" spc="-10" dirty="0"/>
          </a:p>
        </p:txBody>
      </p:sp>
      <p:sp>
        <p:nvSpPr>
          <p:cNvPr id="8" name="TextBox 7"/>
          <p:cNvSpPr txBox="1"/>
          <p:nvPr/>
        </p:nvSpPr>
        <p:spPr>
          <a:xfrm>
            <a:off x="83820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33400" y="2895600"/>
            <a:ext cx="8001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прогнозе социально-экономического развития городского округа города Ак-Довурак на 2018 год и на плановый период 2019 и 2020 годов;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lang="ru-RU" sz="2400" b="1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основных направлениях бюджетной и налоговой политики на 2018 год и на плановый период 2019 и 2020 годов. </a:t>
            </a:r>
          </a:p>
        </p:txBody>
      </p:sp>
    </p:spTree>
  </p:cSld>
  <p:clrMapOvr>
    <a:masterClrMapping/>
  </p:clrMapOvr>
  <p:transition>
    <p:wedg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9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20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20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Расходы местного бюджета на 2019-2020 годы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81000" y="1143006"/>
          <a:ext cx="8534400" cy="559775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096000"/>
                <a:gridCol w="1256714"/>
                <a:gridCol w="1181686"/>
              </a:tblGrid>
              <a:tr h="5333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2018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2019</a:t>
                      </a:r>
                      <a:endParaRPr lang="ru-RU" sz="18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ОБЩЕГОСУДАРСТВЕННЫЕ РАСХОДЫ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22977,2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22875,3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НАЦИОНАЛЬНАЯ ОБОРОНА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598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598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НАЦИОНАЛЬНАЯ БЕЗОПАСНОСТЬ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2355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2342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3335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3377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3061,2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4278,9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ОБРАЗОВАНИЕ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299951,5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300799,1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22304,1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22189,7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ЗДРАВООХРАНЕНИЕ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70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СОЦИАЛЬНАЯ ПОЛИТИКА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108547,6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109204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8236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8211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86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86</a:t>
                      </a:r>
                      <a:endParaRPr lang="ru-RU" sz="18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</a:tr>
              <a:tr h="42203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ОБСЛУЖИВАНИЕ  МУНИЦИПАЛЬНОГО ДОЛГА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110,0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110,0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13990"/>
            <a:ext cx="7086601" cy="1015663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расходов местного бюджета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2019 год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21</a:t>
            </a:fld>
            <a:endParaRPr lang="ru-RU" spc="-1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30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</a:rPr>
              <a:t>21</a:t>
            </a:r>
            <a:endParaRPr lang="ru-RU" b="1" dirty="0">
              <a:latin typeface="+mj-lt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28600" y="1143001"/>
          <a:ext cx="8686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213990"/>
            <a:ext cx="7086601" cy="1015663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Структура расходов местного бюджета </a:t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 2020 год</a:t>
            </a: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22</a:t>
            </a:fld>
            <a:endParaRPr lang="ru-RU" spc="-10" dirty="0"/>
          </a:p>
        </p:txBody>
      </p:sp>
      <p:sp>
        <p:nvSpPr>
          <p:cNvPr id="5" name="TextBox 4"/>
          <p:cNvSpPr txBox="1"/>
          <p:nvPr/>
        </p:nvSpPr>
        <p:spPr>
          <a:xfrm>
            <a:off x="8382000" y="304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+mj-lt"/>
              </a:rPr>
              <a:t>22</a:t>
            </a:r>
            <a:endParaRPr lang="ru-RU" b="1" dirty="0">
              <a:latin typeface="+mj-lt"/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152400" y="1066800"/>
          <a:ext cx="8686800" cy="563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10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23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23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Публичные обязательства на 2018-2020 годы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143006"/>
          <a:ext cx="8763000" cy="558546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5911547"/>
                <a:gridCol w="973667"/>
                <a:gridCol w="973667"/>
                <a:gridCol w="904119"/>
              </a:tblGrid>
              <a:tr h="59871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на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оплату жилищно-коммунальных услуг отдельным категориям граждан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4080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3619,4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3642,7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"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 мерах социальной поддержки реабилитированных лиц и лиц, признанных пострадавшими от политических репрессий"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10,6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9,4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9,4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3944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"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 мерах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соц.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поддержки ветеранов труда и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ВОВ,  труженикам тыла"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3604,7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3197,7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3218,3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реализацию Закона Республики Тыва "О порядке назначения и выплаты ежемесячного пособия на ребенка"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8326,5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7386,5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7434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обеспечение равной доступности услуг общественного транспорта  для отдельных категорий граждан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7371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реализацию Закона РТ "О погребении и похоронном деле РТ 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328,6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291,5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293,4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компенсацию части родительской платы за содержание ребенка в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ДОУ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10961,8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9724,3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9786,8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2651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Субвенции на выплату государственных пособий лицам, не подлежащим обязательному социальному страхованию на случай временной нетрудоспособности и в связи с материнством, и лицам, уволенным в связи с ликвидацией организаций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30841,5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27359,6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27535,5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15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24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24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>Муниципальные программы  на 2018  - 2020 годы</a:t>
            </a: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143005"/>
          <a:ext cx="8763000" cy="525779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200"/>
                <a:gridCol w="6400800"/>
                <a:gridCol w="685800"/>
                <a:gridCol w="609600"/>
                <a:gridCol w="609600"/>
              </a:tblGrid>
              <a:tr h="6779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2020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54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Развитие образования и воспитание в городском округе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города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Ак-Довурак на 2015-2017 годы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326758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297685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298625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052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Сохранение здоровья и формирование здорового образа жизни населения в городском округе г.Ак-Довурак на 2015-2017 годы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12743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12208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12198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6756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Развитие культуры, искусства и туризма в городском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округе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г.Ак-Довурак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РТ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до 2017 г.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29621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28163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28015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36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Социальная поддержка населения города Ак-Довурак на 2015-2017 годы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110722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98490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99080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36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Создание условий для устойчивого экономического развития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в</a:t>
                      </a:r>
                    </a:p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г.Ак-Довурак на 2015-2017 г.г.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1020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1020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1020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53639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Безопасность на территории городского округа г.Ак-Довурак </a:t>
                      </a:r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РТ </a:t>
                      </a:r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на 2015-2017 годы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827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734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738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7094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Муниципальное хозяйство городского округа г.Ак-Довурак на 2015-2017 г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7416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5402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6669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258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+mj-lt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Муниципальное управление в г.Ак-Довурак на 2015-2017 г.г.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1618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1540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+mj-lt"/>
                        </a:rPr>
                        <a:t>1532</a:t>
                      </a:r>
                      <a:endParaRPr lang="ru-RU" sz="1400" b="1" i="0" u="none" strike="noStrike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196837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16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25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05800" y="228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25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533400"/>
            <a:ext cx="883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Программа государственных внутренних заимствований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+mj-lt"/>
              </a:rPr>
              <a:t>г.Ак-Довурак на 2018  год и на плановый период 2019-2020 годы</a:t>
            </a:r>
            <a:endParaRPr lang="ru-RU" sz="2000" b="1" dirty="0">
              <a:solidFill>
                <a:schemeClr val="accent3">
                  <a:lumMod val="75000"/>
                </a:schemeClr>
              </a:solidFill>
              <a:latin typeface="+mj-lt"/>
              <a:cs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" y="1447798"/>
          <a:ext cx="8763000" cy="499771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57200"/>
                <a:gridCol w="6400800"/>
                <a:gridCol w="685800"/>
                <a:gridCol w="609600"/>
                <a:gridCol w="609600"/>
              </a:tblGrid>
              <a:tr h="54366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№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bg1"/>
                          </a:solidFill>
                          <a:latin typeface="+mj-lt"/>
                        </a:rPr>
                        <a:t>Наименование показателя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2017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2018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2019</a:t>
                      </a:r>
                      <a:endParaRPr lang="ru-RU" sz="16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4446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Кредитные соглашения и договоры, заключенные от имени субъекта Российской Федерации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</a:tr>
              <a:tr h="307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Получение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</a:tr>
              <a:tr h="30704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 - кредиты кредитных организаций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Погашение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</a:tr>
              <a:tr h="226353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 том числе: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 - кредиты, полученные от кредитных организаций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 том числе: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 - основной долг по кредитам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 - проценты по кредитам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Общий объем заимствований, направляемых на покрытие дефицита местного бюджета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</a:tr>
              <a:tr h="317314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получение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</a:tr>
              <a:tr h="413197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погашение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110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26</a:t>
            </a:fld>
            <a:endParaRPr lang="ru-RU" spc="-10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2057400"/>
            <a:ext cx="4572000" cy="2862322"/>
          </a:xfrm>
          <a:prstGeom prst="rect">
            <a:avLst/>
          </a:prstGeom>
          <a:noFill/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Спасибо </a:t>
            </a:r>
          </a:p>
          <a:p>
            <a:pPr algn="ctr"/>
            <a:r>
              <a:rPr lang="ru-RU" sz="6000" b="1" dirty="0" smtClean="0">
                <a:ln>
                  <a:gradFill>
                    <a:gsLst>
                      <a:gs pos="0">
                        <a:schemeClr val="accent1">
                          <a:tint val="66000"/>
                          <a:satMod val="160000"/>
                        </a:schemeClr>
                      </a:gs>
                      <a:gs pos="50000">
                        <a:schemeClr val="accent1">
                          <a:tint val="44500"/>
                          <a:satMod val="160000"/>
                        </a:schemeClr>
                      </a:gs>
                      <a:gs pos="100000">
                        <a:schemeClr val="accent1">
                          <a:tint val="23500"/>
                          <a:satMod val="160000"/>
                        </a:schemeClr>
                      </a:gs>
                    </a:gsLst>
                    <a:lin ang="5400000" scaled="0"/>
                  </a:gradFill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за внимание</a:t>
            </a:r>
            <a:endParaRPr lang="ru-RU" sz="6000" b="1" dirty="0">
              <a:ln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</a:ln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05800" y="3810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26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0"/>
            <a:ext cx="7383272" cy="147732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параметры прогноза социально-экономического развития города Ак-Довурак на 2018 год и на плановый период 2019 и 2020 годов</a:t>
            </a: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3</a:t>
            </a:fld>
            <a:endParaRPr lang="ru-RU" spc="-10" dirty="0"/>
          </a:p>
        </p:txBody>
      </p:sp>
      <p:sp>
        <p:nvSpPr>
          <p:cNvPr id="5" name="TextBox 4"/>
          <p:cNvSpPr txBox="1"/>
          <p:nvPr/>
        </p:nvSpPr>
        <p:spPr>
          <a:xfrm>
            <a:off x="8534400" y="228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3</a:t>
            </a:r>
            <a:endParaRPr lang="ru-RU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" y="1752600"/>
          <a:ext cx="8839199" cy="4124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919993"/>
                <a:gridCol w="1306664"/>
                <a:gridCol w="1152939"/>
                <a:gridCol w="1306664"/>
                <a:gridCol w="1152939"/>
              </a:tblGrid>
              <a:tr h="6096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наименование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2017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2018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2019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bg1"/>
                          </a:solidFill>
                          <a:latin typeface="+mj-lt"/>
                        </a:rPr>
                        <a:t>2020</a:t>
                      </a:r>
                      <a:endParaRPr lang="ru-RU" sz="2000" b="1" i="0" u="none" strike="noStrike" dirty="0">
                        <a:solidFill>
                          <a:schemeClr val="bg1"/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3810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оценка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прогноз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прогноз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прогноз</a:t>
                      </a:r>
                    </a:p>
                  </a:txBody>
                  <a:tcPr marL="0" marR="0" marT="0" marB="0" anchor="b"/>
                </a:tc>
              </a:tr>
              <a:tr h="7366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Объем отгруженных товаров добывающих, обрабатывающих производств, тыс. руб.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151152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155384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201890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228687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64008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Объем продукции сельского хозяйства, тыс.руб.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34115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34986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35774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37835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589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Оборот розничной торговли, тыс.руб.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535000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554000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569000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580000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54864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Ввод жилья, кв.м.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1780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1880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1980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2079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i="0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Фонд оплаты труда, тыс. рублей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660900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697669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725576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j-lt"/>
                        </a:rPr>
                        <a:t>761855</a:t>
                      </a:r>
                      <a:endParaRPr lang="ru-RU" sz="16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+mj-lt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990"/>
            <a:ext cx="7924800" cy="1200329"/>
          </a:xfrm>
        </p:spPr>
        <p:txBody>
          <a:bodyPr/>
          <a:lstStyle/>
          <a:p>
            <a:pPr lvl="0" algn="ctr"/>
            <a:r>
              <a:rPr lang="ru-RU" sz="20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параметры прогноза социально-экономического развития города Ак-Довурак на 2018 год и на плановый период 2019 и 2020 годов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4</a:t>
            </a:fld>
            <a:endParaRPr lang="ru-RU" spc="-10" dirty="0"/>
          </a:p>
        </p:txBody>
      </p:sp>
      <p:sp>
        <p:nvSpPr>
          <p:cNvPr id="6" name="TextBox 5"/>
          <p:cNvSpPr txBox="1"/>
          <p:nvPr/>
        </p:nvSpPr>
        <p:spPr>
          <a:xfrm>
            <a:off x="8534400" y="2286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4</a:t>
            </a:r>
            <a:endParaRPr lang="ru-RU" b="1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381000" y="1524000"/>
          <a:ext cx="83820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990"/>
            <a:ext cx="7806435" cy="1107996"/>
          </a:xfrm>
        </p:spPr>
        <p:txBody>
          <a:bodyPr/>
          <a:lstStyle/>
          <a:p>
            <a:pPr lvl="0"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направления бюджетной политики на 2018 год и на плановый период 2019 и 2020 годов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ru-RU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5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0" y="228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</a:t>
            </a:r>
            <a:endParaRPr lang="ru-RU" b="1" dirty="0"/>
          </a:p>
        </p:txBody>
      </p:sp>
      <p:sp>
        <p:nvSpPr>
          <p:cNvPr id="161794" name="Rectangle 2"/>
          <p:cNvSpPr>
            <a:spLocks noChangeArrowheads="1"/>
          </p:cNvSpPr>
          <p:nvPr/>
        </p:nvSpPr>
        <p:spPr bwMode="auto">
          <a:xfrm>
            <a:off x="304800" y="440944"/>
            <a:ext cx="8610600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b="1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Цель бюджетной политики состоит в обеспечении устойчивости и сбалансированности местного бюджета города Ак-Довурак в сложных экономических условиях и безусловное исполнение принятых обязательств наиболее эффективным способом.</a:t>
            </a:r>
          </a:p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Для обеспечения достижения цели необходимо решение следующих задач:</a:t>
            </a:r>
          </a:p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обеспечение сбалансированности местного бюджета;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повышение эффективности и результативности бюджетных расходов;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3. реализация задач, поставленных в Указах Президента РФ 2012 года;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4. повышение открытости и прозрачности  местного бюджета.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806435" cy="147732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Основные направления налоговой политики на 2018 год и на плановый период 2019 и 2020 годов</a:t>
            </a: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6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8382000" y="2286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6</a:t>
            </a:r>
            <a:endParaRPr lang="ru-RU" b="1" dirty="0"/>
          </a:p>
        </p:txBody>
      </p:sp>
      <p:sp>
        <p:nvSpPr>
          <p:cNvPr id="160769" name="Rectangle 1"/>
          <p:cNvSpPr>
            <a:spLocks noChangeArrowheads="1"/>
          </p:cNvSpPr>
          <p:nvPr/>
        </p:nvSpPr>
        <p:spPr bwMode="auto">
          <a:xfrm>
            <a:off x="381000" y="914400"/>
            <a:ext cx="84582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Налоговая политика города Ак-Довурак Республики Тыва на 2018 года и на плановый период 2019 и 2020 годов направлена на: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повышение инвестиционной привлекательности города;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снижение налоговой нагрузки на налогоплательщиков;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стимулирование развития индивидуального предпринимательства, путем вовлечения граждан в малый и средний бизнес;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стимулирование к увеличению производственных мощностей в сфере производства, развитие социальных, и бытовых услуг;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переход к исчислению налога на имущество исходя из кадастровой стоимости.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1" name="Rectangle 1"/>
          <p:cNvSpPr>
            <a:spLocks noChangeArrowheads="1"/>
          </p:cNvSpPr>
          <p:nvPr/>
        </p:nvSpPr>
        <p:spPr bwMode="auto">
          <a:xfrm>
            <a:off x="533400" y="976342"/>
            <a:ext cx="8229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Проект решения подготовлен в соответствии с требованиями Бюджетного кодекса Российской Федерации, Закона Республики Тыва от 02 ноября 2010 года № 39 ВХ-1 «О бюджетном процессе в Республике Тыва» и положения «О бюджетном процессе городского округа «город Ак-Довурак».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Общие требования к структуре и содержанию проекта решения  установлены статьей 184.1 Бюджетного кодекса РФ, ст. 13 Положения «О бюджетном процессе городского округа город Ак-Довурак».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7</a:t>
            </a:fld>
            <a:endParaRPr lang="ru-RU" spc="-10" dirty="0"/>
          </a:p>
        </p:txBody>
      </p:sp>
      <p:sp>
        <p:nvSpPr>
          <p:cNvPr id="6" name="TextBox 5"/>
          <p:cNvSpPr txBox="1"/>
          <p:nvPr/>
        </p:nvSpPr>
        <p:spPr>
          <a:xfrm>
            <a:off x="8458200" y="1524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7</a:t>
            </a:r>
            <a:endParaRPr lang="ru-RU" b="1" dirty="0"/>
          </a:p>
        </p:txBody>
      </p:sp>
    </p:spTree>
  </p:cSld>
  <p:clrMapOvr>
    <a:masterClrMapping/>
  </p:clrMapOvr>
  <p:transition>
    <p:wedg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425438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1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8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8382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параметры бюджета на 2018 год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5800" y="2743200"/>
            <a:ext cx="3276600" cy="22860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257800" y="2743200"/>
            <a:ext cx="3352800" cy="22860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990600" y="33528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518352,1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тыс. руб.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8800" y="3276600"/>
            <a:ext cx="25146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518352,1 </a:t>
            </a:r>
          </a:p>
          <a:p>
            <a:pPr algn="ctr"/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тыс.руб.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4114800" y="3657600"/>
            <a:ext cx="990600" cy="762000"/>
          </a:xfrm>
          <a:prstGeom prst="mathEqua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610600" y="1524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8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0363" y="213991"/>
            <a:ext cx="7349238" cy="276999"/>
          </a:xfrm>
        </p:spPr>
        <p:txBody>
          <a:bodyPr/>
          <a:lstStyle/>
          <a:p>
            <a:pPr algn="r"/>
            <a:r>
              <a:rPr lang="ru-RU" b="1" dirty="0" smtClean="0">
                <a:latin typeface="Arial" pitchFamily="34" charset="0"/>
                <a:cs typeface="Arial" pitchFamily="34" charset="0"/>
              </a:rPr>
              <a:t>Приложение №  2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37465">
              <a:lnSpc>
                <a:spcPct val="100000"/>
              </a:lnSpc>
            </a:pPr>
            <a:fld id="{81D60167-4931-47E6-BA6A-407CBD079E47}" type="slidenum">
              <a:rPr lang="ru-RU" spc="-10" smtClean="0"/>
              <a:pPr marL="37465">
                <a:lnSpc>
                  <a:spcPct val="100000"/>
                </a:lnSpc>
              </a:pPr>
              <a:t>9</a:t>
            </a:fld>
            <a:endParaRPr lang="ru-RU" spc="-10" dirty="0"/>
          </a:p>
        </p:txBody>
      </p:sp>
      <p:sp>
        <p:nvSpPr>
          <p:cNvPr id="4" name="TextBox 3"/>
          <p:cNvSpPr txBox="1"/>
          <p:nvPr/>
        </p:nvSpPr>
        <p:spPr>
          <a:xfrm>
            <a:off x="1295400" y="838200"/>
            <a:ext cx="6934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 параметры бюджета на 2019 -2020 годы</a:t>
            </a:r>
            <a:endParaRPr lang="ru-RU" sz="2800" b="1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7400" y="2743200"/>
            <a:ext cx="2819400" cy="1066800"/>
          </a:xfrm>
          <a:prstGeom prst="rect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019800" y="2743200"/>
            <a:ext cx="2667000" cy="1066800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2438400" y="2743200"/>
            <a:ext cx="2133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471631,6</a:t>
            </a: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тыс. руб</a:t>
            </a:r>
            <a:r>
              <a:rPr lang="ru-RU" sz="24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600" y="28194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471631,6</a:t>
            </a:r>
          </a:p>
          <a:p>
            <a:pPr algn="ctr"/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тыс.руб.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Равно 11"/>
          <p:cNvSpPr/>
          <p:nvPr/>
        </p:nvSpPr>
        <p:spPr>
          <a:xfrm>
            <a:off x="4953000" y="2895600"/>
            <a:ext cx="990600" cy="762000"/>
          </a:xfrm>
          <a:prstGeom prst="mathEqua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057400" y="4343400"/>
            <a:ext cx="2819400" cy="1066800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474141,0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тыс. руб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019800" y="4343400"/>
            <a:ext cx="2667000" cy="10668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474141,0</a:t>
            </a:r>
          </a:p>
          <a:p>
            <a:pPr algn="ctr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тыс.руб.</a:t>
            </a:r>
            <a:endParaRPr lang="ru-RU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Равно 14"/>
          <p:cNvSpPr/>
          <p:nvPr/>
        </p:nvSpPr>
        <p:spPr>
          <a:xfrm>
            <a:off x="4953000" y="4495800"/>
            <a:ext cx="990600" cy="762000"/>
          </a:xfrm>
          <a:prstGeom prst="mathEqual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2400" y="3048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2019 год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4648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2020 год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534400" y="228600"/>
            <a:ext cx="457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9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1048</TotalTime>
  <Words>1261</Words>
  <Application>Microsoft Office PowerPoint</Application>
  <PresentationFormat>Экран (4:3)</PresentationFormat>
  <Paragraphs>484</Paragraphs>
  <Slides>26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Office Theme</vt:lpstr>
      <vt:lpstr>Слайд 1</vt:lpstr>
      <vt:lpstr>Слайд 2</vt:lpstr>
      <vt:lpstr>Основные параметры прогноза социально-экономического развития города Ак-Довурак на 2018 год и на плановый период 2019 и 2020 годов</vt:lpstr>
      <vt:lpstr>Основные параметры прогноза социально-экономического развития города Ак-Довурак на 2018 год и на плановый период 2019 и 2020 годов </vt:lpstr>
      <vt:lpstr>Основные направления бюджетной политики на 2018 год и на плановый период 2019 и 2020 годов </vt:lpstr>
      <vt:lpstr>Основные направления налоговой политики на 2018 год и на плановый период 2019 и 2020 годов  </vt:lpstr>
      <vt:lpstr>Слайд 7</vt:lpstr>
      <vt:lpstr>Приложение № 1</vt:lpstr>
      <vt:lpstr>Приложение №  2</vt:lpstr>
      <vt:lpstr>Приложение №  3</vt:lpstr>
      <vt:lpstr>Приложение №  4</vt:lpstr>
      <vt:lpstr>Структура доходов бюджета на 2018 год</vt:lpstr>
      <vt:lpstr>Приложение №  5</vt:lpstr>
      <vt:lpstr>Структура доходов бюджета  на 2019-2020 годы</vt:lpstr>
      <vt:lpstr>Структура доходов бюджета  на 2018-2020 годы</vt:lpstr>
      <vt:lpstr>Приложение № 6</vt:lpstr>
      <vt:lpstr>Приложение № 7</vt:lpstr>
      <vt:lpstr>Приложение № 8</vt:lpstr>
      <vt:lpstr>Структура расходов местного бюджета  на 2018 год </vt:lpstr>
      <vt:lpstr>Приложение № 9</vt:lpstr>
      <vt:lpstr>Структура расходов местного бюджета  на 2019 год </vt:lpstr>
      <vt:lpstr>Структура расходов местного бюджета  на 2020 год </vt:lpstr>
      <vt:lpstr>Приложение № 10</vt:lpstr>
      <vt:lpstr>Приложение № 15</vt:lpstr>
      <vt:lpstr>Приложение № 16</vt:lpstr>
      <vt:lpstr>Слайд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в.богданцев</dc:creator>
  <cp:lastModifiedBy>DNA7 X86</cp:lastModifiedBy>
  <cp:revision>119</cp:revision>
  <dcterms:created xsi:type="dcterms:W3CDTF">2016-11-30T11:15:00Z</dcterms:created>
  <dcterms:modified xsi:type="dcterms:W3CDTF">2017-11-21T09:10:14Z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2016-06-06T00:00:00Z</vt:filetime>
  </property>
  <property fmtid="{D5CDD505-2E9C-101B-9397-08002B2CF9AE}" pid="3" name="LastSaved">
    <vt:filetime>2016-11-30T00:00:00Z</vt:filetime>
  </property>
</Properties>
</file>