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theme/themeOverride8.xml" ContentType="application/vnd.openxmlformats-officedocument.themeOverr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83" r:id="rId5"/>
    <p:sldId id="260" r:id="rId6"/>
    <p:sldId id="258" r:id="rId7"/>
    <p:sldId id="262" r:id="rId8"/>
    <p:sldId id="261" r:id="rId9"/>
    <p:sldId id="268" r:id="rId10"/>
    <p:sldId id="263" r:id="rId11"/>
    <p:sldId id="264" r:id="rId12"/>
    <p:sldId id="265" r:id="rId13"/>
    <p:sldId id="266" r:id="rId14"/>
    <p:sldId id="267" r:id="rId15"/>
    <p:sldId id="27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  <p:sldId id="281" r:id="rId26"/>
    <p:sldId id="284" r:id="rId27"/>
    <p:sldId id="285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16" autoAdjust="0"/>
    <p:restoredTop sz="99462" autoAdjust="0"/>
  </p:normalViewPr>
  <p:slideViewPr>
    <p:cSldViewPr snapToGrid="0">
      <p:cViewPr varScale="1">
        <p:scale>
          <a:sx n="73" d="100"/>
          <a:sy n="73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4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-90"/>
      <c:rotY val="0"/>
      <c:rAngAx val="1"/>
    </c:view3D>
    <c:floor>
      <c:spPr>
        <a:solidFill>
          <a:schemeClr val="accent5">
            <a:lumMod val="40000"/>
            <a:lumOff val="60000"/>
          </a:schemeClr>
        </a:solidFill>
      </c:spPr>
    </c:floor>
    <c:sideWall>
      <c:spPr>
        <a:solidFill>
          <a:schemeClr val="accent3">
            <a:lumMod val="40000"/>
            <a:lumOff val="60000"/>
          </a:schemeClr>
        </a:solidFill>
      </c:spPr>
    </c:sideWall>
    <c:backWall>
      <c:spPr>
        <a:solidFill>
          <a:schemeClr val="accent3">
            <a:lumMod val="40000"/>
            <a:lumOff val="60000"/>
          </a:schemeClr>
        </a:solidFill>
      </c:spPr>
    </c:backWall>
    <c:plotArea>
      <c:layout>
        <c:manualLayout>
          <c:layoutTarget val="inner"/>
          <c:xMode val="edge"/>
          <c:yMode val="edge"/>
          <c:x val="7.4231335407176982E-2"/>
          <c:y val="0"/>
          <c:w val="0.89460279876310056"/>
          <c:h val="0.79704812050428675"/>
        </c:manualLayout>
      </c:layout>
      <c:bar3DChart>
        <c:barDir val="bar"/>
        <c:grouping val="clustered"/>
        <c:ser>
          <c:idx val="0"/>
          <c:order val="0"/>
          <c:cat>
            <c:strRef>
              <c:f>Лист1!$C$2:$E$2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Лист1!$C$3:$E$3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F4-4094-94D6-7D42CC341D3B}"/>
            </c:ext>
          </c:extLst>
        </c:ser>
        <c:ser>
          <c:idx val="1"/>
          <c:order val="1"/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cat>
            <c:strRef>
              <c:f>Лист1!$C$2:$E$2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Лист1!$C$4:$E$4</c:f>
              <c:numCache>
                <c:formatCode>General</c:formatCode>
                <c:ptCount val="3"/>
                <c:pt idx="0">
                  <c:v>13570</c:v>
                </c:pt>
                <c:pt idx="1">
                  <c:v>13700</c:v>
                </c:pt>
                <c:pt idx="2">
                  <c:v>13850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BF4-4094-94D6-7D42CC341D3B}"/>
            </c:ext>
          </c:extLst>
        </c:ser>
        <c:shape val="box"/>
        <c:axId val="73810688"/>
        <c:axId val="73812224"/>
        <c:axId val="0"/>
      </c:bar3DChart>
      <c:catAx>
        <c:axId val="73810688"/>
        <c:scaling>
          <c:orientation val="minMax"/>
        </c:scaling>
        <c:delete val="1"/>
        <c:axPos val="l"/>
        <c:numFmt formatCode="General" sourceLinked="1"/>
        <c:tickLblPos val="nextTo"/>
        <c:crossAx val="73812224"/>
        <c:crosses val="autoZero"/>
        <c:auto val="1"/>
        <c:lblAlgn val="ctr"/>
        <c:lblOffset val="100"/>
      </c:catAx>
      <c:valAx>
        <c:axId val="7381222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latin typeface="+mj-lt"/>
              </a:defRPr>
            </a:pPr>
            <a:endParaRPr lang="ru-RU"/>
          </a:p>
        </c:txPr>
        <c:crossAx val="73810688"/>
        <c:crosses val="autoZero"/>
        <c:crossBetween val="between"/>
      </c:valAx>
      <c:spPr>
        <a:solidFill>
          <a:schemeClr val="accent5">
            <a:lumMod val="60000"/>
            <a:lumOff val="40000"/>
          </a:schemeClr>
        </a:solidFill>
      </c:spPr>
    </c:plotArea>
    <c:plotVisOnly val="1"/>
    <c:dispBlanksAs val="gap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sz="1800" dirty="0">
                <a:solidFill>
                  <a:srgbClr val="002060"/>
                </a:solidFill>
                <a:latin typeface="+mj-lt"/>
              </a:rPr>
              <a:t>Отгружено продукции (тыс. руб.) </a:t>
            </a:r>
          </a:p>
        </c:rich>
      </c:tx>
      <c:layout>
        <c:manualLayout>
          <c:xMode val="edge"/>
          <c:yMode val="edge"/>
          <c:x val="0.12116666666666676"/>
          <c:y val="1.8518518518518538E-2"/>
        </c:manualLayout>
      </c:layout>
    </c:title>
    <c:plotArea>
      <c:layout>
        <c:manualLayout>
          <c:layoutTarget val="inner"/>
          <c:xMode val="edge"/>
          <c:yMode val="edge"/>
          <c:x val="0.17529808941882583"/>
          <c:y val="0.21025076161128295"/>
          <c:w val="0.81623522886262867"/>
          <c:h val="0.66551706243165953"/>
        </c:manualLayout>
      </c:layout>
      <c:barChart>
        <c:barDir val="col"/>
        <c:grouping val="stacked"/>
        <c:ser>
          <c:idx val="0"/>
          <c:order val="0"/>
          <c:cat>
            <c:strRef>
              <c:f>Лист1!$C$14:$E$14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Лист1!$C$15:$E$15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28-4F99-A864-A489A6857F7C}"/>
            </c:ext>
          </c:extLst>
        </c:ser>
        <c:ser>
          <c:idx val="1"/>
          <c:order val="1"/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150152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4C-4A0C-BFF0-3412F287DE0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139468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4C-4A0C-BFF0-3412F287DE0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145047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4C-4A0C-BFF0-3412F287DE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j-lt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Лист1!$C$14:$E$14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Лист1!$C$16:$E$16</c:f>
              <c:numCache>
                <c:formatCode>General</c:formatCode>
                <c:ptCount val="3"/>
                <c:pt idx="0">
                  <c:v>130880</c:v>
                </c:pt>
                <c:pt idx="1">
                  <c:v>150808</c:v>
                </c:pt>
                <c:pt idx="2">
                  <c:v>176225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28-4F99-A864-A489A6857F7C}"/>
            </c:ext>
          </c:extLst>
        </c:ser>
        <c:gapWidth val="75"/>
        <c:overlap val="100"/>
        <c:axId val="73042560"/>
        <c:axId val="73879936"/>
      </c:barChart>
      <c:catAx>
        <c:axId val="73042560"/>
        <c:scaling>
          <c:orientation val="minMax"/>
        </c:scaling>
        <c:delete val="1"/>
        <c:axPos val="b"/>
        <c:numFmt formatCode="General" sourceLinked="0"/>
        <c:majorTickMark val="none"/>
        <c:tickLblPos val="nextTo"/>
        <c:crossAx val="73879936"/>
        <c:crosses val="autoZero"/>
        <c:auto val="1"/>
        <c:lblAlgn val="ctr"/>
        <c:lblOffset val="100"/>
      </c:catAx>
      <c:valAx>
        <c:axId val="7387993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>
                <a:latin typeface="+mj-lt"/>
              </a:defRPr>
            </a:pPr>
            <a:endParaRPr lang="ru-RU"/>
          </a:p>
        </c:txPr>
        <c:crossAx val="73042560"/>
        <c:crosses val="autoZero"/>
        <c:crossBetween val="between"/>
      </c:valAx>
    </c:plotArea>
    <c:plotVisOnly val="1"/>
    <c:dispBlanksAs val="gap"/>
  </c:chart>
  <c:spPr>
    <a:solidFill>
      <a:schemeClr val="bg2">
        <a:lumMod val="75000"/>
      </a:schemeClr>
    </a:solidFill>
  </c:sp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+mj-lt"/>
              </a:rPr>
              <a:t>Ввод жилья (</a:t>
            </a:r>
            <a:r>
              <a:rPr lang="ru-RU" sz="1400" dirty="0" smtClean="0">
                <a:latin typeface="+mj-lt"/>
              </a:rPr>
              <a:t>кв.м.)</a:t>
            </a:r>
            <a:endParaRPr lang="ru-RU" sz="1400" dirty="0">
              <a:latin typeface="+mj-lt"/>
            </a:endParaRPr>
          </a:p>
        </c:rich>
      </c:tx>
      <c:layout>
        <c:manualLayout>
          <c:xMode val="edge"/>
          <c:yMode val="edge"/>
          <c:x val="0.17023239556191883"/>
          <c:y val="2.7777694370295192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9118892450105118"/>
          <c:y val="0.23507187594536755"/>
          <c:w val="0.78857852272179396"/>
          <c:h val="0.46079528520688845"/>
        </c:manualLayout>
      </c:layout>
      <c:bar3DChart>
        <c:barDir val="col"/>
        <c:grouping val="stacked"/>
        <c:ser>
          <c:idx val="0"/>
          <c:order val="0"/>
          <c:cat>
            <c:strRef>
              <c:f>Лист1!$C$27:$E$27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Лист1!$C$28:$E$28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33-4E6D-926B-C6252F6E1368}"/>
            </c:ext>
          </c:extLst>
        </c:ser>
        <c:ser>
          <c:idx val="1"/>
          <c:order val="1"/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2000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8A-4ADB-BD10-BB2748905FE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2100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8A-4ADB-BD10-BB2748905FE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2150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8A-4ADB-BD10-BB2748905F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+mj-lt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Лист1!$C$27:$E$27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Лист1!$C$29:$E$29</c:f>
              <c:numCache>
                <c:formatCode>General</c:formatCode>
                <c:ptCount val="3"/>
                <c:pt idx="0">
                  <c:v>50428</c:v>
                </c:pt>
                <c:pt idx="1">
                  <c:v>51331</c:v>
                </c:pt>
                <c:pt idx="2">
                  <c:v>54867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33-4E6D-926B-C6252F6E1368}"/>
            </c:ext>
          </c:extLst>
        </c:ser>
        <c:ser>
          <c:idx val="2"/>
          <c:order val="2"/>
          <c:cat>
            <c:strRef>
              <c:f>Лист1!$C$27:$E$27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Лист1!$C$30:$E$30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533-4E6D-926B-C6252F6E1368}"/>
            </c:ext>
          </c:extLst>
        </c:ser>
        <c:gapWidth val="55"/>
        <c:gapDepth val="55"/>
        <c:shape val="box"/>
        <c:axId val="75127424"/>
        <c:axId val="75145600"/>
        <c:axId val="0"/>
      </c:bar3DChart>
      <c:catAx>
        <c:axId val="75127424"/>
        <c:scaling>
          <c:orientation val="minMax"/>
        </c:scaling>
        <c:delete val="1"/>
        <c:axPos val="b"/>
        <c:numFmt formatCode="General" sourceLinked="0"/>
        <c:majorTickMark val="none"/>
        <c:tickLblPos val="nextTo"/>
        <c:crossAx val="75145600"/>
        <c:crosses val="autoZero"/>
        <c:auto val="1"/>
        <c:lblAlgn val="ctr"/>
        <c:lblOffset val="100"/>
      </c:catAx>
      <c:valAx>
        <c:axId val="7514560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ru-RU"/>
          </a:p>
        </c:txPr>
        <c:crossAx val="751274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00"/>
    </a:solidFill>
  </c:sp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071659747758219E-2"/>
          <c:y val="4.5011100552160309E-2"/>
          <c:w val="0.80621590415336131"/>
          <c:h val="0.748869054445955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1.4563105404488848E-2"/>
                  <c:y val="-5.202103779922340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480-4A8F-B9AC-2F2422A80B0A}"/>
                </c:ext>
              </c:extLst>
            </c:dLbl>
            <c:dLbl>
              <c:idx val="1"/>
              <c:layout>
                <c:manualLayout>
                  <c:x val="-1.6686891609310216E-2"/>
                  <c:y val="-5.202103779922340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480-4A8F-B9AC-2F2422A80B0A}"/>
                </c:ext>
              </c:extLst>
            </c:dLbl>
            <c:dLbl>
              <c:idx val="2"/>
              <c:layout>
                <c:manualLayout>
                  <c:x val="-2.3619560467513935E-2"/>
                  <c:y val="-5.462208968918457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80-4A8F-B9AC-2F2422A80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618456.1</c:v>
                </c:pt>
                <c:pt idx="1">
                  <c:v>574059.9</c:v>
                </c:pt>
                <c:pt idx="2">
                  <c:v>582074.71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80-4A8F-B9AC-2F2422A80B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3.7499996416558733E-2"/>
                  <c:y val="-4.94199859092622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480-4A8F-B9AC-2F2422A80B0A}"/>
                </c:ext>
              </c:extLst>
            </c:dLbl>
            <c:dLbl>
              <c:idx val="1"/>
              <c:layout>
                <c:manualLayout>
                  <c:x val="4.4114073454430761E-2"/>
                  <c:y val="-4.161683023937872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480-4A8F-B9AC-2F2422A80B0A}"/>
                </c:ext>
              </c:extLst>
            </c:dLbl>
            <c:dLbl>
              <c:idx val="2"/>
              <c:layout>
                <c:manualLayout>
                  <c:x val="3.9062472377640052E-2"/>
                  <c:y val="-4.681893401930111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80-4A8F-B9AC-2F2422A80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618456.1</c:v>
                </c:pt>
                <c:pt idx="1">
                  <c:v>574059.6</c:v>
                </c:pt>
                <c:pt idx="2">
                  <c:v>582074.69999999925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80-4A8F-B9AC-2F2422A80B0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1844658106733281E-2"/>
                  <c:y val="-4.42178821293398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480-4A8F-B9AC-2F2422A80B0A}"/>
                </c:ext>
              </c:extLst>
            </c:dLbl>
            <c:dLbl>
              <c:idx val="1"/>
              <c:layout>
                <c:manualLayout>
                  <c:x val="1.9417473872651757E-2"/>
                  <c:y val="0.1248504907181360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480-4A8F-B9AC-2F2422A80B0A}"/>
                </c:ext>
              </c:extLst>
            </c:dLbl>
            <c:dLbl>
              <c:idx val="2"/>
              <c:layout>
                <c:manualLayout>
                  <c:x val="1.6990289638570209E-2"/>
                  <c:y val="-5.72231415791458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480-4A8F-B9AC-2F2422A80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-0.30000000004656618</c:v>
                </c:pt>
                <c:pt idx="2">
                  <c:v>-1.0000000009313233E-2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80-4A8F-B9AC-2F2422A80B0A}"/>
            </c:ext>
          </c:extLst>
        </c:ser>
        <c:dLbls>
          <c:showVal val="1"/>
        </c:dLbls>
        <c:shape val="box"/>
        <c:axId val="117193728"/>
        <c:axId val="117195520"/>
        <c:axId val="0"/>
      </c:bar3DChart>
      <c:catAx>
        <c:axId val="117193728"/>
        <c:scaling>
          <c:orientation val="minMax"/>
        </c:scaling>
        <c:axPos val="b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195520"/>
        <c:crosses val="autoZero"/>
        <c:auto val="1"/>
        <c:lblAlgn val="ctr"/>
        <c:lblOffset val="100"/>
      </c:catAx>
      <c:valAx>
        <c:axId val="1171955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1937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79-4B20-B493-B1D81DA999FB}"/>
              </c:ext>
            </c:extLst>
          </c:dPt>
          <c:dPt>
            <c:idx val="1"/>
            <c:spPr>
              <a:solidFill>
                <a:srgbClr val="FF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79-4B20-B493-B1D81DA999FB}"/>
              </c:ext>
            </c:extLst>
          </c:dPt>
          <c:dPt>
            <c:idx val="2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79-4B20-B493-B1D81DA999FB}"/>
              </c:ext>
            </c:extLst>
          </c:dPt>
          <c:dLbls>
            <c:dLbl>
              <c:idx val="0"/>
              <c:layout>
                <c:manualLayout>
                  <c:x val="-0.12812436106539049"/>
                  <c:y val="-4.487001444283974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31233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879-4B20-B493-B1D81DA999F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4905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879-4B20-B493-B1D81DA999FB}"/>
                </c:ext>
              </c:extLst>
            </c:dLbl>
            <c:dLbl>
              <c:idx val="2"/>
              <c:layout>
                <c:manualLayout>
                  <c:x val="4.7886019200481036E-2"/>
                  <c:y val="-0.3629088831399692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582318,1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879-4B20-B493-B1D81DA999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+mj-lt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Лист1!$B$60:$B$62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Финансовая помощь</c:v>
                </c:pt>
              </c:strCache>
            </c:strRef>
          </c:cat>
          <c:val>
            <c:numRef>
              <c:f>Лист1!$C$60:$C$62</c:f>
              <c:numCache>
                <c:formatCode>0.0</c:formatCode>
                <c:ptCount val="3"/>
                <c:pt idx="0">
                  <c:v>28970</c:v>
                </c:pt>
                <c:pt idx="1">
                  <c:v>8176</c:v>
                </c:pt>
                <c:pt idx="2" formatCode="General">
                  <c:v>380004.9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879-4B20-B493-B1D81DA999FB}"/>
            </c:ext>
          </c:extLst>
        </c:ser>
      </c:pie3DChart>
    </c:plotArea>
    <c:legend>
      <c:legendPos val="r"/>
      <c:layout>
        <c:manualLayout>
          <c:xMode val="edge"/>
          <c:yMode val="edge"/>
          <c:x val="0.63325756810368061"/>
          <c:y val="0.16987186909673169"/>
          <c:w val="0.35721446869976592"/>
          <c:h val="0.57922626156550261"/>
        </c:manualLayout>
      </c:layout>
      <c:txPr>
        <a:bodyPr/>
        <a:lstStyle/>
        <a:p>
          <a:pPr>
            <a:defRPr sz="2400" b="1">
              <a:solidFill>
                <a:schemeClr val="accent1">
                  <a:lumMod val="50000"/>
                </a:schemeClr>
              </a:solidFill>
              <a:latin typeface="+mj-lt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1877247557288967"/>
          <c:y val="7.0856954861040544E-2"/>
          <c:w val="0.56245504885422049"/>
          <c:h val="0.94293934660854728"/>
        </c:manualLayout>
      </c:layout>
      <c:doughnutChart>
        <c:varyColors val="1"/>
        <c:ser>
          <c:idx val="0"/>
          <c:order val="0"/>
          <c:spPr>
            <a:solidFill>
              <a:srgbClr val="FF0000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spPr>
              <a:solidFill>
                <a:srgbClr val="FFC0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62-4C30-9FBA-1204314BDF86}"/>
              </c:ext>
            </c:extLst>
          </c:dPt>
          <c:dPt>
            <c:idx val="1"/>
            <c:spPr>
              <a:solidFill>
                <a:srgbClr val="7030A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B62-4C30-9FBA-1204314BDF86}"/>
              </c:ext>
            </c:extLst>
          </c:dPt>
          <c:dPt>
            <c:idx val="2"/>
            <c:spPr>
              <a:solidFill>
                <a:srgbClr val="00FF99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B62-4C30-9FBA-1204314BDF86}"/>
              </c:ext>
            </c:extLst>
          </c:dPt>
          <c:cat>
            <c:strRef>
              <c:f>Лист1!$B$60:$B$62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Финансовая помощь</c:v>
                </c:pt>
              </c:strCache>
            </c:strRef>
          </c:cat>
          <c:val>
            <c:numRef>
              <c:f>Лист1!$C$60:$C$62</c:f>
              <c:numCache>
                <c:formatCode>0.0</c:formatCode>
                <c:ptCount val="3"/>
                <c:pt idx="0">
                  <c:v>28970</c:v>
                </c:pt>
                <c:pt idx="1">
                  <c:v>8176</c:v>
                </c:pt>
                <c:pt idx="2" formatCode="General">
                  <c:v>380004.9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B62-4C30-9FBA-1204314BDF86}"/>
            </c:ext>
          </c:extLst>
        </c:ser>
        <c:firstSliceAng val="0"/>
        <c:holeSize val="50"/>
      </c:doughnutChart>
      <c:spPr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 prstMaterial="translucentPowder">
          <a:bevelT w="203200" h="50800" prst="softRound"/>
        </a:sp3d>
      </c:spPr>
    </c:plotArea>
    <c:plotVisOnly val="1"/>
    <c:dispBlanksAs val="zero"/>
  </c:chart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90500" h="38100" prst="angle"/>
            </a:sp3d>
          </c:spPr>
          <c:dPt>
            <c:idx val="0"/>
            <c:spPr>
              <a:solidFill>
                <a:srgbClr val="B48900"/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79-43E6-A92E-3B28FC0C6DEB}"/>
              </c:ext>
            </c:extLst>
          </c:dPt>
          <c:dPt>
            <c:idx val="1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79-43E6-A92E-3B28FC0C6DEB}"/>
              </c:ext>
            </c:extLst>
          </c:dPt>
          <c:dPt>
            <c:idx val="2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79-43E6-A92E-3B28FC0C6DEB}"/>
              </c:ext>
            </c:extLst>
          </c:dPt>
          <c:dPt>
            <c:idx val="3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479-43E6-A92E-3B28FC0C6DEB}"/>
              </c:ext>
            </c:extLst>
          </c:dPt>
          <c:dPt>
            <c:idx val="4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479-43E6-A92E-3B28FC0C6DEB}"/>
              </c:ext>
            </c:extLst>
          </c:dPt>
          <c:dPt>
            <c:idx val="5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479-43E6-A92E-3B28FC0C6DEB}"/>
              </c:ext>
            </c:extLst>
          </c:dPt>
          <c:dLbls>
            <c:dLbl>
              <c:idx val="0"/>
              <c:layout>
                <c:manualLayout>
                  <c:x val="0.18926176736665121"/>
                  <c:y val="-1.7574150817336899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ФЛ
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79-43E6-A92E-3B28FC0C6DEB}"/>
                </c:ext>
              </c:extLst>
            </c:dLbl>
            <c:dLbl>
              <c:idx val="1"/>
              <c:layout>
                <c:manualLayout>
                  <c:x val="0.20275933393021711"/>
                  <c:y val="0.132855291573386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Акцизы</a:t>
                    </a:r>
                    <a:endParaRPr lang="ru-RU" dirty="0"/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79-43E6-A92E-3B28FC0C6DEB}"/>
                </c:ext>
              </c:extLst>
            </c:dLbl>
            <c:dLbl>
              <c:idx val="2"/>
              <c:layout>
                <c:manualLayout>
                  <c:x val="-0.29955878944485159"/>
                  <c:y val="8.252374545902814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совокупный доход
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79-43E6-A92E-3B28FC0C6DEB}"/>
                </c:ext>
              </c:extLst>
            </c:dLbl>
            <c:dLbl>
              <c:idx val="3"/>
              <c:layout>
                <c:manualLayout>
                  <c:x val="-0.23350734018059313"/>
                  <c:y val="-7.0713223644861475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
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79-43E6-A92E-3B28FC0C6DEB}"/>
                </c:ext>
              </c:extLst>
            </c:dLbl>
            <c:dLbl>
              <c:idx val="4"/>
              <c:layout>
                <c:manualLayout>
                  <c:x val="-0.19292396630259473"/>
                  <c:y val="-0.1209903618015045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пошлина
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479-43E6-A92E-3B28FC0C6DEB}"/>
                </c:ext>
              </c:extLst>
            </c:dLbl>
            <c:dLbl>
              <c:idx val="5"/>
              <c:layout>
                <c:manualLayout>
                  <c:x val="-0.22426878335357375"/>
                  <c:y val="-0.1308440995140570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Неналоговые доходы
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479-43E6-A92E-3B28FC0C6D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j-lt"/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Лист1!$B$71:$B$76</c:f>
              <c:strCache>
                <c:ptCount val="6"/>
                <c:pt idx="0">
                  <c:v>Налог на доходы 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Лист1!$C$71:$C$76</c:f>
              <c:numCache>
                <c:formatCode>0.0</c:formatCode>
                <c:ptCount val="6"/>
                <c:pt idx="0">
                  <c:v>15300</c:v>
                </c:pt>
                <c:pt idx="1">
                  <c:v>976</c:v>
                </c:pt>
                <c:pt idx="2">
                  <c:v>9199</c:v>
                </c:pt>
                <c:pt idx="3" formatCode="General">
                  <c:v>3250</c:v>
                </c:pt>
                <c:pt idx="4">
                  <c:v>245</c:v>
                </c:pt>
                <c:pt idx="5">
                  <c:v>8176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479-43E6-A92E-3B28FC0C6DEB}"/>
            </c:ext>
          </c:extLst>
        </c:ser>
        <c:dLbls>
          <c:showCatName val="1"/>
          <c:showPercent val="1"/>
        </c:dLbls>
        <c:firstSliceAng val="0"/>
        <c:holeSize val="50"/>
      </c:doughnutChart>
      <c:spPr>
        <a:scene3d>
          <a:camera prst="orthographicFront"/>
          <a:lightRig rig="threePt" dir="t"/>
        </a:scene3d>
        <a:sp3d>
          <a:bevelT prst="convex"/>
        </a:sp3d>
      </c:spPr>
    </c:plotArea>
    <c:plotVisOnly val="1"/>
    <c:dispBlanksAs val="zero"/>
  </c:chart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2703954071579891E-3"/>
          <c:y val="0.10185177837383154"/>
          <c:w val="0.71648753280839894"/>
          <c:h val="0.89814814814814814"/>
        </c:manualLayout>
      </c:layout>
      <c:pie3DChart>
        <c:varyColors val="1"/>
        <c:ser>
          <c:idx val="0"/>
          <c:order val="0"/>
          <c:spPr>
            <a:ln w="38100">
              <a:solidFill>
                <a:schemeClr val="bg2"/>
              </a:solidFill>
            </a:ln>
          </c:spPr>
          <c:explosion val="25"/>
          <c:dPt>
            <c:idx val="0"/>
            <c:spPr>
              <a:solidFill>
                <a:srgbClr val="FFC000"/>
              </a:solidFill>
              <a:ln w="38100">
                <a:solidFill>
                  <a:schemeClr val="bg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76-4327-85C2-31AF912449E0}"/>
              </c:ext>
            </c:extLst>
          </c:dPt>
          <c:dPt>
            <c:idx val="1"/>
            <c:spPr>
              <a:solidFill>
                <a:srgbClr val="FF99FF"/>
              </a:solidFill>
              <a:ln w="38100">
                <a:solidFill>
                  <a:schemeClr val="bg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76-4327-85C2-31AF912449E0}"/>
              </c:ext>
            </c:extLst>
          </c:dPt>
          <c:dPt>
            <c:idx val="2"/>
            <c:spPr>
              <a:solidFill>
                <a:schemeClr val="accent5">
                  <a:lumMod val="75000"/>
                </a:schemeClr>
              </a:solidFill>
              <a:ln w="38100">
                <a:solidFill>
                  <a:schemeClr val="bg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76-4327-85C2-31AF912449E0}"/>
              </c:ext>
            </c:extLst>
          </c:dPt>
          <c:dLbls>
            <c:dLbl>
              <c:idx val="0"/>
              <c:layout>
                <c:manualLayout>
                  <c:x val="-0.12372657786361836"/>
                  <c:y val="0.1012958877585031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139913,7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76-4327-85C2-31AF912449E0}"/>
                </c:ext>
              </c:extLst>
            </c:dLbl>
            <c:dLbl>
              <c:idx val="1"/>
              <c:layout>
                <c:manualLayout>
                  <c:x val="-0.14404038202782815"/>
                  <c:y val="6.926016156934946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38712,8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76-4327-85C2-31AF912449E0}"/>
                </c:ext>
              </c:extLst>
            </c:dLbl>
            <c:dLbl>
              <c:idx val="2"/>
              <c:layout>
                <c:manualLayout>
                  <c:x val="0.11935449717362838"/>
                  <c:y val="-0.1967033424857556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403691,6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76-4327-85C2-31AF912449E0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9D-49AD-92E6-38F9BB651B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Лист1!$B$87:$B$90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  <c:pt idx="3">
                  <c:v>Межюджные трансферты</c:v>
                </c:pt>
              </c:strCache>
            </c:strRef>
          </c:cat>
          <c:val>
            <c:numRef>
              <c:f>Лист1!$C$87:$C$90</c:f>
              <c:numCache>
                <c:formatCode>0.0</c:formatCode>
                <c:ptCount val="4"/>
                <c:pt idx="0">
                  <c:v>69581.8</c:v>
                </c:pt>
                <c:pt idx="1">
                  <c:v>47718.5</c:v>
                </c:pt>
                <c:pt idx="2">
                  <c:v>262701.59999999998</c:v>
                </c:pt>
                <c:pt idx="3" formatCode="General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776-4327-85C2-31AF912449E0}"/>
            </c:ext>
          </c:extLst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4165643576207041"/>
          <c:y val="0.10022299109622747"/>
          <c:w val="0.2553287775430314"/>
          <c:h val="0.77939752725887668"/>
        </c:manualLayout>
      </c:layout>
      <c:txPr>
        <a:bodyPr/>
        <a:lstStyle/>
        <a:p>
          <a:pPr>
            <a:defRPr sz="3200" b="1">
              <a:solidFill>
                <a:schemeClr val="tx2">
                  <a:lumMod val="75000"/>
                </a:schemeClr>
              </a:solidFill>
              <a:latin typeface="+mj-lt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45FB1E-9658-4D5E-9B0B-A23D78B0E8F2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1A6A5645-C19C-46C3-A57A-C015A599C437}">
      <dgm:prSet phldrT="[Текст]" custT="1"/>
      <dgm:spPr/>
      <dgm:t>
        <a:bodyPr/>
        <a:lstStyle/>
        <a:p>
          <a:pPr algn="r"/>
          <a:r>
            <a:rPr lang="ru-RU" sz="1600" b="1" dirty="0" smtClean="0">
              <a:latin typeface="+mj-lt"/>
            </a:rPr>
            <a:t>Общегосударственные вопросы</a:t>
          </a:r>
          <a:endParaRPr lang="ru-RU" sz="1600" b="1" dirty="0">
            <a:latin typeface="+mj-lt"/>
          </a:endParaRPr>
        </a:p>
      </dgm:t>
    </dgm:pt>
    <dgm:pt modelId="{2464AD71-5C6E-452E-B0CD-DDCA60005654}" type="parTrans" cxnId="{58DEEBE4-00B9-4774-8E00-A1D36570024E}">
      <dgm:prSet/>
      <dgm:spPr/>
      <dgm:t>
        <a:bodyPr/>
        <a:lstStyle/>
        <a:p>
          <a:endParaRPr lang="ru-RU"/>
        </a:p>
      </dgm:t>
    </dgm:pt>
    <dgm:pt modelId="{F3E28D72-00DF-43EB-8036-BA676EA22EB6}" type="sibTrans" cxnId="{58DEEBE4-00B9-4774-8E00-A1D36570024E}">
      <dgm:prSet/>
      <dgm:spPr/>
      <dgm:t>
        <a:bodyPr/>
        <a:lstStyle/>
        <a:p>
          <a:endParaRPr lang="ru-RU"/>
        </a:p>
      </dgm:t>
    </dgm:pt>
    <dgm:pt modelId="{26F2EE23-5DF1-44B4-B616-8BEFC1966BA9}">
      <dgm:prSet phldrT="[Текст]" custT="1"/>
      <dgm:spPr/>
      <dgm:t>
        <a:bodyPr/>
        <a:lstStyle/>
        <a:p>
          <a:pPr algn="r"/>
          <a:r>
            <a:rPr lang="ru-RU" sz="1600" b="1" i="0" u="none" dirty="0" smtClean="0">
              <a:latin typeface="+mj-lt"/>
            </a:rPr>
            <a:t>Национальная экономика</a:t>
          </a:r>
          <a:endParaRPr lang="ru-RU" sz="1600" b="1" dirty="0">
            <a:latin typeface="+mj-lt"/>
          </a:endParaRPr>
        </a:p>
      </dgm:t>
    </dgm:pt>
    <dgm:pt modelId="{781A67C9-3A5B-46CD-91D1-76249AD57498}" type="parTrans" cxnId="{5155560F-4DD5-4807-B5EC-F1297D87F8B4}">
      <dgm:prSet/>
      <dgm:spPr/>
      <dgm:t>
        <a:bodyPr/>
        <a:lstStyle/>
        <a:p>
          <a:endParaRPr lang="ru-RU"/>
        </a:p>
      </dgm:t>
    </dgm:pt>
    <dgm:pt modelId="{E8A56C22-3ECA-4FEE-AB83-44ABEE9B7976}" type="sibTrans" cxnId="{5155560F-4DD5-4807-B5EC-F1297D87F8B4}">
      <dgm:prSet/>
      <dgm:spPr/>
      <dgm:t>
        <a:bodyPr/>
        <a:lstStyle/>
        <a:p>
          <a:endParaRPr lang="ru-RU"/>
        </a:p>
      </dgm:t>
    </dgm:pt>
    <dgm:pt modelId="{C6669B5A-E011-4FDF-8FD4-E65C9943A76D}">
      <dgm:prSet phldrT="[Текст]" custT="1"/>
      <dgm:spPr/>
      <dgm:t>
        <a:bodyPr/>
        <a:lstStyle/>
        <a:p>
          <a:pPr algn="r"/>
          <a:r>
            <a:rPr lang="ru-RU" sz="1600" b="1" i="0" u="none" dirty="0" smtClean="0">
              <a:latin typeface="+mj-lt"/>
            </a:rPr>
            <a:t>Национальная оборона</a:t>
          </a:r>
          <a:endParaRPr lang="ru-RU" sz="1600" b="1" dirty="0">
            <a:latin typeface="+mj-lt"/>
          </a:endParaRPr>
        </a:p>
      </dgm:t>
    </dgm:pt>
    <dgm:pt modelId="{943DE7AD-FB58-41E0-9DA6-311705962CA1}" type="parTrans" cxnId="{263C9E15-D35B-4332-A7E3-5FA58F750C4E}">
      <dgm:prSet/>
      <dgm:spPr/>
      <dgm:t>
        <a:bodyPr/>
        <a:lstStyle/>
        <a:p>
          <a:endParaRPr lang="ru-RU"/>
        </a:p>
      </dgm:t>
    </dgm:pt>
    <dgm:pt modelId="{4F4C236E-D1ED-4DA6-8170-CCE7680CE576}" type="sibTrans" cxnId="{263C9E15-D35B-4332-A7E3-5FA58F750C4E}">
      <dgm:prSet/>
      <dgm:spPr/>
      <dgm:t>
        <a:bodyPr/>
        <a:lstStyle/>
        <a:p>
          <a:endParaRPr lang="ru-RU"/>
        </a:p>
      </dgm:t>
    </dgm:pt>
    <dgm:pt modelId="{C84449C2-C49C-4335-AEC1-942AA9A28D08}">
      <dgm:prSet phldrT="[Текст]" custT="1"/>
      <dgm:spPr/>
      <dgm:t>
        <a:bodyPr/>
        <a:lstStyle/>
        <a:p>
          <a:pPr algn="r"/>
          <a:r>
            <a:rPr lang="ru-RU" sz="1600" b="1" i="0" u="none" dirty="0" smtClean="0">
              <a:latin typeface="+mj-lt"/>
            </a:rPr>
            <a:t>Национальная безопасность и правоохранительная деятельность</a:t>
          </a:r>
          <a:endParaRPr lang="ru-RU" sz="1600" b="1" dirty="0">
            <a:latin typeface="+mj-lt"/>
          </a:endParaRPr>
        </a:p>
      </dgm:t>
    </dgm:pt>
    <dgm:pt modelId="{EF47EE34-1163-4B80-8B78-552383CB375B}" type="parTrans" cxnId="{E43D6507-81F3-4253-A012-823BBC179E63}">
      <dgm:prSet/>
      <dgm:spPr/>
      <dgm:t>
        <a:bodyPr/>
        <a:lstStyle/>
        <a:p>
          <a:endParaRPr lang="ru-RU"/>
        </a:p>
      </dgm:t>
    </dgm:pt>
    <dgm:pt modelId="{A29CE33B-B592-459D-8779-782DD83BD6F7}" type="sibTrans" cxnId="{E43D6507-81F3-4253-A012-823BBC179E63}">
      <dgm:prSet/>
      <dgm:spPr/>
      <dgm:t>
        <a:bodyPr/>
        <a:lstStyle/>
        <a:p>
          <a:endParaRPr lang="ru-RU"/>
        </a:p>
      </dgm:t>
    </dgm:pt>
    <dgm:pt modelId="{9CF6ED00-9AB7-4196-AFC0-4F7D79313814}">
      <dgm:prSet phldrT="[Текст]" custT="1"/>
      <dgm:spPr/>
      <dgm:t>
        <a:bodyPr/>
        <a:lstStyle/>
        <a:p>
          <a:pPr algn="r"/>
          <a:r>
            <a:rPr lang="ru-RU" sz="1600" b="1" i="0" u="none" dirty="0" smtClean="0">
              <a:latin typeface="+mj-lt"/>
            </a:rPr>
            <a:t>Жилищно-коммунальное хозяйство</a:t>
          </a:r>
          <a:endParaRPr lang="ru-RU" sz="1600" b="1" dirty="0">
            <a:latin typeface="+mj-lt"/>
          </a:endParaRPr>
        </a:p>
      </dgm:t>
    </dgm:pt>
    <dgm:pt modelId="{6B7E0C49-AC17-480C-9DB7-B94C7C8DCAA0}" type="parTrans" cxnId="{02740612-672C-41B0-8D8E-CE0F52B7B0B9}">
      <dgm:prSet/>
      <dgm:spPr/>
      <dgm:t>
        <a:bodyPr/>
        <a:lstStyle/>
        <a:p>
          <a:endParaRPr lang="ru-RU"/>
        </a:p>
      </dgm:t>
    </dgm:pt>
    <dgm:pt modelId="{A59204A9-E4AF-4233-93C0-59CEDD12C9A6}" type="sibTrans" cxnId="{02740612-672C-41B0-8D8E-CE0F52B7B0B9}">
      <dgm:prSet/>
      <dgm:spPr/>
      <dgm:t>
        <a:bodyPr/>
        <a:lstStyle/>
        <a:p>
          <a:endParaRPr lang="ru-RU"/>
        </a:p>
      </dgm:t>
    </dgm:pt>
    <dgm:pt modelId="{30FF713D-1CA1-4308-8D82-481DD7CFDE3B}">
      <dgm:prSet phldrT="[Текст]" custT="1"/>
      <dgm:spPr/>
      <dgm:t>
        <a:bodyPr/>
        <a:lstStyle/>
        <a:p>
          <a:pPr algn="r"/>
          <a:r>
            <a:rPr lang="ru-RU" sz="1600" b="1" i="0" u="none" dirty="0" smtClean="0">
              <a:latin typeface="+mj-lt"/>
            </a:rPr>
            <a:t>Образовани</a:t>
          </a:r>
          <a:r>
            <a:rPr lang="ru-RU" sz="1500" b="0" i="0" u="none" dirty="0" smtClean="0"/>
            <a:t>е</a:t>
          </a:r>
          <a:endParaRPr lang="ru-RU" sz="1500" dirty="0"/>
        </a:p>
      </dgm:t>
    </dgm:pt>
    <dgm:pt modelId="{54E62A9A-E4F0-40C4-A81A-753A9F1ACA9C}" type="parTrans" cxnId="{93C3F517-1F4D-40F4-947A-81FA835A67C8}">
      <dgm:prSet/>
      <dgm:spPr/>
      <dgm:t>
        <a:bodyPr/>
        <a:lstStyle/>
        <a:p>
          <a:endParaRPr lang="ru-RU"/>
        </a:p>
      </dgm:t>
    </dgm:pt>
    <dgm:pt modelId="{E2354948-C1D8-49A6-AF5E-D1FE70683C13}" type="sibTrans" cxnId="{93C3F517-1F4D-40F4-947A-81FA835A67C8}">
      <dgm:prSet/>
      <dgm:spPr/>
      <dgm:t>
        <a:bodyPr/>
        <a:lstStyle/>
        <a:p>
          <a:endParaRPr lang="ru-RU"/>
        </a:p>
      </dgm:t>
    </dgm:pt>
    <dgm:pt modelId="{0BCF1BF8-B9D0-4AA9-8F74-C18400A88235}">
      <dgm:prSet phldrT="[Текст]" custT="1"/>
      <dgm:spPr/>
      <dgm:t>
        <a:bodyPr/>
        <a:lstStyle/>
        <a:p>
          <a:pPr algn="r"/>
          <a:r>
            <a:rPr lang="ru-RU" sz="1600" b="1" i="0" u="none" dirty="0" smtClean="0">
              <a:latin typeface="+mj-lt"/>
            </a:rPr>
            <a:t>Культура и кинематография</a:t>
          </a:r>
          <a:endParaRPr lang="ru-RU" sz="1600" b="1" dirty="0">
            <a:latin typeface="+mj-lt"/>
          </a:endParaRPr>
        </a:p>
      </dgm:t>
    </dgm:pt>
    <dgm:pt modelId="{FA28D7D9-63F5-49F1-B3CD-9B074DB3BB2F}" type="parTrans" cxnId="{73236EB8-3D25-4BAC-896E-374BE394FB11}">
      <dgm:prSet/>
      <dgm:spPr/>
      <dgm:t>
        <a:bodyPr/>
        <a:lstStyle/>
        <a:p>
          <a:endParaRPr lang="ru-RU"/>
        </a:p>
      </dgm:t>
    </dgm:pt>
    <dgm:pt modelId="{51A09D4B-539D-4A43-98FE-430BCCFC451B}" type="sibTrans" cxnId="{73236EB8-3D25-4BAC-896E-374BE394FB11}">
      <dgm:prSet/>
      <dgm:spPr/>
      <dgm:t>
        <a:bodyPr/>
        <a:lstStyle/>
        <a:p>
          <a:endParaRPr lang="ru-RU"/>
        </a:p>
      </dgm:t>
    </dgm:pt>
    <dgm:pt modelId="{0524E20F-9B88-4E90-B63F-EE81F5DEA5EF}">
      <dgm:prSet phldrT="[Текст]" custT="1"/>
      <dgm:spPr/>
      <dgm:t>
        <a:bodyPr/>
        <a:lstStyle/>
        <a:p>
          <a:pPr algn="r"/>
          <a:r>
            <a:rPr lang="ru-RU" sz="1600" b="1" i="0" u="none" dirty="0" smtClean="0">
              <a:latin typeface="+mj-lt"/>
            </a:rPr>
            <a:t>Здравоохранение</a:t>
          </a:r>
          <a:endParaRPr lang="ru-RU" sz="1600" b="1" dirty="0">
            <a:latin typeface="+mj-lt"/>
          </a:endParaRPr>
        </a:p>
      </dgm:t>
    </dgm:pt>
    <dgm:pt modelId="{070D25B3-B246-4E47-BAEC-EFD651A7EF3C}" type="parTrans" cxnId="{75F1D9EA-F3D7-4E6C-AF50-DB2BEE699CB6}">
      <dgm:prSet/>
      <dgm:spPr/>
      <dgm:t>
        <a:bodyPr/>
        <a:lstStyle/>
        <a:p>
          <a:endParaRPr lang="ru-RU"/>
        </a:p>
      </dgm:t>
    </dgm:pt>
    <dgm:pt modelId="{246D3D32-1722-4D9D-B673-E118C5F4DCDA}" type="sibTrans" cxnId="{75F1D9EA-F3D7-4E6C-AF50-DB2BEE699CB6}">
      <dgm:prSet/>
      <dgm:spPr/>
      <dgm:t>
        <a:bodyPr/>
        <a:lstStyle/>
        <a:p>
          <a:endParaRPr lang="ru-RU"/>
        </a:p>
      </dgm:t>
    </dgm:pt>
    <dgm:pt modelId="{1F274DBD-6D56-47AB-BEA2-34DD4B005599}">
      <dgm:prSet phldrT="[Текст]" custT="1"/>
      <dgm:spPr/>
      <dgm:t>
        <a:bodyPr/>
        <a:lstStyle/>
        <a:p>
          <a:pPr algn="r"/>
          <a:r>
            <a:rPr lang="ru-RU" sz="1600" b="1" i="0" u="none" dirty="0" smtClean="0">
              <a:latin typeface="+mj-lt"/>
            </a:rPr>
            <a:t>Социальная политика</a:t>
          </a:r>
          <a:endParaRPr lang="ru-RU" sz="1600" b="1" dirty="0">
            <a:latin typeface="+mj-lt"/>
          </a:endParaRPr>
        </a:p>
      </dgm:t>
    </dgm:pt>
    <dgm:pt modelId="{C32BF996-C23E-4D7D-B232-D5AB91C51C28}" type="parTrans" cxnId="{7600E637-87CB-492D-A686-D4C2B62A9D49}">
      <dgm:prSet/>
      <dgm:spPr/>
      <dgm:t>
        <a:bodyPr/>
        <a:lstStyle/>
        <a:p>
          <a:endParaRPr lang="ru-RU"/>
        </a:p>
      </dgm:t>
    </dgm:pt>
    <dgm:pt modelId="{41F4FF01-4262-4810-8FB1-5160729D5B8D}" type="sibTrans" cxnId="{7600E637-87CB-492D-A686-D4C2B62A9D49}">
      <dgm:prSet/>
      <dgm:spPr/>
      <dgm:t>
        <a:bodyPr/>
        <a:lstStyle/>
        <a:p>
          <a:endParaRPr lang="ru-RU"/>
        </a:p>
      </dgm:t>
    </dgm:pt>
    <dgm:pt modelId="{32AEE200-7333-4CF4-AB23-CFAA06D85074}">
      <dgm:prSet phldrT="[Текст]" custT="1"/>
      <dgm:spPr/>
      <dgm:t>
        <a:bodyPr/>
        <a:lstStyle/>
        <a:p>
          <a:pPr algn="r"/>
          <a:r>
            <a:rPr lang="ru-RU" sz="1600" b="1" i="0" u="none" dirty="0" smtClean="0">
              <a:latin typeface="+mj-lt"/>
            </a:rPr>
            <a:t>Физическая культура и спорт</a:t>
          </a:r>
          <a:endParaRPr lang="ru-RU" sz="1600" b="1" dirty="0">
            <a:latin typeface="+mj-lt"/>
          </a:endParaRPr>
        </a:p>
      </dgm:t>
    </dgm:pt>
    <dgm:pt modelId="{DFD3E91B-FA5A-424A-B0B1-A36B4D143FEA}" type="parTrans" cxnId="{7C9D5242-031D-4686-88DB-6EFFFE1A6FC7}">
      <dgm:prSet/>
      <dgm:spPr/>
      <dgm:t>
        <a:bodyPr/>
        <a:lstStyle/>
        <a:p>
          <a:endParaRPr lang="ru-RU"/>
        </a:p>
      </dgm:t>
    </dgm:pt>
    <dgm:pt modelId="{D5F9C7D0-5318-46AC-8A1E-01043A78D6E3}" type="sibTrans" cxnId="{7C9D5242-031D-4686-88DB-6EFFFE1A6FC7}">
      <dgm:prSet/>
      <dgm:spPr/>
      <dgm:t>
        <a:bodyPr/>
        <a:lstStyle/>
        <a:p>
          <a:endParaRPr lang="ru-RU"/>
        </a:p>
      </dgm:t>
    </dgm:pt>
    <dgm:pt modelId="{1C649540-A5B9-429C-B966-A06D817C963A}">
      <dgm:prSet phldrT="[Текст]" custT="1"/>
      <dgm:spPr/>
      <dgm:t>
        <a:bodyPr/>
        <a:lstStyle/>
        <a:p>
          <a:pPr algn="r"/>
          <a:r>
            <a:rPr lang="ru-RU" sz="1600" b="1" i="0" u="none" dirty="0" smtClean="0">
              <a:latin typeface="+mj-lt"/>
            </a:rPr>
            <a:t>Средства массовой информации</a:t>
          </a:r>
          <a:endParaRPr lang="ru-RU" sz="1600" b="1" dirty="0">
            <a:latin typeface="+mj-lt"/>
          </a:endParaRPr>
        </a:p>
      </dgm:t>
    </dgm:pt>
    <dgm:pt modelId="{4A8FDB9A-3416-491B-A44C-5D42EBAB9498}" type="parTrans" cxnId="{2DA96B5D-6C42-40A9-A561-964888B524AE}">
      <dgm:prSet/>
      <dgm:spPr/>
      <dgm:t>
        <a:bodyPr/>
        <a:lstStyle/>
        <a:p>
          <a:endParaRPr lang="ru-RU"/>
        </a:p>
      </dgm:t>
    </dgm:pt>
    <dgm:pt modelId="{6FA907BF-72F0-4219-B3A0-B3EEC3DF5FE3}" type="sibTrans" cxnId="{2DA96B5D-6C42-40A9-A561-964888B524AE}">
      <dgm:prSet/>
      <dgm:spPr/>
      <dgm:t>
        <a:bodyPr/>
        <a:lstStyle/>
        <a:p>
          <a:endParaRPr lang="ru-RU"/>
        </a:p>
      </dgm:t>
    </dgm:pt>
    <dgm:pt modelId="{4347DB1A-0DE8-48B4-9572-C3E2CB46F964}">
      <dgm:prSet phldrT="[Текст]" custT="1"/>
      <dgm:spPr/>
      <dgm:t>
        <a:bodyPr/>
        <a:lstStyle/>
        <a:p>
          <a:pPr algn="r"/>
          <a:r>
            <a:rPr lang="ru-RU" sz="1600" b="1" i="0" u="none" dirty="0" smtClean="0">
              <a:latin typeface="+mj-lt"/>
            </a:rPr>
            <a:t>Обслуживание муниципального долга</a:t>
          </a:r>
          <a:endParaRPr lang="ru-RU" sz="1600" b="1" dirty="0">
            <a:latin typeface="+mj-lt"/>
          </a:endParaRPr>
        </a:p>
      </dgm:t>
    </dgm:pt>
    <dgm:pt modelId="{D66C20E5-4B68-4D4A-9EAF-48191CD4A036}" type="parTrans" cxnId="{7850CFA9-18E9-43F9-B323-8A9E557F2324}">
      <dgm:prSet/>
      <dgm:spPr/>
      <dgm:t>
        <a:bodyPr/>
        <a:lstStyle/>
        <a:p>
          <a:endParaRPr lang="ru-RU"/>
        </a:p>
      </dgm:t>
    </dgm:pt>
    <dgm:pt modelId="{9B4E67B4-EF7F-43C0-9FCC-D6B8387596F6}" type="sibTrans" cxnId="{7850CFA9-18E9-43F9-B323-8A9E557F2324}">
      <dgm:prSet/>
      <dgm:spPr/>
      <dgm:t>
        <a:bodyPr/>
        <a:lstStyle/>
        <a:p>
          <a:endParaRPr lang="ru-RU"/>
        </a:p>
      </dgm:t>
    </dgm:pt>
    <dgm:pt modelId="{B9A21B53-8EDB-486D-8042-1B1CE3783B8F}" type="pres">
      <dgm:prSet presAssocID="{E545FB1E-9658-4D5E-9B0B-A23D78B0E8F2}" presName="linearFlow" presStyleCnt="0">
        <dgm:presLayoutVars>
          <dgm:dir/>
          <dgm:resizeHandles val="exact"/>
        </dgm:presLayoutVars>
      </dgm:prSet>
      <dgm:spPr/>
    </dgm:pt>
    <dgm:pt modelId="{7A364A7B-B49D-436E-B6C0-FAA00B2B9FA3}" type="pres">
      <dgm:prSet presAssocID="{1A6A5645-C19C-46C3-A57A-C015A599C437}" presName="composite" presStyleCnt="0"/>
      <dgm:spPr/>
    </dgm:pt>
    <dgm:pt modelId="{3C800DBB-BB35-4903-96D7-F8647DB07BBF}" type="pres">
      <dgm:prSet presAssocID="{1A6A5645-C19C-46C3-A57A-C015A599C437}" presName="imgShp" presStyleLbl="fgImgPlace1" presStyleIdx="0" presStyleCnt="12"/>
      <dgm:spPr/>
    </dgm:pt>
    <dgm:pt modelId="{7813991D-B8A4-4BEA-9A39-78C4FC725EBF}" type="pres">
      <dgm:prSet presAssocID="{1A6A5645-C19C-46C3-A57A-C015A599C437}" presName="txShp" presStyleLbl="node1" presStyleIdx="0" presStyleCnt="12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D5416-B024-4592-8691-6BDAC29B06FB}" type="pres">
      <dgm:prSet presAssocID="{F3E28D72-00DF-43EB-8036-BA676EA22EB6}" presName="spacing" presStyleCnt="0"/>
      <dgm:spPr/>
    </dgm:pt>
    <dgm:pt modelId="{76229D01-AF2B-490C-B988-0AFF9D0C5107}" type="pres">
      <dgm:prSet presAssocID="{C6669B5A-E011-4FDF-8FD4-E65C9943A76D}" presName="composite" presStyleCnt="0"/>
      <dgm:spPr/>
    </dgm:pt>
    <dgm:pt modelId="{448BBFE7-3CD1-4FFA-9368-DCB6B892539A}" type="pres">
      <dgm:prSet presAssocID="{C6669B5A-E011-4FDF-8FD4-E65C9943A76D}" presName="imgShp" presStyleLbl="fgImgPlace1" presStyleIdx="1" presStyleCnt="12"/>
      <dgm:spPr/>
    </dgm:pt>
    <dgm:pt modelId="{8C4183C2-0C0E-4FC7-A641-5E118DAE870E}" type="pres">
      <dgm:prSet presAssocID="{C6669B5A-E011-4FDF-8FD4-E65C9943A76D}" presName="txShp" presStyleLbl="node1" presStyleIdx="1" presStyleCnt="12" custScaleX="150376" custLinFactNeighborX="-470" custLinFactNeighborY="-43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BB232-D9DA-4861-A65D-26387C53477B}" type="pres">
      <dgm:prSet presAssocID="{4F4C236E-D1ED-4DA6-8170-CCE7680CE576}" presName="spacing" presStyleCnt="0"/>
      <dgm:spPr/>
    </dgm:pt>
    <dgm:pt modelId="{BE7F4CE9-55D1-413E-91AA-C5DEEBEEBACB}" type="pres">
      <dgm:prSet presAssocID="{C84449C2-C49C-4335-AEC1-942AA9A28D08}" presName="composite" presStyleCnt="0"/>
      <dgm:spPr/>
    </dgm:pt>
    <dgm:pt modelId="{996FEC73-3F1D-4F6C-BE79-F1C417EC5CF1}" type="pres">
      <dgm:prSet presAssocID="{C84449C2-C49C-4335-AEC1-942AA9A28D08}" presName="imgShp" presStyleLbl="fgImgPlace1" presStyleIdx="2" presStyleCnt="12"/>
      <dgm:spPr/>
    </dgm:pt>
    <dgm:pt modelId="{5BCD879D-A087-4AE5-9658-90C6291665A3}" type="pres">
      <dgm:prSet presAssocID="{C84449C2-C49C-4335-AEC1-942AA9A28D08}" presName="txShp" presStyleLbl="node1" presStyleIdx="2" presStyleCnt="12" custScaleX="150376" custLinFactNeighborX="-2638" custLinFactNeighborY="-2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3697F-8018-4BA8-8E79-9D5FBA287290}" type="pres">
      <dgm:prSet presAssocID="{A29CE33B-B592-459D-8779-782DD83BD6F7}" presName="spacing" presStyleCnt="0"/>
      <dgm:spPr/>
    </dgm:pt>
    <dgm:pt modelId="{CFCEB6A6-7546-4D92-A9D2-D9871E75C95E}" type="pres">
      <dgm:prSet presAssocID="{26F2EE23-5DF1-44B4-B616-8BEFC1966BA9}" presName="composite" presStyleCnt="0"/>
      <dgm:spPr/>
    </dgm:pt>
    <dgm:pt modelId="{72FAE9A7-43C6-4815-AFBB-E1DD6057871B}" type="pres">
      <dgm:prSet presAssocID="{26F2EE23-5DF1-44B4-B616-8BEFC1966BA9}" presName="imgShp" presStyleLbl="fgImgPlace1" presStyleIdx="3" presStyleCnt="12"/>
      <dgm:spPr/>
    </dgm:pt>
    <dgm:pt modelId="{354C350B-BEB0-49D3-8B47-30D0F9FD024C}" type="pres">
      <dgm:prSet presAssocID="{26F2EE23-5DF1-44B4-B616-8BEFC1966BA9}" presName="txShp" presStyleLbl="node1" presStyleIdx="3" presStyleCnt="12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4AF4E-F357-4571-A613-B2E08F513AAC}" type="pres">
      <dgm:prSet presAssocID="{E8A56C22-3ECA-4FEE-AB83-44ABEE9B7976}" presName="spacing" presStyleCnt="0"/>
      <dgm:spPr/>
    </dgm:pt>
    <dgm:pt modelId="{01825CE5-283B-4FF4-B911-FEFC51D9F6DD}" type="pres">
      <dgm:prSet presAssocID="{9CF6ED00-9AB7-4196-AFC0-4F7D79313814}" presName="composite" presStyleCnt="0"/>
      <dgm:spPr/>
    </dgm:pt>
    <dgm:pt modelId="{C4EC17C7-8FDC-4B66-A771-663F4DED5741}" type="pres">
      <dgm:prSet presAssocID="{9CF6ED00-9AB7-4196-AFC0-4F7D79313814}" presName="imgShp" presStyleLbl="fgImgPlace1" presStyleIdx="4" presStyleCnt="12"/>
      <dgm:spPr/>
    </dgm:pt>
    <dgm:pt modelId="{1C7E549F-5C1D-43F4-AC3B-15A43C03C039}" type="pres">
      <dgm:prSet presAssocID="{9CF6ED00-9AB7-4196-AFC0-4F7D79313814}" presName="txShp" presStyleLbl="node1" presStyleIdx="4" presStyleCnt="12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60F67-3F65-4CE4-8BD7-270EB773A690}" type="pres">
      <dgm:prSet presAssocID="{A59204A9-E4AF-4233-93C0-59CEDD12C9A6}" presName="spacing" presStyleCnt="0"/>
      <dgm:spPr/>
    </dgm:pt>
    <dgm:pt modelId="{F2C0F66D-5BF7-4CE7-B394-FB5855C0D1EF}" type="pres">
      <dgm:prSet presAssocID="{30FF713D-1CA1-4308-8D82-481DD7CFDE3B}" presName="composite" presStyleCnt="0"/>
      <dgm:spPr/>
    </dgm:pt>
    <dgm:pt modelId="{343E55E3-E1EE-48B6-A5F4-F871B79A217C}" type="pres">
      <dgm:prSet presAssocID="{30FF713D-1CA1-4308-8D82-481DD7CFDE3B}" presName="imgShp" presStyleLbl="fgImgPlace1" presStyleIdx="5" presStyleCnt="12"/>
      <dgm:spPr/>
    </dgm:pt>
    <dgm:pt modelId="{F2BE518B-AF43-492C-AA9A-925A070FCE58}" type="pres">
      <dgm:prSet presAssocID="{30FF713D-1CA1-4308-8D82-481DD7CFDE3B}" presName="txShp" presStyleLbl="node1" presStyleIdx="5" presStyleCnt="12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57467-6D95-4761-8B5E-98AEB3911D6F}" type="pres">
      <dgm:prSet presAssocID="{E2354948-C1D8-49A6-AF5E-D1FE70683C13}" presName="spacing" presStyleCnt="0"/>
      <dgm:spPr/>
    </dgm:pt>
    <dgm:pt modelId="{E8F29E4B-36DD-44FE-9B95-DE0C7A84A425}" type="pres">
      <dgm:prSet presAssocID="{0BCF1BF8-B9D0-4AA9-8F74-C18400A88235}" presName="composite" presStyleCnt="0"/>
      <dgm:spPr/>
    </dgm:pt>
    <dgm:pt modelId="{D4A009E8-2470-4DFC-A5E7-8FD3752327DD}" type="pres">
      <dgm:prSet presAssocID="{0BCF1BF8-B9D0-4AA9-8F74-C18400A88235}" presName="imgShp" presStyleLbl="fgImgPlace1" presStyleIdx="6" presStyleCnt="12"/>
      <dgm:spPr/>
    </dgm:pt>
    <dgm:pt modelId="{B3694BC5-DEBC-47D0-9B66-5B1D4A151E4D}" type="pres">
      <dgm:prSet presAssocID="{0BCF1BF8-B9D0-4AA9-8F74-C18400A88235}" presName="txShp" presStyleLbl="node1" presStyleIdx="6" presStyleCnt="12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5C65E-77B0-4956-B69D-876877CA8830}" type="pres">
      <dgm:prSet presAssocID="{51A09D4B-539D-4A43-98FE-430BCCFC451B}" presName="spacing" presStyleCnt="0"/>
      <dgm:spPr/>
    </dgm:pt>
    <dgm:pt modelId="{264351EE-D358-4C95-B517-5AF3E4899832}" type="pres">
      <dgm:prSet presAssocID="{0524E20F-9B88-4E90-B63F-EE81F5DEA5EF}" presName="composite" presStyleCnt="0"/>
      <dgm:spPr/>
    </dgm:pt>
    <dgm:pt modelId="{732B2A18-2682-4D7C-B1D7-0E83ADBC88EA}" type="pres">
      <dgm:prSet presAssocID="{0524E20F-9B88-4E90-B63F-EE81F5DEA5EF}" presName="imgShp" presStyleLbl="fgImgPlace1" presStyleIdx="7" presStyleCnt="12"/>
      <dgm:spPr/>
    </dgm:pt>
    <dgm:pt modelId="{B6F7DD74-F503-46A6-B0F6-A7A443B78DF5}" type="pres">
      <dgm:prSet presAssocID="{0524E20F-9B88-4E90-B63F-EE81F5DEA5EF}" presName="txShp" presStyleLbl="node1" presStyleIdx="7" presStyleCnt="12" custScaleX="149949" custLinFactNeighborX="-30029" custLinFactNeighborY="-7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C2791-99FD-4ADE-A568-4E2F1A40507A}" type="pres">
      <dgm:prSet presAssocID="{246D3D32-1722-4D9D-B673-E118C5F4DCDA}" presName="spacing" presStyleCnt="0"/>
      <dgm:spPr/>
    </dgm:pt>
    <dgm:pt modelId="{BE6DA826-EFFB-402E-8C7A-DD53BA516CC0}" type="pres">
      <dgm:prSet presAssocID="{1F274DBD-6D56-47AB-BEA2-34DD4B005599}" presName="composite" presStyleCnt="0"/>
      <dgm:spPr/>
    </dgm:pt>
    <dgm:pt modelId="{0DD87EEF-A136-4764-87F5-B0BA06157495}" type="pres">
      <dgm:prSet presAssocID="{1F274DBD-6D56-47AB-BEA2-34DD4B005599}" presName="imgShp" presStyleLbl="fgImgPlace1" presStyleIdx="8" presStyleCnt="12"/>
      <dgm:spPr/>
    </dgm:pt>
    <dgm:pt modelId="{BEEBB240-0E1E-476D-9E76-44C1E48C5C38}" type="pres">
      <dgm:prSet presAssocID="{1F274DBD-6D56-47AB-BEA2-34DD4B005599}" presName="txShp" presStyleLbl="node1" presStyleIdx="8" presStyleCnt="12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499FD-1E16-4008-ADF1-E7C159521929}" type="pres">
      <dgm:prSet presAssocID="{41F4FF01-4262-4810-8FB1-5160729D5B8D}" presName="spacing" presStyleCnt="0"/>
      <dgm:spPr/>
    </dgm:pt>
    <dgm:pt modelId="{64F2A29C-EFF9-4B16-AE7F-577193C8488E}" type="pres">
      <dgm:prSet presAssocID="{32AEE200-7333-4CF4-AB23-CFAA06D85074}" presName="composite" presStyleCnt="0"/>
      <dgm:spPr/>
    </dgm:pt>
    <dgm:pt modelId="{ECD3C7FC-60AC-4CF6-8A3B-B39F154EAAF7}" type="pres">
      <dgm:prSet presAssocID="{32AEE200-7333-4CF4-AB23-CFAA06D85074}" presName="imgShp" presStyleLbl="fgImgPlace1" presStyleIdx="9" presStyleCnt="12"/>
      <dgm:spPr/>
    </dgm:pt>
    <dgm:pt modelId="{5013D30A-85F5-4C17-AE40-DFAC05608451}" type="pres">
      <dgm:prSet presAssocID="{32AEE200-7333-4CF4-AB23-CFAA06D85074}" presName="txShp" presStyleLbl="node1" presStyleIdx="9" presStyleCnt="12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5D31E-1B8F-4A89-902A-950B7EE1EE02}" type="pres">
      <dgm:prSet presAssocID="{D5F9C7D0-5318-46AC-8A1E-01043A78D6E3}" presName="spacing" presStyleCnt="0"/>
      <dgm:spPr/>
    </dgm:pt>
    <dgm:pt modelId="{CC86D33E-DA80-4E67-9E3F-E94298761D7A}" type="pres">
      <dgm:prSet presAssocID="{1C649540-A5B9-429C-B966-A06D817C963A}" presName="composite" presStyleCnt="0"/>
      <dgm:spPr/>
    </dgm:pt>
    <dgm:pt modelId="{67C8BF79-7701-4F7D-917D-F18135753788}" type="pres">
      <dgm:prSet presAssocID="{1C649540-A5B9-429C-B966-A06D817C963A}" presName="imgShp" presStyleLbl="fgImgPlace1" presStyleIdx="10" presStyleCnt="12"/>
      <dgm:spPr/>
    </dgm:pt>
    <dgm:pt modelId="{F6115EDC-991F-429A-8B0E-6A40F5F07B95}" type="pres">
      <dgm:prSet presAssocID="{1C649540-A5B9-429C-B966-A06D817C963A}" presName="txShp" presStyleLbl="node1" presStyleIdx="10" presStyleCnt="12" custScaleX="149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48EBB-8CD5-4509-86E6-46E257C3108D}" type="pres">
      <dgm:prSet presAssocID="{6FA907BF-72F0-4219-B3A0-B3EEC3DF5FE3}" presName="spacing" presStyleCnt="0"/>
      <dgm:spPr/>
    </dgm:pt>
    <dgm:pt modelId="{734E2ACE-14C1-4417-BBE9-0CBC874C460F}" type="pres">
      <dgm:prSet presAssocID="{4347DB1A-0DE8-48B4-9572-C3E2CB46F964}" presName="composite" presStyleCnt="0"/>
      <dgm:spPr/>
    </dgm:pt>
    <dgm:pt modelId="{35807537-DDA8-443B-99ED-FA3D9D362F0B}" type="pres">
      <dgm:prSet presAssocID="{4347DB1A-0DE8-48B4-9572-C3E2CB46F964}" presName="imgShp" presStyleLbl="fgImgPlace1" presStyleIdx="11" presStyleCnt="12"/>
      <dgm:spPr/>
    </dgm:pt>
    <dgm:pt modelId="{C49A4B92-0B5E-452D-9203-BFCB6A0D7F02}" type="pres">
      <dgm:prSet presAssocID="{4347DB1A-0DE8-48B4-9572-C3E2CB46F964}" presName="txShp" presStyleLbl="node1" presStyleIdx="11" presStyleCnt="12" custScaleX="149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9D5242-031D-4686-88DB-6EFFFE1A6FC7}" srcId="{E545FB1E-9658-4D5E-9B0B-A23D78B0E8F2}" destId="{32AEE200-7333-4CF4-AB23-CFAA06D85074}" srcOrd="9" destOrd="0" parTransId="{DFD3E91B-FA5A-424A-B0B1-A36B4D143FEA}" sibTransId="{D5F9C7D0-5318-46AC-8A1E-01043A78D6E3}"/>
    <dgm:cxn modelId="{7600E637-87CB-492D-A686-D4C2B62A9D49}" srcId="{E545FB1E-9658-4D5E-9B0B-A23D78B0E8F2}" destId="{1F274DBD-6D56-47AB-BEA2-34DD4B005599}" srcOrd="8" destOrd="0" parTransId="{C32BF996-C23E-4D7D-B232-D5AB91C51C28}" sibTransId="{41F4FF01-4262-4810-8FB1-5160729D5B8D}"/>
    <dgm:cxn modelId="{E5866019-9EB1-4DE3-A505-45DC5035B5F6}" type="presOf" srcId="{1A6A5645-C19C-46C3-A57A-C015A599C437}" destId="{7813991D-B8A4-4BEA-9A39-78C4FC725EBF}" srcOrd="0" destOrd="0" presId="urn:microsoft.com/office/officeart/2005/8/layout/vList3#1"/>
    <dgm:cxn modelId="{878E5189-A6D4-4E1D-A981-B1508936BA77}" type="presOf" srcId="{C84449C2-C49C-4335-AEC1-942AA9A28D08}" destId="{5BCD879D-A087-4AE5-9658-90C6291665A3}" srcOrd="0" destOrd="0" presId="urn:microsoft.com/office/officeart/2005/8/layout/vList3#1"/>
    <dgm:cxn modelId="{2DA96B5D-6C42-40A9-A561-964888B524AE}" srcId="{E545FB1E-9658-4D5E-9B0B-A23D78B0E8F2}" destId="{1C649540-A5B9-429C-B966-A06D817C963A}" srcOrd="10" destOrd="0" parTransId="{4A8FDB9A-3416-491B-A44C-5D42EBAB9498}" sibTransId="{6FA907BF-72F0-4219-B3A0-B3EEC3DF5FE3}"/>
    <dgm:cxn modelId="{7850CFA9-18E9-43F9-B323-8A9E557F2324}" srcId="{E545FB1E-9658-4D5E-9B0B-A23D78B0E8F2}" destId="{4347DB1A-0DE8-48B4-9572-C3E2CB46F964}" srcOrd="11" destOrd="0" parTransId="{D66C20E5-4B68-4D4A-9EAF-48191CD4A036}" sibTransId="{9B4E67B4-EF7F-43C0-9FCC-D6B8387596F6}"/>
    <dgm:cxn modelId="{93C3F517-1F4D-40F4-947A-81FA835A67C8}" srcId="{E545FB1E-9658-4D5E-9B0B-A23D78B0E8F2}" destId="{30FF713D-1CA1-4308-8D82-481DD7CFDE3B}" srcOrd="5" destOrd="0" parTransId="{54E62A9A-E4F0-40C4-A81A-753A9F1ACA9C}" sibTransId="{E2354948-C1D8-49A6-AF5E-D1FE70683C13}"/>
    <dgm:cxn modelId="{58DEEBE4-00B9-4774-8E00-A1D36570024E}" srcId="{E545FB1E-9658-4D5E-9B0B-A23D78B0E8F2}" destId="{1A6A5645-C19C-46C3-A57A-C015A599C437}" srcOrd="0" destOrd="0" parTransId="{2464AD71-5C6E-452E-B0CD-DDCA60005654}" sibTransId="{F3E28D72-00DF-43EB-8036-BA676EA22EB6}"/>
    <dgm:cxn modelId="{22067679-D5E9-428B-AB16-1F89FF640FD5}" type="presOf" srcId="{1F274DBD-6D56-47AB-BEA2-34DD4B005599}" destId="{BEEBB240-0E1E-476D-9E76-44C1E48C5C38}" srcOrd="0" destOrd="0" presId="urn:microsoft.com/office/officeart/2005/8/layout/vList3#1"/>
    <dgm:cxn modelId="{4386827F-169D-40CB-A8E2-48A2D3B7C938}" type="presOf" srcId="{26F2EE23-5DF1-44B4-B616-8BEFC1966BA9}" destId="{354C350B-BEB0-49D3-8B47-30D0F9FD024C}" srcOrd="0" destOrd="0" presId="urn:microsoft.com/office/officeart/2005/8/layout/vList3#1"/>
    <dgm:cxn modelId="{73236EB8-3D25-4BAC-896E-374BE394FB11}" srcId="{E545FB1E-9658-4D5E-9B0B-A23D78B0E8F2}" destId="{0BCF1BF8-B9D0-4AA9-8F74-C18400A88235}" srcOrd="6" destOrd="0" parTransId="{FA28D7D9-63F5-49F1-B3CD-9B074DB3BB2F}" sibTransId="{51A09D4B-539D-4A43-98FE-430BCCFC451B}"/>
    <dgm:cxn modelId="{8BFCDDB7-F5DE-487E-A950-C537DA714BCA}" type="presOf" srcId="{C6669B5A-E011-4FDF-8FD4-E65C9943A76D}" destId="{8C4183C2-0C0E-4FC7-A641-5E118DAE870E}" srcOrd="0" destOrd="0" presId="urn:microsoft.com/office/officeart/2005/8/layout/vList3#1"/>
    <dgm:cxn modelId="{02740612-672C-41B0-8D8E-CE0F52B7B0B9}" srcId="{E545FB1E-9658-4D5E-9B0B-A23D78B0E8F2}" destId="{9CF6ED00-9AB7-4196-AFC0-4F7D79313814}" srcOrd="4" destOrd="0" parTransId="{6B7E0C49-AC17-480C-9DB7-B94C7C8DCAA0}" sibTransId="{A59204A9-E4AF-4233-93C0-59CEDD12C9A6}"/>
    <dgm:cxn modelId="{7756E74B-8A8F-4DDF-9DCC-A085D24F90DE}" type="presOf" srcId="{32AEE200-7333-4CF4-AB23-CFAA06D85074}" destId="{5013D30A-85F5-4C17-AE40-DFAC05608451}" srcOrd="0" destOrd="0" presId="urn:microsoft.com/office/officeart/2005/8/layout/vList3#1"/>
    <dgm:cxn modelId="{09FA5DB2-FC6D-4432-9E76-B74030BDD694}" type="presOf" srcId="{1C649540-A5B9-429C-B966-A06D817C963A}" destId="{F6115EDC-991F-429A-8B0E-6A40F5F07B95}" srcOrd="0" destOrd="0" presId="urn:microsoft.com/office/officeart/2005/8/layout/vList3#1"/>
    <dgm:cxn modelId="{766BAD45-A45C-43E0-97A5-B55361466872}" type="presOf" srcId="{9CF6ED00-9AB7-4196-AFC0-4F7D79313814}" destId="{1C7E549F-5C1D-43F4-AC3B-15A43C03C039}" srcOrd="0" destOrd="0" presId="urn:microsoft.com/office/officeart/2005/8/layout/vList3#1"/>
    <dgm:cxn modelId="{E05CA1B3-4E97-4D77-BEB7-A88103895000}" type="presOf" srcId="{4347DB1A-0DE8-48B4-9572-C3E2CB46F964}" destId="{C49A4B92-0B5E-452D-9203-BFCB6A0D7F02}" srcOrd="0" destOrd="0" presId="urn:microsoft.com/office/officeart/2005/8/layout/vList3#1"/>
    <dgm:cxn modelId="{75F1D9EA-F3D7-4E6C-AF50-DB2BEE699CB6}" srcId="{E545FB1E-9658-4D5E-9B0B-A23D78B0E8F2}" destId="{0524E20F-9B88-4E90-B63F-EE81F5DEA5EF}" srcOrd="7" destOrd="0" parTransId="{070D25B3-B246-4E47-BAEC-EFD651A7EF3C}" sibTransId="{246D3D32-1722-4D9D-B673-E118C5F4DCDA}"/>
    <dgm:cxn modelId="{263C9E15-D35B-4332-A7E3-5FA58F750C4E}" srcId="{E545FB1E-9658-4D5E-9B0B-A23D78B0E8F2}" destId="{C6669B5A-E011-4FDF-8FD4-E65C9943A76D}" srcOrd="1" destOrd="0" parTransId="{943DE7AD-FB58-41E0-9DA6-311705962CA1}" sibTransId="{4F4C236E-D1ED-4DA6-8170-CCE7680CE576}"/>
    <dgm:cxn modelId="{E43D6507-81F3-4253-A012-823BBC179E63}" srcId="{E545FB1E-9658-4D5E-9B0B-A23D78B0E8F2}" destId="{C84449C2-C49C-4335-AEC1-942AA9A28D08}" srcOrd="2" destOrd="0" parTransId="{EF47EE34-1163-4B80-8B78-552383CB375B}" sibTransId="{A29CE33B-B592-459D-8779-782DD83BD6F7}"/>
    <dgm:cxn modelId="{3BA0644E-6348-4E22-B141-888D0B8F6943}" type="presOf" srcId="{0524E20F-9B88-4E90-B63F-EE81F5DEA5EF}" destId="{B6F7DD74-F503-46A6-B0F6-A7A443B78DF5}" srcOrd="0" destOrd="0" presId="urn:microsoft.com/office/officeart/2005/8/layout/vList3#1"/>
    <dgm:cxn modelId="{3F3B357F-1144-4EF5-823D-C926A520E7F8}" type="presOf" srcId="{0BCF1BF8-B9D0-4AA9-8F74-C18400A88235}" destId="{B3694BC5-DEBC-47D0-9B66-5B1D4A151E4D}" srcOrd="0" destOrd="0" presId="urn:microsoft.com/office/officeart/2005/8/layout/vList3#1"/>
    <dgm:cxn modelId="{28E329D9-59F3-475B-9054-091F7E2DA899}" type="presOf" srcId="{30FF713D-1CA1-4308-8D82-481DD7CFDE3B}" destId="{F2BE518B-AF43-492C-AA9A-925A070FCE58}" srcOrd="0" destOrd="0" presId="urn:microsoft.com/office/officeart/2005/8/layout/vList3#1"/>
    <dgm:cxn modelId="{EAB9E36F-E13E-4A30-85D8-C18140FDE8F3}" type="presOf" srcId="{E545FB1E-9658-4D5E-9B0B-A23D78B0E8F2}" destId="{B9A21B53-8EDB-486D-8042-1B1CE3783B8F}" srcOrd="0" destOrd="0" presId="urn:microsoft.com/office/officeart/2005/8/layout/vList3#1"/>
    <dgm:cxn modelId="{5155560F-4DD5-4807-B5EC-F1297D87F8B4}" srcId="{E545FB1E-9658-4D5E-9B0B-A23D78B0E8F2}" destId="{26F2EE23-5DF1-44B4-B616-8BEFC1966BA9}" srcOrd="3" destOrd="0" parTransId="{781A67C9-3A5B-46CD-91D1-76249AD57498}" sibTransId="{E8A56C22-3ECA-4FEE-AB83-44ABEE9B7976}"/>
    <dgm:cxn modelId="{C9BBAC9E-848A-40AE-9957-5743DB1139C7}" type="presParOf" srcId="{B9A21B53-8EDB-486D-8042-1B1CE3783B8F}" destId="{7A364A7B-B49D-436E-B6C0-FAA00B2B9FA3}" srcOrd="0" destOrd="0" presId="urn:microsoft.com/office/officeart/2005/8/layout/vList3#1"/>
    <dgm:cxn modelId="{4246A63A-92CF-4B48-A1D6-D711A366193C}" type="presParOf" srcId="{7A364A7B-B49D-436E-B6C0-FAA00B2B9FA3}" destId="{3C800DBB-BB35-4903-96D7-F8647DB07BBF}" srcOrd="0" destOrd="0" presId="urn:microsoft.com/office/officeart/2005/8/layout/vList3#1"/>
    <dgm:cxn modelId="{883B4A3D-0C9E-455B-9692-722DC554D3D6}" type="presParOf" srcId="{7A364A7B-B49D-436E-B6C0-FAA00B2B9FA3}" destId="{7813991D-B8A4-4BEA-9A39-78C4FC725EBF}" srcOrd="1" destOrd="0" presId="urn:microsoft.com/office/officeart/2005/8/layout/vList3#1"/>
    <dgm:cxn modelId="{8BB4675C-49F6-4735-810A-5728D5BB47D8}" type="presParOf" srcId="{B9A21B53-8EDB-486D-8042-1B1CE3783B8F}" destId="{086D5416-B024-4592-8691-6BDAC29B06FB}" srcOrd="1" destOrd="0" presId="urn:microsoft.com/office/officeart/2005/8/layout/vList3#1"/>
    <dgm:cxn modelId="{B8FF7927-4FD7-4B7F-A7F9-424C5D1C9AB5}" type="presParOf" srcId="{B9A21B53-8EDB-486D-8042-1B1CE3783B8F}" destId="{76229D01-AF2B-490C-B988-0AFF9D0C5107}" srcOrd="2" destOrd="0" presId="urn:microsoft.com/office/officeart/2005/8/layout/vList3#1"/>
    <dgm:cxn modelId="{6EBD549D-EB6B-4422-9573-DEC3619F9C32}" type="presParOf" srcId="{76229D01-AF2B-490C-B988-0AFF9D0C5107}" destId="{448BBFE7-3CD1-4FFA-9368-DCB6B892539A}" srcOrd="0" destOrd="0" presId="urn:microsoft.com/office/officeart/2005/8/layout/vList3#1"/>
    <dgm:cxn modelId="{A1783505-067A-4E5E-9180-07138E0E5CE8}" type="presParOf" srcId="{76229D01-AF2B-490C-B988-0AFF9D0C5107}" destId="{8C4183C2-0C0E-4FC7-A641-5E118DAE870E}" srcOrd="1" destOrd="0" presId="urn:microsoft.com/office/officeart/2005/8/layout/vList3#1"/>
    <dgm:cxn modelId="{A41A4EED-A5E4-4862-A1FF-EA626C2FF44D}" type="presParOf" srcId="{B9A21B53-8EDB-486D-8042-1B1CE3783B8F}" destId="{BE0BB232-D9DA-4861-A65D-26387C53477B}" srcOrd="3" destOrd="0" presId="urn:microsoft.com/office/officeart/2005/8/layout/vList3#1"/>
    <dgm:cxn modelId="{162BEC71-A767-42DA-815D-CE66C7B97A2B}" type="presParOf" srcId="{B9A21B53-8EDB-486D-8042-1B1CE3783B8F}" destId="{BE7F4CE9-55D1-413E-91AA-C5DEEBEEBACB}" srcOrd="4" destOrd="0" presId="urn:microsoft.com/office/officeart/2005/8/layout/vList3#1"/>
    <dgm:cxn modelId="{438B512C-2905-4D03-B586-C6720ACCD83E}" type="presParOf" srcId="{BE7F4CE9-55D1-413E-91AA-C5DEEBEEBACB}" destId="{996FEC73-3F1D-4F6C-BE79-F1C417EC5CF1}" srcOrd="0" destOrd="0" presId="urn:microsoft.com/office/officeart/2005/8/layout/vList3#1"/>
    <dgm:cxn modelId="{FFCF608A-462B-488B-A1D4-A5FF19740B1A}" type="presParOf" srcId="{BE7F4CE9-55D1-413E-91AA-C5DEEBEEBACB}" destId="{5BCD879D-A087-4AE5-9658-90C6291665A3}" srcOrd="1" destOrd="0" presId="urn:microsoft.com/office/officeart/2005/8/layout/vList3#1"/>
    <dgm:cxn modelId="{E71F75D3-71AD-42DD-BA1B-4F5BAE4F370A}" type="presParOf" srcId="{B9A21B53-8EDB-486D-8042-1B1CE3783B8F}" destId="{41E3697F-8018-4BA8-8E79-9D5FBA287290}" srcOrd="5" destOrd="0" presId="urn:microsoft.com/office/officeart/2005/8/layout/vList3#1"/>
    <dgm:cxn modelId="{8AED3EE8-48A8-4389-9121-D48AFB759756}" type="presParOf" srcId="{B9A21B53-8EDB-486D-8042-1B1CE3783B8F}" destId="{CFCEB6A6-7546-4D92-A9D2-D9871E75C95E}" srcOrd="6" destOrd="0" presId="urn:microsoft.com/office/officeart/2005/8/layout/vList3#1"/>
    <dgm:cxn modelId="{3D09F665-2C36-4C96-AFA5-55DDF79E2B71}" type="presParOf" srcId="{CFCEB6A6-7546-4D92-A9D2-D9871E75C95E}" destId="{72FAE9A7-43C6-4815-AFBB-E1DD6057871B}" srcOrd="0" destOrd="0" presId="urn:microsoft.com/office/officeart/2005/8/layout/vList3#1"/>
    <dgm:cxn modelId="{586C23B6-671F-43B1-8596-35287E1D6E83}" type="presParOf" srcId="{CFCEB6A6-7546-4D92-A9D2-D9871E75C95E}" destId="{354C350B-BEB0-49D3-8B47-30D0F9FD024C}" srcOrd="1" destOrd="0" presId="urn:microsoft.com/office/officeart/2005/8/layout/vList3#1"/>
    <dgm:cxn modelId="{4BF0BB54-726F-4455-84AD-5A2BB20CF453}" type="presParOf" srcId="{B9A21B53-8EDB-486D-8042-1B1CE3783B8F}" destId="{EF74AF4E-F357-4571-A613-B2E08F513AAC}" srcOrd="7" destOrd="0" presId="urn:microsoft.com/office/officeart/2005/8/layout/vList3#1"/>
    <dgm:cxn modelId="{2E5CC629-8965-404C-82F4-F71F3DE500B5}" type="presParOf" srcId="{B9A21B53-8EDB-486D-8042-1B1CE3783B8F}" destId="{01825CE5-283B-4FF4-B911-FEFC51D9F6DD}" srcOrd="8" destOrd="0" presId="urn:microsoft.com/office/officeart/2005/8/layout/vList3#1"/>
    <dgm:cxn modelId="{B009D00D-6D6C-4D08-BFE0-57F03A0BE031}" type="presParOf" srcId="{01825CE5-283B-4FF4-B911-FEFC51D9F6DD}" destId="{C4EC17C7-8FDC-4B66-A771-663F4DED5741}" srcOrd="0" destOrd="0" presId="urn:microsoft.com/office/officeart/2005/8/layout/vList3#1"/>
    <dgm:cxn modelId="{7521B2B5-2504-4F0D-9F7E-D336143DCEB6}" type="presParOf" srcId="{01825CE5-283B-4FF4-B911-FEFC51D9F6DD}" destId="{1C7E549F-5C1D-43F4-AC3B-15A43C03C039}" srcOrd="1" destOrd="0" presId="urn:microsoft.com/office/officeart/2005/8/layout/vList3#1"/>
    <dgm:cxn modelId="{CDC6996F-2600-46A0-B762-615F9BB39FE8}" type="presParOf" srcId="{B9A21B53-8EDB-486D-8042-1B1CE3783B8F}" destId="{55560F67-3F65-4CE4-8BD7-270EB773A690}" srcOrd="9" destOrd="0" presId="urn:microsoft.com/office/officeart/2005/8/layout/vList3#1"/>
    <dgm:cxn modelId="{4B37D0D0-64C8-41C1-85A1-22E1553F367F}" type="presParOf" srcId="{B9A21B53-8EDB-486D-8042-1B1CE3783B8F}" destId="{F2C0F66D-5BF7-4CE7-B394-FB5855C0D1EF}" srcOrd="10" destOrd="0" presId="urn:microsoft.com/office/officeart/2005/8/layout/vList3#1"/>
    <dgm:cxn modelId="{0A7F625C-F5D8-4B96-AD81-70C1F44C25E9}" type="presParOf" srcId="{F2C0F66D-5BF7-4CE7-B394-FB5855C0D1EF}" destId="{343E55E3-E1EE-48B6-A5F4-F871B79A217C}" srcOrd="0" destOrd="0" presId="urn:microsoft.com/office/officeart/2005/8/layout/vList3#1"/>
    <dgm:cxn modelId="{D7630A16-2E1F-4227-BE9F-48CFFA4A760C}" type="presParOf" srcId="{F2C0F66D-5BF7-4CE7-B394-FB5855C0D1EF}" destId="{F2BE518B-AF43-492C-AA9A-925A070FCE58}" srcOrd="1" destOrd="0" presId="urn:microsoft.com/office/officeart/2005/8/layout/vList3#1"/>
    <dgm:cxn modelId="{D6BBB875-5DF2-4957-856B-D26B14BA8ACF}" type="presParOf" srcId="{B9A21B53-8EDB-486D-8042-1B1CE3783B8F}" destId="{08457467-6D95-4761-8B5E-98AEB3911D6F}" srcOrd="11" destOrd="0" presId="urn:microsoft.com/office/officeart/2005/8/layout/vList3#1"/>
    <dgm:cxn modelId="{85C44F74-FEF6-469F-BFDF-DA5B22215B9A}" type="presParOf" srcId="{B9A21B53-8EDB-486D-8042-1B1CE3783B8F}" destId="{E8F29E4B-36DD-44FE-9B95-DE0C7A84A425}" srcOrd="12" destOrd="0" presId="urn:microsoft.com/office/officeart/2005/8/layout/vList3#1"/>
    <dgm:cxn modelId="{ED57EEAB-7898-484E-BE96-505994B911EA}" type="presParOf" srcId="{E8F29E4B-36DD-44FE-9B95-DE0C7A84A425}" destId="{D4A009E8-2470-4DFC-A5E7-8FD3752327DD}" srcOrd="0" destOrd="0" presId="urn:microsoft.com/office/officeart/2005/8/layout/vList3#1"/>
    <dgm:cxn modelId="{C1A5B7C5-87CE-4AAC-AD9C-3F4A948F2BDF}" type="presParOf" srcId="{E8F29E4B-36DD-44FE-9B95-DE0C7A84A425}" destId="{B3694BC5-DEBC-47D0-9B66-5B1D4A151E4D}" srcOrd="1" destOrd="0" presId="urn:microsoft.com/office/officeart/2005/8/layout/vList3#1"/>
    <dgm:cxn modelId="{CEE06A30-C3E5-4BCE-995C-46E823A70561}" type="presParOf" srcId="{B9A21B53-8EDB-486D-8042-1B1CE3783B8F}" destId="{E6A5C65E-77B0-4956-B69D-876877CA8830}" srcOrd="13" destOrd="0" presId="urn:microsoft.com/office/officeart/2005/8/layout/vList3#1"/>
    <dgm:cxn modelId="{43D65229-20EF-4291-881B-A4EBF1C59F4B}" type="presParOf" srcId="{B9A21B53-8EDB-486D-8042-1B1CE3783B8F}" destId="{264351EE-D358-4C95-B517-5AF3E4899832}" srcOrd="14" destOrd="0" presId="urn:microsoft.com/office/officeart/2005/8/layout/vList3#1"/>
    <dgm:cxn modelId="{210B9AB5-4BFA-4539-91D3-8CADC0F19A63}" type="presParOf" srcId="{264351EE-D358-4C95-B517-5AF3E4899832}" destId="{732B2A18-2682-4D7C-B1D7-0E83ADBC88EA}" srcOrd="0" destOrd="0" presId="urn:microsoft.com/office/officeart/2005/8/layout/vList3#1"/>
    <dgm:cxn modelId="{9500B9A0-09BF-4C4E-A032-E35CB8DC9CA1}" type="presParOf" srcId="{264351EE-D358-4C95-B517-5AF3E4899832}" destId="{B6F7DD74-F503-46A6-B0F6-A7A443B78DF5}" srcOrd="1" destOrd="0" presId="urn:microsoft.com/office/officeart/2005/8/layout/vList3#1"/>
    <dgm:cxn modelId="{DC12F494-0AED-4AF5-90AD-D7E9B29393AE}" type="presParOf" srcId="{B9A21B53-8EDB-486D-8042-1B1CE3783B8F}" destId="{1D2C2791-99FD-4ADE-A568-4E2F1A40507A}" srcOrd="15" destOrd="0" presId="urn:microsoft.com/office/officeart/2005/8/layout/vList3#1"/>
    <dgm:cxn modelId="{9ACADD9F-DDEE-409B-BD97-D45846D888BE}" type="presParOf" srcId="{B9A21B53-8EDB-486D-8042-1B1CE3783B8F}" destId="{BE6DA826-EFFB-402E-8C7A-DD53BA516CC0}" srcOrd="16" destOrd="0" presId="urn:microsoft.com/office/officeart/2005/8/layout/vList3#1"/>
    <dgm:cxn modelId="{1097B425-7847-4B24-9A23-407921562C85}" type="presParOf" srcId="{BE6DA826-EFFB-402E-8C7A-DD53BA516CC0}" destId="{0DD87EEF-A136-4764-87F5-B0BA06157495}" srcOrd="0" destOrd="0" presId="urn:microsoft.com/office/officeart/2005/8/layout/vList3#1"/>
    <dgm:cxn modelId="{D5394527-6574-4295-8CF9-CA1747B24CC6}" type="presParOf" srcId="{BE6DA826-EFFB-402E-8C7A-DD53BA516CC0}" destId="{BEEBB240-0E1E-476D-9E76-44C1E48C5C38}" srcOrd="1" destOrd="0" presId="urn:microsoft.com/office/officeart/2005/8/layout/vList3#1"/>
    <dgm:cxn modelId="{36009612-1EB2-406B-B618-6738743E8083}" type="presParOf" srcId="{B9A21B53-8EDB-486D-8042-1B1CE3783B8F}" destId="{5DC499FD-1E16-4008-ADF1-E7C159521929}" srcOrd="17" destOrd="0" presId="urn:microsoft.com/office/officeart/2005/8/layout/vList3#1"/>
    <dgm:cxn modelId="{6A3913BB-B8A1-4935-B064-A97336235EBC}" type="presParOf" srcId="{B9A21B53-8EDB-486D-8042-1B1CE3783B8F}" destId="{64F2A29C-EFF9-4B16-AE7F-577193C8488E}" srcOrd="18" destOrd="0" presId="urn:microsoft.com/office/officeart/2005/8/layout/vList3#1"/>
    <dgm:cxn modelId="{F53FFF7C-49CC-4551-AF6D-1A75C5D235AF}" type="presParOf" srcId="{64F2A29C-EFF9-4B16-AE7F-577193C8488E}" destId="{ECD3C7FC-60AC-4CF6-8A3B-B39F154EAAF7}" srcOrd="0" destOrd="0" presId="urn:microsoft.com/office/officeart/2005/8/layout/vList3#1"/>
    <dgm:cxn modelId="{E4490820-E8FA-4258-A2DC-4B730F69BCCF}" type="presParOf" srcId="{64F2A29C-EFF9-4B16-AE7F-577193C8488E}" destId="{5013D30A-85F5-4C17-AE40-DFAC05608451}" srcOrd="1" destOrd="0" presId="urn:microsoft.com/office/officeart/2005/8/layout/vList3#1"/>
    <dgm:cxn modelId="{8A3DC7AE-ADDB-46E2-840E-AB1978882106}" type="presParOf" srcId="{B9A21B53-8EDB-486D-8042-1B1CE3783B8F}" destId="{CD45D31E-1B8F-4A89-902A-950B7EE1EE02}" srcOrd="19" destOrd="0" presId="urn:microsoft.com/office/officeart/2005/8/layout/vList3#1"/>
    <dgm:cxn modelId="{05F07269-4399-49EC-94F9-6CEDA38B2E86}" type="presParOf" srcId="{B9A21B53-8EDB-486D-8042-1B1CE3783B8F}" destId="{CC86D33E-DA80-4E67-9E3F-E94298761D7A}" srcOrd="20" destOrd="0" presId="urn:microsoft.com/office/officeart/2005/8/layout/vList3#1"/>
    <dgm:cxn modelId="{E231A47A-1015-41D0-9D5D-8457E6877257}" type="presParOf" srcId="{CC86D33E-DA80-4E67-9E3F-E94298761D7A}" destId="{67C8BF79-7701-4F7D-917D-F18135753788}" srcOrd="0" destOrd="0" presId="urn:microsoft.com/office/officeart/2005/8/layout/vList3#1"/>
    <dgm:cxn modelId="{A10E572B-E020-4A6E-A9A3-3A8AE3EED006}" type="presParOf" srcId="{CC86D33E-DA80-4E67-9E3F-E94298761D7A}" destId="{F6115EDC-991F-429A-8B0E-6A40F5F07B95}" srcOrd="1" destOrd="0" presId="urn:microsoft.com/office/officeart/2005/8/layout/vList3#1"/>
    <dgm:cxn modelId="{4FE8FE07-498F-4C4D-ADB5-E5FAA6915805}" type="presParOf" srcId="{B9A21B53-8EDB-486D-8042-1B1CE3783B8F}" destId="{09748EBB-8CD5-4509-86E6-46E257C3108D}" srcOrd="21" destOrd="0" presId="urn:microsoft.com/office/officeart/2005/8/layout/vList3#1"/>
    <dgm:cxn modelId="{ACB94989-0F53-43CA-96D1-76B0464F26E6}" type="presParOf" srcId="{B9A21B53-8EDB-486D-8042-1B1CE3783B8F}" destId="{734E2ACE-14C1-4417-BBE9-0CBC874C460F}" srcOrd="22" destOrd="0" presId="urn:microsoft.com/office/officeart/2005/8/layout/vList3#1"/>
    <dgm:cxn modelId="{39AA6C28-3B2C-4052-8D14-A0148C05F27E}" type="presParOf" srcId="{734E2ACE-14C1-4417-BBE9-0CBC874C460F}" destId="{35807537-DDA8-443B-99ED-FA3D9D362F0B}" srcOrd="0" destOrd="0" presId="urn:microsoft.com/office/officeart/2005/8/layout/vList3#1"/>
    <dgm:cxn modelId="{D11436E3-05BD-4E58-B43E-B85B1E2BE1DA}" type="presParOf" srcId="{734E2ACE-14C1-4417-BBE9-0CBC874C460F}" destId="{C49A4B92-0B5E-452D-9203-BFCB6A0D7F02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3991D-B8A4-4BEA-9A39-78C4FC725EBF}">
      <dsp:nvSpPr>
        <dsp:cNvPr id="0" name=""/>
        <dsp:cNvSpPr/>
      </dsp:nvSpPr>
      <dsp:spPr>
        <a:xfrm rot="10800000">
          <a:off x="-1" y="796"/>
          <a:ext cx="8352931" cy="3268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151" tIns="60960" rIns="113792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j-lt"/>
            </a:rPr>
            <a:t>Общегосударственные вопросы</a:t>
          </a:r>
          <a:endParaRPr lang="ru-RU" sz="1600" b="1" kern="1200" dirty="0">
            <a:latin typeface="+mj-lt"/>
          </a:endParaRPr>
        </a:p>
      </dsp:txBody>
      <dsp:txXfrm rot="10800000">
        <a:off x="81722" y="796"/>
        <a:ext cx="8271208" cy="326892"/>
      </dsp:txXfrm>
    </dsp:sp>
    <dsp:sp modelId="{3C800DBB-BB35-4903-96D7-F8647DB07BBF}">
      <dsp:nvSpPr>
        <dsp:cNvPr id="0" name=""/>
        <dsp:cNvSpPr/>
      </dsp:nvSpPr>
      <dsp:spPr>
        <a:xfrm>
          <a:off x="1235668" y="796"/>
          <a:ext cx="326892" cy="32689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183C2-0C0E-4FC7-A641-5E118DAE870E}">
      <dsp:nvSpPr>
        <dsp:cNvPr id="0" name=""/>
        <dsp:cNvSpPr/>
      </dsp:nvSpPr>
      <dsp:spPr>
        <a:xfrm rot="10800000">
          <a:off x="-1" y="425269"/>
          <a:ext cx="8352931" cy="3268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151" tIns="60960" rIns="113792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>
              <a:latin typeface="+mj-lt"/>
            </a:rPr>
            <a:t>Национальная оборона</a:t>
          </a:r>
          <a:endParaRPr lang="ru-RU" sz="1600" b="1" kern="1200" dirty="0">
            <a:latin typeface="+mj-lt"/>
          </a:endParaRPr>
        </a:p>
      </dsp:txBody>
      <dsp:txXfrm rot="10800000">
        <a:off x="81722" y="425269"/>
        <a:ext cx="8271208" cy="326892"/>
      </dsp:txXfrm>
    </dsp:sp>
    <dsp:sp modelId="{448BBFE7-3CD1-4FFA-9368-DCB6B892539A}">
      <dsp:nvSpPr>
        <dsp:cNvPr id="0" name=""/>
        <dsp:cNvSpPr/>
      </dsp:nvSpPr>
      <dsp:spPr>
        <a:xfrm>
          <a:off x="1235668" y="425269"/>
          <a:ext cx="326892" cy="32689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D879D-A087-4AE5-9658-90C6291665A3}">
      <dsp:nvSpPr>
        <dsp:cNvPr id="0" name=""/>
        <dsp:cNvSpPr/>
      </dsp:nvSpPr>
      <dsp:spPr>
        <a:xfrm rot="10800000">
          <a:off x="-1" y="841671"/>
          <a:ext cx="8352931" cy="3268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151" tIns="60960" rIns="113792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>
              <a:latin typeface="+mj-lt"/>
            </a:rPr>
            <a:t>Национальная безопасность и правоохранительная деятельность</a:t>
          </a:r>
          <a:endParaRPr lang="ru-RU" sz="1600" b="1" kern="1200" dirty="0">
            <a:latin typeface="+mj-lt"/>
          </a:endParaRPr>
        </a:p>
      </dsp:txBody>
      <dsp:txXfrm rot="10800000">
        <a:off x="81722" y="841671"/>
        <a:ext cx="8271208" cy="326892"/>
      </dsp:txXfrm>
    </dsp:sp>
    <dsp:sp modelId="{996FEC73-3F1D-4F6C-BE79-F1C417EC5CF1}">
      <dsp:nvSpPr>
        <dsp:cNvPr id="0" name=""/>
        <dsp:cNvSpPr/>
      </dsp:nvSpPr>
      <dsp:spPr>
        <a:xfrm>
          <a:off x="1235668" y="849742"/>
          <a:ext cx="326892" cy="32689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C350B-BEB0-49D3-8B47-30D0F9FD024C}">
      <dsp:nvSpPr>
        <dsp:cNvPr id="0" name=""/>
        <dsp:cNvSpPr/>
      </dsp:nvSpPr>
      <dsp:spPr>
        <a:xfrm rot="10800000">
          <a:off x="-1" y="1274215"/>
          <a:ext cx="8352931" cy="3268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151" tIns="60960" rIns="113792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>
              <a:latin typeface="+mj-lt"/>
            </a:rPr>
            <a:t>Национальная экономика</a:t>
          </a:r>
          <a:endParaRPr lang="ru-RU" sz="1600" b="1" kern="1200" dirty="0">
            <a:latin typeface="+mj-lt"/>
          </a:endParaRPr>
        </a:p>
      </dsp:txBody>
      <dsp:txXfrm rot="10800000">
        <a:off x="81722" y="1274215"/>
        <a:ext cx="8271208" cy="326892"/>
      </dsp:txXfrm>
    </dsp:sp>
    <dsp:sp modelId="{72FAE9A7-43C6-4815-AFBB-E1DD6057871B}">
      <dsp:nvSpPr>
        <dsp:cNvPr id="0" name=""/>
        <dsp:cNvSpPr/>
      </dsp:nvSpPr>
      <dsp:spPr>
        <a:xfrm>
          <a:off x="1235668" y="1274215"/>
          <a:ext cx="326892" cy="32689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E549F-5C1D-43F4-AC3B-15A43C03C039}">
      <dsp:nvSpPr>
        <dsp:cNvPr id="0" name=""/>
        <dsp:cNvSpPr/>
      </dsp:nvSpPr>
      <dsp:spPr>
        <a:xfrm rot="10800000">
          <a:off x="-1" y="1698688"/>
          <a:ext cx="8352931" cy="3268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151" tIns="60960" rIns="113792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>
              <a:latin typeface="+mj-lt"/>
            </a:rPr>
            <a:t>Жилищно-коммунальное хозяйство</a:t>
          </a:r>
          <a:endParaRPr lang="ru-RU" sz="1600" b="1" kern="1200" dirty="0">
            <a:latin typeface="+mj-lt"/>
          </a:endParaRPr>
        </a:p>
      </dsp:txBody>
      <dsp:txXfrm rot="10800000">
        <a:off x="81722" y="1698688"/>
        <a:ext cx="8271208" cy="326892"/>
      </dsp:txXfrm>
    </dsp:sp>
    <dsp:sp modelId="{C4EC17C7-8FDC-4B66-A771-663F4DED5741}">
      <dsp:nvSpPr>
        <dsp:cNvPr id="0" name=""/>
        <dsp:cNvSpPr/>
      </dsp:nvSpPr>
      <dsp:spPr>
        <a:xfrm>
          <a:off x="1235668" y="1698688"/>
          <a:ext cx="326892" cy="32689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E518B-AF43-492C-AA9A-925A070FCE58}">
      <dsp:nvSpPr>
        <dsp:cNvPr id="0" name=""/>
        <dsp:cNvSpPr/>
      </dsp:nvSpPr>
      <dsp:spPr>
        <a:xfrm rot="10800000">
          <a:off x="-1" y="2123161"/>
          <a:ext cx="8352931" cy="3268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151" tIns="60960" rIns="113792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>
              <a:latin typeface="+mj-lt"/>
            </a:rPr>
            <a:t>Образовани</a:t>
          </a:r>
          <a:r>
            <a:rPr lang="ru-RU" sz="1500" b="0" i="0" u="none" kern="1200" dirty="0" smtClean="0"/>
            <a:t>е</a:t>
          </a:r>
          <a:endParaRPr lang="ru-RU" sz="1500" kern="1200" dirty="0"/>
        </a:p>
      </dsp:txBody>
      <dsp:txXfrm rot="10800000">
        <a:off x="81722" y="2123161"/>
        <a:ext cx="8271208" cy="326892"/>
      </dsp:txXfrm>
    </dsp:sp>
    <dsp:sp modelId="{343E55E3-E1EE-48B6-A5F4-F871B79A217C}">
      <dsp:nvSpPr>
        <dsp:cNvPr id="0" name=""/>
        <dsp:cNvSpPr/>
      </dsp:nvSpPr>
      <dsp:spPr>
        <a:xfrm>
          <a:off x="1235668" y="2123161"/>
          <a:ext cx="326892" cy="32689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94BC5-DEBC-47D0-9B66-5B1D4A151E4D}">
      <dsp:nvSpPr>
        <dsp:cNvPr id="0" name=""/>
        <dsp:cNvSpPr/>
      </dsp:nvSpPr>
      <dsp:spPr>
        <a:xfrm rot="10800000">
          <a:off x="-1" y="2547633"/>
          <a:ext cx="8352931" cy="3268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151" tIns="60960" rIns="113792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>
              <a:latin typeface="+mj-lt"/>
            </a:rPr>
            <a:t>Культура и кинематография</a:t>
          </a:r>
          <a:endParaRPr lang="ru-RU" sz="1600" b="1" kern="1200" dirty="0">
            <a:latin typeface="+mj-lt"/>
          </a:endParaRPr>
        </a:p>
      </dsp:txBody>
      <dsp:txXfrm rot="10800000">
        <a:off x="81722" y="2547633"/>
        <a:ext cx="8271208" cy="326892"/>
      </dsp:txXfrm>
    </dsp:sp>
    <dsp:sp modelId="{D4A009E8-2470-4DFC-A5E7-8FD3752327DD}">
      <dsp:nvSpPr>
        <dsp:cNvPr id="0" name=""/>
        <dsp:cNvSpPr/>
      </dsp:nvSpPr>
      <dsp:spPr>
        <a:xfrm>
          <a:off x="1235668" y="2547633"/>
          <a:ext cx="326892" cy="32689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7DD74-F503-46A6-B0F6-A7A443B78DF5}">
      <dsp:nvSpPr>
        <dsp:cNvPr id="0" name=""/>
        <dsp:cNvSpPr/>
      </dsp:nvSpPr>
      <dsp:spPr>
        <a:xfrm rot="10800000">
          <a:off x="0" y="2947292"/>
          <a:ext cx="8329212" cy="3268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151" tIns="60960" rIns="113792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>
              <a:latin typeface="+mj-lt"/>
            </a:rPr>
            <a:t>Здравоохранение</a:t>
          </a:r>
          <a:endParaRPr lang="ru-RU" sz="1600" b="1" kern="1200" dirty="0">
            <a:latin typeface="+mj-lt"/>
          </a:endParaRPr>
        </a:p>
      </dsp:txBody>
      <dsp:txXfrm rot="10800000">
        <a:off x="81723" y="2947292"/>
        <a:ext cx="8247489" cy="326892"/>
      </dsp:txXfrm>
    </dsp:sp>
    <dsp:sp modelId="{732B2A18-2682-4D7C-B1D7-0E83ADBC88EA}">
      <dsp:nvSpPr>
        <dsp:cNvPr id="0" name=""/>
        <dsp:cNvSpPr/>
      </dsp:nvSpPr>
      <dsp:spPr>
        <a:xfrm>
          <a:off x="1235668" y="2972106"/>
          <a:ext cx="326892" cy="32689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EBB240-0E1E-476D-9E76-44C1E48C5C38}">
      <dsp:nvSpPr>
        <dsp:cNvPr id="0" name=""/>
        <dsp:cNvSpPr/>
      </dsp:nvSpPr>
      <dsp:spPr>
        <a:xfrm rot="10800000">
          <a:off x="-1" y="3396579"/>
          <a:ext cx="8352931" cy="3268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151" tIns="60960" rIns="113792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>
              <a:latin typeface="+mj-lt"/>
            </a:rPr>
            <a:t>Социальная политика</a:t>
          </a:r>
          <a:endParaRPr lang="ru-RU" sz="1600" b="1" kern="1200" dirty="0">
            <a:latin typeface="+mj-lt"/>
          </a:endParaRPr>
        </a:p>
      </dsp:txBody>
      <dsp:txXfrm rot="10800000">
        <a:off x="81722" y="3396579"/>
        <a:ext cx="8271208" cy="326892"/>
      </dsp:txXfrm>
    </dsp:sp>
    <dsp:sp modelId="{0DD87EEF-A136-4764-87F5-B0BA06157495}">
      <dsp:nvSpPr>
        <dsp:cNvPr id="0" name=""/>
        <dsp:cNvSpPr/>
      </dsp:nvSpPr>
      <dsp:spPr>
        <a:xfrm>
          <a:off x="1235668" y="3396579"/>
          <a:ext cx="326892" cy="32689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3D30A-85F5-4C17-AE40-DFAC05608451}">
      <dsp:nvSpPr>
        <dsp:cNvPr id="0" name=""/>
        <dsp:cNvSpPr/>
      </dsp:nvSpPr>
      <dsp:spPr>
        <a:xfrm rot="10800000">
          <a:off x="-1" y="3821052"/>
          <a:ext cx="8352931" cy="3268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151" tIns="60960" rIns="113792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>
              <a:latin typeface="+mj-lt"/>
            </a:rPr>
            <a:t>Физическая культура и спорт</a:t>
          </a:r>
          <a:endParaRPr lang="ru-RU" sz="1600" b="1" kern="1200" dirty="0">
            <a:latin typeface="+mj-lt"/>
          </a:endParaRPr>
        </a:p>
      </dsp:txBody>
      <dsp:txXfrm rot="10800000">
        <a:off x="81722" y="3821052"/>
        <a:ext cx="8271208" cy="326892"/>
      </dsp:txXfrm>
    </dsp:sp>
    <dsp:sp modelId="{ECD3C7FC-60AC-4CF6-8A3B-B39F154EAAF7}">
      <dsp:nvSpPr>
        <dsp:cNvPr id="0" name=""/>
        <dsp:cNvSpPr/>
      </dsp:nvSpPr>
      <dsp:spPr>
        <a:xfrm>
          <a:off x="1235668" y="3821052"/>
          <a:ext cx="326892" cy="32689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15EDC-991F-429A-8B0E-6A40F5F07B95}">
      <dsp:nvSpPr>
        <dsp:cNvPr id="0" name=""/>
        <dsp:cNvSpPr/>
      </dsp:nvSpPr>
      <dsp:spPr>
        <a:xfrm rot="10800000">
          <a:off x="11857" y="4245525"/>
          <a:ext cx="8329212" cy="3268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151" tIns="60960" rIns="113792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>
              <a:latin typeface="+mj-lt"/>
            </a:rPr>
            <a:t>Средства массовой информации</a:t>
          </a:r>
          <a:endParaRPr lang="ru-RU" sz="1600" b="1" kern="1200" dirty="0">
            <a:latin typeface="+mj-lt"/>
          </a:endParaRPr>
        </a:p>
      </dsp:txBody>
      <dsp:txXfrm rot="10800000">
        <a:off x="93580" y="4245525"/>
        <a:ext cx="8247489" cy="326892"/>
      </dsp:txXfrm>
    </dsp:sp>
    <dsp:sp modelId="{67C8BF79-7701-4F7D-917D-F18135753788}">
      <dsp:nvSpPr>
        <dsp:cNvPr id="0" name=""/>
        <dsp:cNvSpPr/>
      </dsp:nvSpPr>
      <dsp:spPr>
        <a:xfrm>
          <a:off x="1235668" y="4245525"/>
          <a:ext cx="326892" cy="32689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A4B92-0B5E-452D-9203-BFCB6A0D7F02}">
      <dsp:nvSpPr>
        <dsp:cNvPr id="0" name=""/>
        <dsp:cNvSpPr/>
      </dsp:nvSpPr>
      <dsp:spPr>
        <a:xfrm rot="10800000">
          <a:off x="11857" y="4669998"/>
          <a:ext cx="8329212" cy="3268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151" tIns="60960" rIns="113792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>
              <a:latin typeface="+mj-lt"/>
            </a:rPr>
            <a:t>Обслуживание муниципального долга</a:t>
          </a:r>
          <a:endParaRPr lang="ru-RU" sz="1600" b="1" kern="1200" dirty="0">
            <a:latin typeface="+mj-lt"/>
          </a:endParaRPr>
        </a:p>
      </dsp:txBody>
      <dsp:txXfrm rot="10800000">
        <a:off x="93580" y="4669998"/>
        <a:ext cx="8247489" cy="326892"/>
      </dsp:txXfrm>
    </dsp:sp>
    <dsp:sp modelId="{35807537-DDA8-443B-99ED-FA3D9D362F0B}">
      <dsp:nvSpPr>
        <dsp:cNvPr id="0" name=""/>
        <dsp:cNvSpPr/>
      </dsp:nvSpPr>
      <dsp:spPr>
        <a:xfrm>
          <a:off x="1235668" y="4669998"/>
          <a:ext cx="326892" cy="32689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0.84786</cdr:x>
      <cdr:y>0</cdr:y>
    </cdr:from>
    <cdr:to>
      <cdr:x>1</cdr:x>
      <cdr:y>0.81549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04701" y="-109411"/>
          <a:ext cx="1314636" cy="1376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0.16261</cdr:x>
      <cdr:y>0.1905</cdr:y>
    </cdr:from>
    <cdr:to>
      <cdr:x>0.2518</cdr:x>
      <cdr:y>0.63146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05124" y="321662"/>
          <a:ext cx="770709" cy="744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0.00993</cdr:x>
      <cdr:y>0.08219</cdr:y>
    </cdr:from>
    <cdr:to>
      <cdr:x>0.19587</cdr:x>
      <cdr:y>0.70882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5776" y="138781"/>
          <a:ext cx="1606731" cy="1058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План на 2019 год</a:t>
          </a:r>
        </a:p>
        <a:p xmlns:a="http://schemas.openxmlformats.org/drawingml/2006/main"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Прогноз на 2018 год</a:t>
          </a:r>
        </a:p>
        <a:p xmlns:a="http://schemas.openxmlformats.org/drawingml/2006/main"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Отчет за 2017 год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0.89418</cdr:x>
      <cdr:y>0.34522</cdr:y>
    </cdr:from>
    <cdr:to>
      <cdr:x>1</cdr:x>
      <cdr:y>0.88676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975742" y="58291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0.86859</cdr:x>
      <cdr:y>0.08993</cdr:y>
    </cdr:from>
    <cdr:to>
      <cdr:x>0.99093</cdr:x>
      <cdr:y>0.58505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505479" y="151846"/>
          <a:ext cx="1057103" cy="836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13605 </a:t>
          </a:r>
        </a:p>
        <a:p xmlns:a="http://schemas.openxmlformats.org/drawingml/2006/main"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13605</a:t>
          </a:r>
        </a:p>
        <a:p xmlns:a="http://schemas.openxmlformats.org/drawingml/2006/main"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13578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0.13369</cdr:x>
      <cdr:y>0.85394</cdr:y>
    </cdr:from>
    <cdr:to>
      <cdr:x>0.87972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1596" y="1956876"/>
          <a:ext cx="3357155" cy="334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0.16272</cdr:x>
      <cdr:y>0.60097</cdr:y>
    </cdr:from>
    <cdr:to>
      <cdr:x>0.80135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32225" y="1377180"/>
          <a:ext cx="2873829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0.54009</cdr:x>
      <cdr:y>0.60097</cdr:y>
    </cdr:from>
    <cdr:to>
      <cdr:x>0.74329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30396" y="220507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0.07273</cdr:x>
      <cdr:y>0.89954</cdr:y>
    </cdr:from>
    <cdr:to>
      <cdr:x>0.9581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27276" y="2061378"/>
          <a:ext cx="3984172" cy="230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b="1" dirty="0" smtClean="0">
              <a:latin typeface="Times New Roman" pitchFamily="18" charset="0"/>
              <a:cs typeface="Times New Roman" pitchFamily="18" charset="0"/>
            </a:rPr>
            <a:t>                     2017 год                    2018 год                  2019 год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0.26786</cdr:x>
      <cdr:y>0.74462</cdr:y>
    </cdr:from>
    <cdr:to>
      <cdr:x>0.86001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22284" y="1661441"/>
          <a:ext cx="2259875" cy="569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2017 год      2018 год   2019 год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0.08772</cdr:x>
      <cdr:y>0.80282</cdr:y>
    </cdr:from>
    <cdr:to>
      <cdr:x>0.21053</cdr:x>
      <cdr:y>0.98592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720080" y="4104456"/>
          <a:ext cx="1008112" cy="936104"/>
        </a:xfrm>
        <a:prstGeom xmlns:a="http://schemas.openxmlformats.org/drawingml/2006/main" prst="ellipse">
          <a:avLst/>
        </a:prstGeom>
        <a:solidFill xmlns:a="http://schemas.openxmlformats.org/drawingml/2006/main">
          <a:srgbClr val="00FF99"/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0.11404</cdr:x>
      <cdr:y>0.11765</cdr:y>
    </cdr:from>
    <cdr:to>
      <cdr:x>0.22807</cdr:x>
      <cdr:y>0.26471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936104" y="576064"/>
          <a:ext cx="936104" cy="720080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0.80702</cdr:x>
      <cdr:y>0.16901</cdr:y>
    </cdr:from>
    <cdr:to>
      <cdr:x>0.92105</cdr:x>
      <cdr:y>0.29577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6624736" y="864096"/>
          <a:ext cx="936104" cy="648072"/>
        </a:xfrm>
        <a:prstGeom xmlns:a="http://schemas.openxmlformats.org/drawingml/2006/main" prst="ellipse">
          <a:avLst/>
        </a:prstGeom>
        <a:solidFill xmlns:a="http://schemas.openxmlformats.org/drawingml/2006/main">
          <a:srgbClr val="7030A0"/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0.05263</cdr:x>
      <cdr:y>0</cdr:y>
    </cdr:from>
    <cdr:to>
      <cdr:x>0.28947</cdr:x>
      <cdr:y>0.13235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32048" y="0"/>
          <a:ext cx="194421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 smtClean="0">
            <a:latin typeface="+mj-lt"/>
          </a:endParaRPr>
        </a:p>
        <a:p xmlns:a="http://schemas.openxmlformats.org/drawingml/2006/main">
          <a:r>
            <a:rPr lang="ru-RU" sz="1600" b="1" dirty="0" smtClean="0">
              <a:latin typeface="+mj-lt"/>
            </a:rPr>
            <a:t>Налоговые доходы</a:t>
          </a:r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0.14035</cdr:x>
      <cdr:y>0.16176</cdr:y>
    </cdr:from>
    <cdr:to>
      <cdr:x>0.2193</cdr:x>
      <cdr:y>0.25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52128" y="827033"/>
          <a:ext cx="648072" cy="4511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+mj-lt"/>
            </a:rPr>
            <a:t>5%</a:t>
          </a:r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0.83333</cdr:x>
      <cdr:y>0.19718</cdr:y>
    </cdr:from>
    <cdr:to>
      <cdr:x>0.92105</cdr:x>
      <cdr:y>0.30986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840760" y="1008112"/>
          <a:ext cx="7200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+mj-lt"/>
            </a:rPr>
            <a:t>1%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0.72807</cdr:x>
      <cdr:y>0.08451</cdr:y>
    </cdr:from>
    <cdr:to>
      <cdr:x>1</cdr:x>
      <cdr:y>0.16901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976664" y="43204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+mj-lt"/>
            </a:rPr>
            <a:t>Неналоговые доходы</a:t>
          </a:r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0.10526</cdr:x>
      <cdr:y>0.85915</cdr:y>
    </cdr:from>
    <cdr:to>
      <cdr:x>0.18421</cdr:x>
      <cdr:y>0.92958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864096" y="4392488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+mj-lt"/>
            </a:rPr>
            <a:t>94%</a:t>
          </a:r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</cdr:x>
      <cdr:y>0.73239</cdr:y>
    </cdr:from>
    <cdr:to>
      <cdr:x>0.25439</cdr:x>
      <cdr:y>0.80282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0" y="3744416"/>
          <a:ext cx="208823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+mj-lt"/>
            </a:rPr>
            <a:t>Финансовая помощь</a:t>
          </a:r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0.34211</cdr:x>
      <cdr:y>0.33803</cdr:y>
    </cdr:from>
    <cdr:to>
      <cdr:x>0.64035</cdr:x>
      <cdr:y>0.71831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808312" y="1728192"/>
          <a:ext cx="2448272" cy="1944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200" b="1" i="1" dirty="0" smtClean="0">
              <a:solidFill>
                <a:srgbClr val="7030A0"/>
              </a:solidFill>
              <a:latin typeface="+mj-lt"/>
            </a:rPr>
            <a:t>Всего </a:t>
          </a:r>
          <a:r>
            <a:rPr lang="ru-RU" sz="3600" b="1" i="1" dirty="0" smtClean="0">
              <a:solidFill>
                <a:srgbClr val="7030A0"/>
              </a:solidFill>
              <a:latin typeface="+mj-lt"/>
            </a:rPr>
            <a:t>618456,1</a:t>
          </a:r>
        </a:p>
        <a:p xmlns:a="http://schemas.openxmlformats.org/drawingml/2006/main">
          <a:pPr algn="ctr"/>
          <a:r>
            <a:rPr lang="ru-RU" sz="3200" b="1" i="1" dirty="0" smtClean="0">
              <a:solidFill>
                <a:srgbClr val="7030A0"/>
              </a:solidFill>
              <a:latin typeface="+mj-lt"/>
            </a:rPr>
            <a:t> тыс. руб.</a:t>
          </a:r>
          <a:endParaRPr lang="ru-RU" sz="3200" b="1" i="1" dirty="0">
            <a:solidFill>
              <a:srgbClr val="7030A0"/>
            </a:solidFill>
            <a:latin typeface="+mj-lt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0.42241</cdr:x>
      <cdr:y>0.39726</cdr:y>
    </cdr:from>
    <cdr:to>
      <cdr:x>0.60345</cdr:x>
      <cdr:y>0.58904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8392" y="2088232"/>
          <a:ext cx="1512168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0.35345</cdr:x>
      <cdr:y>0.36986</cdr:y>
    </cdr:from>
    <cdr:to>
      <cdr:x>0.63793</cdr:x>
      <cdr:y>0.65753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28681" y="1944216"/>
          <a:ext cx="2437719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800" b="1" i="1" dirty="0" smtClean="0">
              <a:solidFill>
                <a:srgbClr val="7030A0"/>
              </a:solidFill>
              <a:latin typeface="+mj-lt"/>
            </a:rPr>
            <a:t>Всего</a:t>
          </a:r>
        </a:p>
        <a:p xmlns:a="http://schemas.openxmlformats.org/drawingml/2006/main">
          <a:pPr algn="ctr"/>
          <a:r>
            <a:rPr lang="ru-RU" sz="2800" b="1" i="1" dirty="0" smtClean="0">
              <a:solidFill>
                <a:srgbClr val="7030A0"/>
              </a:solidFill>
              <a:latin typeface="+mj-lt"/>
            </a:rPr>
            <a:t> </a:t>
          </a:r>
          <a:r>
            <a:rPr lang="ru-RU" sz="3600" b="1" i="1" dirty="0" smtClean="0">
              <a:solidFill>
                <a:srgbClr val="7030A0"/>
              </a:solidFill>
              <a:latin typeface="+mj-lt"/>
            </a:rPr>
            <a:t>36138</a:t>
          </a:r>
        </a:p>
        <a:p xmlns:a="http://schemas.openxmlformats.org/drawingml/2006/main">
          <a:pPr algn="ctr"/>
          <a:r>
            <a:rPr lang="ru-RU" sz="2800" b="1" i="1" dirty="0" smtClean="0">
              <a:solidFill>
                <a:srgbClr val="7030A0"/>
              </a:solidFill>
              <a:latin typeface="+mj-lt"/>
            </a:rPr>
            <a:t> тыс. руб.</a:t>
          </a:r>
          <a:endParaRPr lang="ru-RU" sz="2800" b="1" i="1" dirty="0">
            <a:solidFill>
              <a:srgbClr val="7030A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0.79832</cdr:x>
      <cdr:y>0.45205</cdr:y>
    </cdr:from>
    <cdr:to>
      <cdr:x>0.89575</cdr:x>
      <cdr:y>0.56164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6840760" y="2376264"/>
          <a:ext cx="834920" cy="576064"/>
        </a:xfrm>
        <a:prstGeom xmlns:a="http://schemas.openxmlformats.org/drawingml/2006/main" prst="ellipse">
          <a:avLst/>
        </a:prstGeom>
        <a:solidFill xmlns:a="http://schemas.openxmlformats.org/drawingml/2006/main">
          <a:srgbClr val="B48900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0.63025</cdr:x>
      <cdr:y>0.86301</cdr:y>
    </cdr:from>
    <cdr:to>
      <cdr:x>0.72508</cdr:x>
      <cdr:y>0.9726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5400600" y="4536504"/>
          <a:ext cx="812573" cy="576064"/>
        </a:xfrm>
        <a:prstGeom xmlns:a="http://schemas.openxmlformats.org/drawingml/2006/main" prst="ellipse">
          <a:avLst/>
        </a:prstGeom>
        <a:solidFill xmlns:a="http://schemas.openxmlformats.org/drawingml/2006/main">
          <a:srgbClr val="7030A0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0.2437</cdr:x>
      <cdr:y>0.83562</cdr:y>
    </cdr:from>
    <cdr:to>
      <cdr:x>0.34483</cdr:x>
      <cdr:y>0.94521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2088232" y="4392488"/>
          <a:ext cx="866578" cy="57606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75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0.12931</cdr:x>
      <cdr:y>0.52576</cdr:y>
    </cdr:from>
    <cdr:to>
      <cdr:x>0.22414</cdr:x>
      <cdr:y>0.63535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1080120" y="2763688"/>
          <a:ext cx="792088" cy="57606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99FF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0.11207</cdr:x>
      <cdr:y>0.36137</cdr:y>
    </cdr:from>
    <cdr:to>
      <cdr:x>0.18966</cdr:x>
      <cdr:y>0.45726</cdr:y>
    </cdr:to>
    <cdr:sp macro="" textlink="">
      <cdr:nvSpPr>
        <cdr:cNvPr id="8" name="Овал 7"/>
        <cdr:cNvSpPr/>
      </cdr:nvSpPr>
      <cdr:spPr>
        <a:xfrm xmlns:a="http://schemas.openxmlformats.org/drawingml/2006/main">
          <a:off x="936104" y="1899592"/>
          <a:ext cx="648072" cy="504056"/>
        </a:xfrm>
        <a:prstGeom xmlns:a="http://schemas.openxmlformats.org/drawingml/2006/main" prst="ellipse">
          <a:avLst/>
        </a:prstGeom>
        <a:solidFill xmlns:a="http://schemas.openxmlformats.org/drawingml/2006/main">
          <a:srgbClr val="C00000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+mj-lt"/>
            </a:rPr>
            <a:t>1%</a:t>
          </a:r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0.17241</cdr:x>
      <cdr:y>0.13699</cdr:y>
    </cdr:from>
    <cdr:to>
      <cdr:x>0.26724</cdr:x>
      <cdr:y>0.23288</cdr:y>
    </cdr:to>
    <cdr:sp macro="" textlink="">
      <cdr:nvSpPr>
        <cdr:cNvPr id="9" name="Овал 8"/>
        <cdr:cNvSpPr/>
      </cdr:nvSpPr>
      <cdr:spPr>
        <a:xfrm xmlns:a="http://schemas.openxmlformats.org/drawingml/2006/main">
          <a:off x="1440160" y="720080"/>
          <a:ext cx="792088" cy="50405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75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0.17241</cdr:x>
      <cdr:y>0.15068</cdr:y>
    </cdr:from>
    <cdr:to>
      <cdr:x>0.25862</cdr:x>
      <cdr:y>0.23288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440160" y="792088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+mj-lt"/>
            </a:rPr>
            <a:t>   13%</a:t>
          </a:r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0.11207</cdr:x>
      <cdr:y>0.43836</cdr:y>
    </cdr:from>
    <cdr:to>
      <cdr:x>0.18966</cdr:x>
      <cdr:y>0.50685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936104" y="2304256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0.14655</cdr:x>
      <cdr:y>0.55315</cdr:y>
    </cdr:from>
    <cdr:to>
      <cdr:x>0.21552</cdr:x>
      <cdr:y>0.66274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224136" y="2907704"/>
          <a:ext cx="57606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+mj-lt"/>
            </a:rPr>
            <a:t>8</a:t>
          </a:r>
          <a:r>
            <a:rPr lang="ru-RU" sz="1600" b="1" dirty="0" smtClean="0">
              <a:latin typeface="+mj-lt"/>
            </a:rPr>
            <a:t>%</a:t>
          </a:r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0.2605</cdr:x>
      <cdr:y>0.84932</cdr:y>
    </cdr:from>
    <cdr:to>
      <cdr:x>0.32773</cdr:x>
      <cdr:y>0.93151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232248" y="4464496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+mj-lt"/>
            </a:rPr>
            <a:t>23%</a:t>
          </a:r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0.81513</cdr:x>
      <cdr:y>0.46575</cdr:y>
    </cdr:from>
    <cdr:to>
      <cdr:x>0.88235</cdr:x>
      <cdr:y>0.57534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984776" y="2448272"/>
          <a:ext cx="57606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+mj-lt"/>
            </a:rPr>
            <a:t>5</a:t>
          </a:r>
          <a:r>
            <a:rPr lang="ru-RU" sz="1600" b="1" dirty="0" smtClean="0">
              <a:latin typeface="+mj-lt"/>
            </a:rPr>
            <a:t>1%</a:t>
          </a:r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0.65546</cdr:x>
      <cdr:y>0.87671</cdr:y>
    </cdr:from>
    <cdr:to>
      <cdr:x>0.72269</cdr:x>
      <cdr:y>0.9589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5616624" y="4608512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+mj-lt"/>
            </a:rPr>
            <a:t>4</a:t>
          </a:r>
          <a:r>
            <a:rPr lang="ru-RU" sz="1600" b="1" dirty="0" smtClean="0">
              <a:latin typeface="+mj-lt"/>
            </a:rPr>
            <a:t>%</a:t>
          </a:r>
          <a:endParaRPr lang="ru-RU" sz="1600" b="1" dirty="0">
            <a:latin typeface="+mj-lt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948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102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221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352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356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000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919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103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669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269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077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D55A7-66B9-46B0-A39D-CB2E6EE92AA6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2E0DC-33CC-4DFC-9812-66209FD99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987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fintuva.r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96000" y="36493"/>
              <a:ext cx="5624425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800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8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800" b="0" cap="none" spc="0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9" y="17796"/>
              <a:ext cx="1342729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2018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7" y="4192551"/>
            <a:ext cx="3252652" cy="1695186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  <a:outerShdw blurRad="50800" dist="50800" dir="5400000" algn="ctr" rotWithShape="0">
              <a:srgbClr val="000000"/>
            </a:outerShdw>
            <a:softEdge rad="0"/>
          </a:effec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375" y="4121608"/>
            <a:ext cx="3151955" cy="186319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09" y="4113891"/>
            <a:ext cx="3489000" cy="2009260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74766" y="1358537"/>
            <a:ext cx="10985863" cy="28315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</a:t>
            </a:r>
          </a:p>
          <a:p>
            <a:pPr algn="ctr"/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основе проекта Решения Хурала представителей г.Ак-Довурак</a:t>
            </a:r>
          </a:p>
          <a:p>
            <a:pPr algn="ctr"/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</a:t>
            </a:r>
            <a:r>
              <a:rPr lang="ru-RU" sz="32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Бюджете городского округа город Ак-Довурак Республики Тыва</a:t>
            </a:r>
          </a:p>
          <a:p>
            <a:pPr algn="ctr"/>
            <a:r>
              <a:rPr lang="ru-RU" sz="32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2019 и плановый 2020-2021 годов </a:t>
            </a:r>
            <a:endParaRPr lang="ru-RU" sz="32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11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79256" y="36493"/>
              <a:ext cx="404117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2018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6962" y="1255693"/>
            <a:ext cx="2378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5407024" y="2613005"/>
            <a:ext cx="12858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БЮДЖЕТ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49433" y="2684439"/>
            <a:ext cx="2071702" cy="24288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050225" y="2684439"/>
            <a:ext cx="2143140" cy="24288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049462" y="3184505"/>
            <a:ext cx="200025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+mj-lt"/>
              </a:rPr>
              <a:t>Как  налогоплательщик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+mj-lt"/>
              </a:rPr>
              <a:t>(оплата налогов в </a:t>
            </a:r>
            <a:r>
              <a:rPr lang="ru-RU" b="1" i="1" dirty="0">
                <a:solidFill>
                  <a:srgbClr val="FF99FF"/>
                </a:solidFill>
                <a:latin typeface="+mj-lt"/>
              </a:rPr>
              <a:t>доходную часть бюджета</a:t>
            </a:r>
            <a:r>
              <a:rPr lang="ru-RU" b="1" dirty="0">
                <a:solidFill>
                  <a:srgbClr val="FFFF00"/>
                </a:solidFill>
                <a:latin typeface="+mj-lt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50212" y="2684443"/>
            <a:ext cx="2143125" cy="2605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>
                <a:solidFill>
                  <a:srgbClr val="C00000"/>
                </a:solidFill>
                <a:latin typeface="+mj-lt"/>
              </a:rPr>
              <a:t>Как получатель социальных гарантий</a:t>
            </a:r>
          </a:p>
          <a:p>
            <a:pPr algn="ctr"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(</a:t>
            </a:r>
            <a:r>
              <a:rPr lang="ru-RU" sz="1600" b="1" i="1" dirty="0">
                <a:solidFill>
                  <a:srgbClr val="FF99FF"/>
                </a:solidFill>
                <a:latin typeface="+mj-lt"/>
              </a:rPr>
              <a:t>расходная часть бюджета</a:t>
            </a:r>
            <a:r>
              <a:rPr lang="ru-RU" sz="1600" b="1" dirty="0">
                <a:solidFill>
                  <a:srgbClr val="FFFF00"/>
                </a:solidFill>
                <a:latin typeface="+mj-lt"/>
              </a:rPr>
              <a:t> – </a:t>
            </a: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Образование</a:t>
            </a: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Здравоохранение</a:t>
            </a: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Зарплата</a:t>
            </a: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Соц. выплаты</a:t>
            </a: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Другие цели</a:t>
            </a:r>
          </a:p>
          <a:p>
            <a:pPr>
              <a:lnSpc>
                <a:spcPts val="1000"/>
              </a:lnSpc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endParaRPr lang="ru-RU" sz="11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endParaRPr lang="ru-RU" sz="1600" dirty="0">
              <a:solidFill>
                <a:srgbClr val="5F7791"/>
              </a:solidFill>
              <a:latin typeface="+mj-lt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64011" y="4398951"/>
            <a:ext cx="3643338" cy="150019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478337" y="4613255"/>
            <a:ext cx="3214687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+mj-lt"/>
              </a:rPr>
              <a:t>Публичные слушания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(возможность граждан принятия участия в составлении и исполнении бюджета)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6335712" y="3827443"/>
            <a:ext cx="214312" cy="285750"/>
          </a:xfrm>
          <a:prstGeom prst="downArrow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5621337" y="3827443"/>
            <a:ext cx="214312" cy="285750"/>
          </a:xfrm>
          <a:prstGeom prst="upArrow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" name="Picture 27" descr="0013-007-Podtverzhdenie-sootvetstvija-zanimaemoj-dolzhnos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49" y="5184755"/>
            <a:ext cx="10080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 descr="588px-%D0%9A%D0%BD%D0%B8%D0%B3%D0%B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7" y="5256193"/>
            <a:ext cx="1285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9" descr="6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2" y="5184755"/>
            <a:ext cx="1008062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Выгнутая вверх стрелка 25"/>
          <p:cNvSpPr/>
          <p:nvPr/>
        </p:nvSpPr>
        <p:spPr>
          <a:xfrm>
            <a:off x="3121024" y="2184380"/>
            <a:ext cx="2071688" cy="500063"/>
          </a:xfrm>
          <a:prstGeom prst="curvedDownArrow">
            <a:avLst/>
          </a:prstGeom>
          <a:solidFill>
            <a:srgbClr val="990033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6978649" y="2041505"/>
            <a:ext cx="2000250" cy="500063"/>
          </a:xfrm>
          <a:prstGeom prst="curvedDownArrow">
            <a:avLst/>
          </a:prstGeom>
          <a:solidFill>
            <a:srgbClr val="990033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71962" y="640080"/>
            <a:ext cx="698838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Участие  граждан в бюджетном процессе</a:t>
            </a:r>
          </a:p>
        </p:txBody>
      </p:sp>
    </p:spTree>
    <p:extLst>
      <p:ext uri="{BB962C8B-B14F-4D97-AF65-F5344CB8AC3E}">
        <p14:creationId xmlns="" xmlns:p14="http://schemas.microsoft.com/office/powerpoint/2010/main" val="38586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0209" y="1509395"/>
            <a:ext cx="884845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>
                <a:latin typeface="+mj-lt"/>
              </a:rPr>
              <a:t>     </a:t>
            </a:r>
            <a:r>
              <a:rPr lang="ru-RU" sz="2000" b="1" i="1" u="sng" dirty="0">
                <a:solidFill>
                  <a:srgbClr val="C00000"/>
                </a:solidFill>
                <a:latin typeface="+mj-lt"/>
              </a:rPr>
              <a:t>Публичные слушания </a:t>
            </a:r>
            <a:r>
              <a:rPr lang="ru-RU" sz="2000" b="1" dirty="0">
                <a:latin typeface="+mj-lt"/>
              </a:rPr>
              <a:t>-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форма участия населения в осуществлении местного самоуправления.  </a:t>
            </a:r>
          </a:p>
          <a:p>
            <a:pPr algn="just"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Публичные слушания организуются и проводятся с целью выявления мнения населения по проекту бюджета города на очередной финансовый год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Каждый житель в 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</a:t>
            </a:r>
          </a:p>
          <a:p>
            <a:pPr algn="just"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Результат публичных слушаний - заключение, в котором отражаются выраженные позиции жителей города Ак-Довурак  и рекомендации, сформулированные по результатам публичных слушаний. </a:t>
            </a:r>
          </a:p>
          <a:p>
            <a:pPr algn="just"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Заключение о результатах публичных слушаний подлежит опубликованию.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58900" y="235131"/>
            <a:ext cx="4911271" cy="793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/>
              <a:t>Участие  граждан в бюджетном процессе</a:t>
            </a:r>
          </a:p>
        </p:txBody>
      </p:sp>
    </p:spTree>
    <p:extLst>
      <p:ext uri="{BB962C8B-B14F-4D97-AF65-F5344CB8AC3E}">
        <p14:creationId xmlns="" xmlns:p14="http://schemas.microsoft.com/office/powerpoint/2010/main" val="380900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0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9693" y="1417638"/>
            <a:ext cx="6408737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990033"/>
                </a:solidFill>
                <a:latin typeface="+mj-lt"/>
              </a:rPr>
              <a:t>Доходы бюджета 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–  это безвозмездные и безвозвратные поступления денежных средств в бюджет.</a:t>
            </a:r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5545455" y="4729163"/>
            <a:ext cx="1441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58900" y="261257"/>
            <a:ext cx="4284254" cy="571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88"/>
              </a:lnSpc>
              <a:tabLst>
                <a:tab pos="1524000" algn="l"/>
              </a:tabLst>
              <a:defRPr/>
            </a:pPr>
            <a:r>
              <a:rPr lang="ru-RU" sz="2800" b="1" i="1" dirty="0"/>
              <a:t>Доходы   бюджета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3403379" y="2831306"/>
            <a:ext cx="8153612" cy="3014588"/>
            <a:chOff x="1663700" y="2713112"/>
            <a:chExt cx="7861300" cy="301458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63700" y="2713112"/>
              <a:ext cx="7861300" cy="3014588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34575" y="2941408"/>
              <a:ext cx="3024188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latin typeface="+mj-lt"/>
                </a:rPr>
                <a:t>ДОХОДЫ БЮДЖЕТА</a:t>
              </a: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2176424" y="3821704"/>
              <a:ext cx="2051844" cy="1530800"/>
              <a:chOff x="1802130" y="3759975"/>
              <a:chExt cx="2051844" cy="1530800"/>
            </a:xfrm>
          </p:grpSpPr>
          <p:sp>
            <p:nvSpPr>
              <p:cNvPr id="3" name="Прямоугольная выноска 2"/>
              <p:cNvSpPr/>
              <p:nvPr/>
            </p:nvSpPr>
            <p:spPr>
              <a:xfrm rot="10800000">
                <a:off x="1802130" y="3759975"/>
                <a:ext cx="2051844" cy="1530800"/>
              </a:xfrm>
              <a:prstGeom prst="wedgeRectCallou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3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ru-RU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125708" y="4169119"/>
                <a:ext cx="1439862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2000" b="1" dirty="0">
                    <a:latin typeface="+mj-lt"/>
                  </a:rPr>
                  <a:t>Налоговые доходы</a:t>
                </a: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4448095" y="3834766"/>
              <a:ext cx="2051844" cy="1530800"/>
              <a:chOff x="1802130" y="3773038"/>
              <a:chExt cx="2051844" cy="1530800"/>
            </a:xfrm>
          </p:grpSpPr>
          <p:sp>
            <p:nvSpPr>
              <p:cNvPr id="27" name="Прямоугольная выноска 26"/>
              <p:cNvSpPr/>
              <p:nvPr/>
            </p:nvSpPr>
            <p:spPr>
              <a:xfrm rot="10800000">
                <a:off x="1802130" y="3773038"/>
                <a:ext cx="2051844" cy="1530800"/>
              </a:xfrm>
              <a:prstGeom prst="wedgeRectCallou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3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ru-RU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125708" y="4169119"/>
                <a:ext cx="157586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2000" b="1" dirty="0" smtClean="0">
                    <a:latin typeface="+mj-lt"/>
                  </a:rPr>
                  <a:t>Неналоговые доходы</a:t>
                </a:r>
                <a:endParaRPr lang="ru-RU" sz="2000" b="1" dirty="0">
                  <a:latin typeface="+mj-lt"/>
                </a:endParaRP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6719765" y="3839223"/>
              <a:ext cx="2051844" cy="1530800"/>
              <a:chOff x="1802130" y="3773038"/>
              <a:chExt cx="2051844" cy="1530800"/>
            </a:xfrm>
          </p:grpSpPr>
          <p:sp>
            <p:nvSpPr>
              <p:cNvPr id="31" name="Прямоугольная выноска 30"/>
              <p:cNvSpPr/>
              <p:nvPr/>
            </p:nvSpPr>
            <p:spPr>
              <a:xfrm rot="10800000">
                <a:off x="1802130" y="3773038"/>
                <a:ext cx="2051844" cy="1530800"/>
              </a:xfrm>
              <a:prstGeom prst="wedgeRectCallou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3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ru-RU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25708" y="4169119"/>
                <a:ext cx="157586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2000" b="1" dirty="0" smtClean="0">
                    <a:latin typeface="+mj-lt"/>
                  </a:rPr>
                  <a:t>Финансовая помощь</a:t>
                </a:r>
                <a:endParaRPr lang="ru-RU" sz="2000" b="1" dirty="0">
                  <a:latin typeface="+mj-lt"/>
                </a:endParaRPr>
              </a:p>
            </p:txBody>
          </p:sp>
        </p:grpSp>
      </p:grpSp>
      <p:pic>
        <p:nvPicPr>
          <p:cNvPr id="8" name="Picture 6" descr="money_6d42b0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22" y="2395500"/>
            <a:ext cx="2087563" cy="19431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2222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61455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79256" y="36493"/>
              <a:ext cx="404117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2018</a:t>
            </a:r>
          </a:p>
        </p:txBody>
      </p:sp>
      <p:pic>
        <p:nvPicPr>
          <p:cNvPr id="7" name="Picture 3" descr="ws_1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327859"/>
            <a:ext cx="11800114" cy="49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73783" y="3918857"/>
            <a:ext cx="1397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+mj-lt"/>
              </a:rPr>
              <a:t>БЮДЖЕТ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4034" y="2823319"/>
            <a:ext cx="2586446" cy="887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13"/>
              </a:lnSpc>
              <a:tabLst>
                <a:tab pos="317500" algn="l"/>
                <a:tab pos="419100" algn="l"/>
                <a:tab pos="495300" algn="l"/>
              </a:tabLst>
              <a:defRPr/>
            </a:pPr>
            <a:r>
              <a:rPr lang="ru-RU" sz="2000" b="1" dirty="0">
                <a:solidFill>
                  <a:srgbClr val="FFFF00"/>
                </a:solidFill>
                <a:latin typeface="+mj-lt"/>
              </a:rPr>
              <a:t>Налог на 	доходы</a:t>
            </a:r>
          </a:p>
          <a:p>
            <a:pPr algn="ctr">
              <a:lnSpc>
                <a:spcPts val="1950"/>
              </a:lnSpc>
              <a:tabLst>
                <a:tab pos="317500" algn="l"/>
                <a:tab pos="419100" algn="l"/>
                <a:tab pos="495300" algn="l"/>
              </a:tabLst>
              <a:defRPr/>
            </a:pPr>
            <a:r>
              <a:rPr lang="ru-RU" sz="2000" b="1" dirty="0">
                <a:solidFill>
                  <a:srgbClr val="FFFF00"/>
                </a:solidFill>
                <a:latin typeface="+mj-lt"/>
              </a:rPr>
              <a:t>физических лиц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6104" y="4323805"/>
            <a:ext cx="2455816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50"/>
              </a:lnSpc>
              <a:tabLst>
                <a:tab pos="25400" algn="l"/>
                <a:tab pos="177800" algn="l"/>
                <a:tab pos="419100" algn="l"/>
                <a:tab pos="431800" algn="l"/>
                <a:tab pos="444500" algn="l"/>
                <a:tab pos="774700" algn="l"/>
              </a:tabLst>
              <a:defRPr/>
            </a:pPr>
            <a:r>
              <a:rPr lang="ru-RU" sz="1600" b="1" dirty="0">
                <a:latin typeface="+mj-lt"/>
              </a:rPr>
              <a:t>	</a:t>
            </a:r>
            <a:r>
              <a:rPr lang="ru-RU" sz="2000" b="1" dirty="0">
                <a:solidFill>
                  <a:srgbClr val="FFFF00"/>
                </a:solidFill>
                <a:latin typeface="+mj-lt"/>
              </a:rPr>
              <a:t>Транспортный</a:t>
            </a:r>
          </a:p>
          <a:p>
            <a:pPr algn="ctr">
              <a:lnSpc>
                <a:spcPts val="1875"/>
              </a:lnSpc>
              <a:tabLst>
                <a:tab pos="25400" algn="l"/>
                <a:tab pos="177800" algn="l"/>
                <a:tab pos="419100" algn="l"/>
                <a:tab pos="431800" algn="l"/>
                <a:tab pos="444500" algn="l"/>
                <a:tab pos="774700" algn="l"/>
              </a:tabLst>
              <a:defRPr/>
            </a:pPr>
            <a:r>
              <a:rPr lang="ru-RU" sz="2000" b="1" dirty="0">
                <a:solidFill>
                  <a:srgbClr val="FFFF00"/>
                </a:solidFill>
                <a:latin typeface="+mj-lt"/>
              </a:rPr>
              <a:t>			налог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75074" y="2998163"/>
            <a:ext cx="186114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63"/>
              </a:lnSpc>
              <a:tabLst>
                <a:tab pos="241300" algn="l"/>
                <a:tab pos="1930400" algn="l"/>
                <a:tab pos="2108200" algn="l"/>
                <a:tab pos="2349500" algn="l"/>
                <a:tab pos="2387600" algn="l"/>
              </a:tabLst>
              <a:defRPr/>
            </a:pPr>
            <a:r>
              <a:rPr lang="ru-RU" sz="2000" b="1" dirty="0">
                <a:solidFill>
                  <a:srgbClr val="FFFF00"/>
                </a:solidFill>
                <a:latin typeface="+mj-lt"/>
              </a:rPr>
              <a:t>Земельный 	налог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73577" y="4545874"/>
            <a:ext cx="2631189" cy="566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38"/>
              </a:lnSpc>
              <a:tabLst>
                <a:tab pos="114300" algn="l"/>
                <a:tab pos="139700" algn="l"/>
                <a:tab pos="863600" algn="l"/>
                <a:tab pos="1701800" algn="l"/>
                <a:tab pos="1752600" algn="l"/>
                <a:tab pos="1943100" algn="l"/>
                <a:tab pos="1993900" algn="l"/>
                <a:tab pos="2197100" algn="l"/>
                <a:tab pos="2870200" algn="l"/>
              </a:tabLst>
              <a:defRPr/>
            </a:pPr>
            <a:r>
              <a:rPr lang="ru-RU" sz="2000" b="1" dirty="0">
                <a:solidFill>
                  <a:srgbClr val="FFFF00"/>
                </a:solidFill>
                <a:latin typeface="+mj-lt"/>
              </a:rPr>
              <a:t>Налог  на имущество</a:t>
            </a:r>
          </a:p>
          <a:p>
            <a:pPr algn="ctr">
              <a:lnSpc>
                <a:spcPts val="1963"/>
              </a:lnSpc>
              <a:tabLst>
                <a:tab pos="114300" algn="l"/>
                <a:tab pos="139700" algn="l"/>
                <a:tab pos="863600" algn="l"/>
                <a:tab pos="1701800" algn="l"/>
                <a:tab pos="1752600" algn="l"/>
                <a:tab pos="1943100" algn="l"/>
                <a:tab pos="1993900" algn="l"/>
                <a:tab pos="2197100" algn="l"/>
                <a:tab pos="2870200" algn="l"/>
              </a:tabLst>
              <a:defRPr/>
            </a:pPr>
            <a:r>
              <a:rPr lang="ru-RU" sz="2000" b="1" dirty="0">
                <a:solidFill>
                  <a:srgbClr val="FFFF00"/>
                </a:solidFill>
                <a:latin typeface="+mj-lt"/>
              </a:rPr>
              <a:t>физических лиц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68925" y="1195178"/>
            <a:ext cx="6913563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latin typeface="+mj-lt"/>
              </a:rPr>
              <a:t>Налоговые доходы </a:t>
            </a:r>
            <a:r>
              <a:rPr lang="ru-RU" sz="2000" b="1" dirty="0">
                <a:latin typeface="+mj-lt"/>
              </a:rPr>
              <a:t>- поступления от уплаты налогов, установленных Налоговым кодексом Российской Федерации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01908" y="1814492"/>
            <a:ext cx="6913562" cy="538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3988"/>
              </a:lnSpc>
              <a:tabLst>
                <a:tab pos="1524000" algn="l"/>
              </a:tabLs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Налоги, которые платят жители  города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63226" y="352697"/>
            <a:ext cx="3326339" cy="571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88"/>
              </a:lnSpc>
              <a:tabLst>
                <a:tab pos="1524000" algn="l"/>
              </a:tabLst>
              <a:defRPr/>
            </a:pPr>
            <a:r>
              <a:rPr lang="ru-RU" sz="2800" b="1" dirty="0"/>
              <a:t>Доходы   бюджета</a:t>
            </a:r>
          </a:p>
        </p:txBody>
      </p:sp>
    </p:spTree>
    <p:extLst>
      <p:ext uri="{BB962C8B-B14F-4D97-AF65-F5344CB8AC3E}">
        <p14:creationId xmlns="" xmlns:p14="http://schemas.microsoft.com/office/powerpoint/2010/main" val="33479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2018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36656" y="1391402"/>
            <a:ext cx="8424936" cy="13681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68208" y="1679856"/>
            <a:ext cx="784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2096770" y="1535393"/>
            <a:ext cx="777716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FF99FF"/>
                </a:solidFill>
                <a:latin typeface="+mj-lt"/>
              </a:rPr>
              <a:t>Неналоговые доходы </a:t>
            </a:r>
            <a:r>
              <a:rPr lang="ru-RU" sz="2000" b="1" dirty="0">
                <a:solidFill>
                  <a:srgbClr val="FFFF00"/>
                </a:solidFill>
                <a:latin typeface="+mj-lt"/>
              </a:rPr>
              <a:t>– поступления от уплаты других платежей и сборов, установленных Законодательством Российской Федерации, а также штрафов за нарушение законодательства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73033" y="5207281"/>
            <a:ext cx="66960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2"/>
                </a:solidFill>
                <a:latin typeface="+mj-lt"/>
              </a:rPr>
              <a:t>Штрафные санкции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312720" y="3551642"/>
            <a:ext cx="2304256" cy="172819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384108" y="3622956"/>
            <a:ext cx="2160587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+mj-lt"/>
              </a:rPr>
              <a:t>Доходы от использования муниципального имущества 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+mj-lt"/>
              </a:rPr>
              <a:t>и земли</a:t>
            </a:r>
          </a:p>
        </p:txBody>
      </p:sp>
      <p:sp>
        <p:nvSpPr>
          <p:cNvPr id="18" name="Овал 17"/>
          <p:cNvSpPr/>
          <p:nvPr/>
        </p:nvSpPr>
        <p:spPr>
          <a:xfrm>
            <a:off x="7209264" y="3551642"/>
            <a:ext cx="2304256" cy="172819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497445" y="4056343"/>
            <a:ext cx="18716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+mj-lt"/>
              </a:rPr>
              <a:t>Штрафные санкции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65820" y="4631762"/>
            <a:ext cx="1872208" cy="151216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265420" y="5135843"/>
            <a:ext cx="11525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+mj-lt"/>
              </a:rPr>
              <a:t>Другие 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3465195" y="2903818"/>
            <a:ext cx="719138" cy="6477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7713345" y="2830793"/>
            <a:ext cx="647700" cy="7207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841683" y="3119718"/>
            <a:ext cx="0" cy="15113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360847" y="274320"/>
            <a:ext cx="3341782" cy="571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88"/>
              </a:lnSpc>
              <a:tabLst>
                <a:tab pos="1524000" algn="l"/>
              </a:tabLst>
              <a:defRPr/>
            </a:pPr>
            <a:r>
              <a:rPr lang="ru-RU" sz="2800" b="1" dirty="0">
                <a:solidFill>
                  <a:srgbClr val="FF0000"/>
                </a:solidFill>
              </a:rPr>
              <a:t>Доходы   бюджета</a:t>
            </a:r>
          </a:p>
        </p:txBody>
      </p:sp>
    </p:spTree>
    <p:extLst>
      <p:ext uri="{BB962C8B-B14F-4D97-AF65-F5344CB8AC3E}">
        <p14:creationId xmlns="" xmlns:p14="http://schemas.microsoft.com/office/powerpoint/2010/main" val="176101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2018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9201924" y="5951008"/>
            <a:ext cx="7620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7FAEE7-137C-4C7E-A311-6D16282127FF}" type="slidenum">
              <a:rPr lang="ru-RU" altLang="ru-RU" sz="120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ru-RU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024" y="1439333"/>
            <a:ext cx="17287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562" y="4752446"/>
            <a:ext cx="18716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999" y="1439333"/>
            <a:ext cx="16557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99" y="3384021"/>
            <a:ext cx="2447925" cy="10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974" y="1439333"/>
            <a:ext cx="17272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27949" y="2518833"/>
            <a:ext cx="194468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200" b="1" dirty="0">
                <a:latin typeface="+mj-lt"/>
              </a:rPr>
              <a:t> </a:t>
            </a:r>
            <a:r>
              <a:rPr lang="ru-RU" sz="1400" b="1" dirty="0">
                <a:latin typeface="+mj-lt"/>
              </a:rPr>
              <a:t>Общегосударственные вопросы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45662" y="2518833"/>
            <a:ext cx="2519362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Национальная безопасность и правоохранительная деятельность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587" y="1439333"/>
            <a:ext cx="19446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152587" y="2518833"/>
            <a:ext cx="2017712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Жилищно-коммунальное хозяйство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6462" y="2518833"/>
            <a:ext cx="17287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Национальная экономика</a:t>
            </a: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12" y="3168121"/>
            <a:ext cx="17287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672412" y="4319058"/>
            <a:ext cx="15843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Образование </a:t>
            </a: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049" y="3023658"/>
            <a:ext cx="17287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512949" y="4247621"/>
            <a:ext cx="15454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Здравоохранение 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437" y="4752446"/>
            <a:ext cx="16478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77124" y="5760508"/>
            <a:ext cx="230346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Культура и кинематография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88537" y="5760508"/>
            <a:ext cx="1944687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Социальная политика</a:t>
            </a:r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049" y="4752446"/>
            <a:ext cx="174783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8009712" y="5760508"/>
            <a:ext cx="241141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Обслуживание муниципального долга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65024" y="5760508"/>
            <a:ext cx="172878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Физическая культура и спорт</a:t>
            </a:r>
          </a:p>
        </p:txBody>
      </p:sp>
      <p:sp>
        <p:nvSpPr>
          <p:cNvPr id="33" name="Стрелка вниз 32"/>
          <p:cNvSpPr/>
          <p:nvPr/>
        </p:nvSpPr>
        <p:spPr>
          <a:xfrm>
            <a:off x="5488762" y="4392083"/>
            <a:ext cx="647700" cy="2159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7073087" y="3528483"/>
            <a:ext cx="215900" cy="57467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5" name="Стрелка влево 34"/>
          <p:cNvSpPr/>
          <p:nvPr/>
        </p:nvSpPr>
        <p:spPr>
          <a:xfrm>
            <a:off x="4120337" y="3455458"/>
            <a:ext cx="215900" cy="647700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>
            <a:off x="5417324" y="3023658"/>
            <a:ext cx="647700" cy="215900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7" name="Picture 38" descr="K:\ФзкСпр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437" y="4738158"/>
            <a:ext cx="1857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1330999" y="287383"/>
            <a:ext cx="446890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88"/>
              </a:lnSpc>
              <a:tabLst>
                <a:tab pos="1524000" algn="l"/>
              </a:tabLst>
              <a:defRPr/>
            </a:pPr>
            <a:r>
              <a:rPr lang="ru-RU" sz="2800" b="1" dirty="0" smtClean="0"/>
              <a:t>Расходы   </a:t>
            </a:r>
            <a:r>
              <a:rPr lang="ru-RU" sz="2800" b="1" dirty="0"/>
              <a:t>бюджета</a:t>
            </a:r>
          </a:p>
        </p:txBody>
      </p:sp>
    </p:spTree>
    <p:extLst>
      <p:ext uri="{BB962C8B-B14F-4D97-AF65-F5344CB8AC3E}">
        <p14:creationId xmlns="" xmlns:p14="http://schemas.microsoft.com/office/powerpoint/2010/main" val="32101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998731" y="36493"/>
              <a:ext cx="5721695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800" i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8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800" b="0" i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2018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00" y="1454528"/>
            <a:ext cx="7865399" cy="462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09823" y="1679899"/>
            <a:ext cx="750138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7200" b="1" dirty="0">
                <a:solidFill>
                  <a:srgbClr val="FF0000"/>
                </a:solidFill>
                <a:latin typeface="+mj-lt"/>
              </a:rPr>
              <a:t>Бюджет </a:t>
            </a:r>
          </a:p>
          <a:p>
            <a:pPr algn="ctr">
              <a:defRPr/>
            </a:pPr>
            <a:r>
              <a:rPr lang="ru-RU" sz="7200" b="1" dirty="0">
                <a:solidFill>
                  <a:srgbClr val="FF0000"/>
                </a:solidFill>
                <a:latin typeface="+mj-lt"/>
              </a:rPr>
              <a:t>города Ак-Довурак </a:t>
            </a:r>
          </a:p>
          <a:p>
            <a:pPr algn="ctr">
              <a:defRPr/>
            </a:pPr>
            <a:r>
              <a:rPr lang="ru-RU" sz="7200" b="1" dirty="0">
                <a:solidFill>
                  <a:srgbClr val="FF0000"/>
                </a:solidFill>
                <a:latin typeface="+mj-lt"/>
              </a:rPr>
              <a:t>на </a:t>
            </a:r>
            <a:r>
              <a:rPr lang="ru-RU" sz="7200" b="1" dirty="0" smtClean="0">
                <a:solidFill>
                  <a:srgbClr val="FF0000"/>
                </a:solidFill>
                <a:latin typeface="+mj-lt"/>
              </a:rPr>
              <a:t>2019 </a:t>
            </a:r>
            <a:r>
              <a:rPr lang="ru-RU" sz="7200" b="1" dirty="0">
                <a:solidFill>
                  <a:srgbClr val="FF0000"/>
                </a:solidFill>
                <a:latin typeface="+mj-lt"/>
              </a:rPr>
              <a:t>год </a:t>
            </a:r>
          </a:p>
        </p:txBody>
      </p:sp>
    </p:spTree>
    <p:extLst>
      <p:ext uri="{BB962C8B-B14F-4D97-AF65-F5344CB8AC3E}">
        <p14:creationId xmlns="" xmlns:p14="http://schemas.microsoft.com/office/powerpoint/2010/main" val="333587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-287383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9287" y="4523242"/>
            <a:ext cx="15843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j-lt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19287" y="1645920"/>
            <a:ext cx="8353425" cy="1869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2301456571"/>
              </p:ext>
            </p:extLst>
          </p:nvPr>
        </p:nvGraphicFramePr>
        <p:xfrm>
          <a:off x="2095721" y="1520200"/>
          <a:ext cx="8640960" cy="168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2705291758"/>
              </p:ext>
            </p:extLst>
          </p:nvPr>
        </p:nvGraphicFramePr>
        <p:xfrm>
          <a:off x="1919535" y="3960598"/>
          <a:ext cx="4499992" cy="229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1086760775"/>
              </p:ext>
            </p:extLst>
          </p:nvPr>
        </p:nvGraphicFramePr>
        <p:xfrm>
          <a:off x="6567236" y="4020902"/>
          <a:ext cx="3816424" cy="223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503612" y="1316111"/>
            <a:ext cx="43195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Численность населения города (чел)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50340" y="0"/>
            <a:ext cx="55252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 smtClean="0"/>
              <a:t>Основные экономические показатели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412919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8900" y="378823"/>
            <a:ext cx="4793706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 smtClean="0"/>
              <a:t>Основные характеристики</a:t>
            </a:r>
            <a:endParaRPr lang="ru-RU" sz="2800" b="1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2272477462"/>
              </p:ext>
            </p:extLst>
          </p:nvPr>
        </p:nvGraphicFramePr>
        <p:xfrm>
          <a:off x="558800" y="1255693"/>
          <a:ext cx="10464801" cy="488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52507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2018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4262924925"/>
              </p:ext>
            </p:extLst>
          </p:nvPr>
        </p:nvGraphicFramePr>
        <p:xfrm>
          <a:off x="1155700" y="1358899"/>
          <a:ext cx="10261600" cy="472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11150" y="383999"/>
            <a:ext cx="573423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dirty="0" smtClean="0"/>
              <a:t>Структура доходов бюджета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56328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2018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947990" y="1269696"/>
            <a:ext cx="10296020" cy="5468831"/>
            <a:chOff x="947990" y="1269696"/>
            <a:chExt cx="10296020" cy="546883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75560" y="1269696"/>
              <a:ext cx="866845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4400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Перед вами информационный материал - «Бюджет для граждан», который познакомит Вас с основными параметрами </a:t>
              </a:r>
              <a:r>
                <a:rPr lang="ru-RU" sz="4400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бюджета </a:t>
              </a:r>
              <a:r>
                <a:rPr lang="ru-RU" sz="4400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на </a:t>
              </a:r>
              <a:r>
                <a:rPr lang="ru-RU" sz="4400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2019 </a:t>
              </a:r>
              <a:r>
                <a:rPr lang="ru-RU" sz="4400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- </a:t>
              </a:r>
              <a:r>
                <a:rPr lang="ru-RU" sz="4400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2021 </a:t>
              </a:r>
              <a:r>
                <a:rPr lang="ru-RU" sz="4400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годы</a:t>
              </a:r>
              <a:r>
                <a:rPr lang="ru-RU" sz="4400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.</a:t>
              </a:r>
              <a:endParaRPr lang="ru-RU" sz="4400" baseline="-25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340" y="1569720"/>
              <a:ext cx="1264331" cy="1597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947990" y="3034949"/>
              <a:ext cx="10296020" cy="3703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4400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Представленная в доступной и понятной форме информация предназначена для широкого круга пользователей и обеспечивает реализацию принципов прозрачности, открытости и обеспечения полного и доступного информирования граждан о бюджете </a:t>
              </a:r>
              <a:r>
                <a:rPr lang="ru-RU" sz="4400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города Ак-Довурак Республики </a:t>
              </a:r>
              <a:r>
                <a:rPr lang="ru-RU" sz="4400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Тыва</a:t>
              </a:r>
              <a:r>
                <a:rPr lang="ru-RU" sz="4400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.</a:t>
              </a:r>
            </a:p>
            <a:p>
              <a:pPr algn="r"/>
              <a:r>
                <a:rPr lang="ru-RU" sz="4400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Председатель Администрации города</a:t>
              </a:r>
            </a:p>
            <a:p>
              <a:pPr algn="r"/>
              <a:r>
                <a:rPr lang="ru-RU" sz="4400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Ш.А. </a:t>
              </a:r>
              <a:r>
                <a:rPr lang="ru-RU" sz="4400" baseline="-25000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Ооржак</a:t>
              </a:r>
              <a:endParaRPr lang="ru-RU" sz="4400" baseline="-25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81006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79256" y="36493"/>
              <a:ext cx="404117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2018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3200895218"/>
              </p:ext>
            </p:extLst>
          </p:nvPr>
        </p:nvGraphicFramePr>
        <p:xfrm>
          <a:off x="1504752" y="1027093"/>
          <a:ext cx="820891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58899" y="287383"/>
            <a:ext cx="5786483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dirty="0" smtClean="0"/>
              <a:t>Структура доходов бюджета, в %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427375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2018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870985649"/>
              </p:ext>
            </p:extLst>
          </p:nvPr>
        </p:nvGraphicFramePr>
        <p:xfrm>
          <a:off x="323528" y="1196752"/>
          <a:ext cx="1052227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58899" y="248194"/>
            <a:ext cx="585179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dirty="0" smtClean="0"/>
              <a:t>Структура доходов бюджета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43217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2018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3298468751"/>
              </p:ext>
            </p:extLst>
          </p:nvPr>
        </p:nvGraphicFramePr>
        <p:xfrm>
          <a:off x="395536" y="1340768"/>
          <a:ext cx="1025976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58900" y="287383"/>
            <a:ext cx="5499100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dirty="0" smtClean="0"/>
              <a:t>Структура финансовой помощи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98164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16568" y="4427405"/>
            <a:ext cx="15843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j-lt"/>
              </a:rPr>
              <a:t> 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707338823"/>
              </p:ext>
            </p:extLst>
          </p:nvPr>
        </p:nvGraphicFramePr>
        <p:xfrm>
          <a:off x="3088824" y="1318445"/>
          <a:ext cx="8352928" cy="499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358900" y="300446"/>
            <a:ext cx="538153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dirty="0" smtClean="0"/>
              <a:t>Структура расходов по разделам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34333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2018</a:t>
            </a:r>
          </a:p>
        </p:txBody>
      </p:sp>
      <p:graphicFrame>
        <p:nvGraphicFramePr>
          <p:cNvPr id="7" name="Group 63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84280736"/>
              </p:ext>
            </p:extLst>
          </p:nvPr>
        </p:nvGraphicFramePr>
        <p:xfrm>
          <a:off x="1123405" y="644138"/>
          <a:ext cx="9614265" cy="5775803"/>
        </p:xfrm>
        <a:graphic>
          <a:graphicData uri="http://schemas.openxmlformats.org/drawingml/2006/table">
            <a:tbl>
              <a:tblPr/>
              <a:tblGrid>
                <a:gridCol w="487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812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17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89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621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621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период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6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99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 ВСЕГО: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573567,2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618456,1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574059,6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582074,7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59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24848,3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1198,0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59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1020,2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1033,9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1046,1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83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2750,1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3471,0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3529,0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59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11322,4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5766,0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5701,0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59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11225,0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3378,0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5015,0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6706,0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59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349792,8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343996,2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320537,8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324143,7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59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24439,2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26734,7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34322,0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24546,2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59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59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138875,5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198077,7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182492,5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184620,0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59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8498,6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8456,0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8106,7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7981,9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59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4498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559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58900" y="222069"/>
            <a:ext cx="4558574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dirty="0" smtClean="0"/>
              <a:t>Структура расходов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1800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2018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85707416"/>
              </p:ext>
            </p:extLst>
          </p:nvPr>
        </p:nvGraphicFramePr>
        <p:xfrm>
          <a:off x="770708" y="966653"/>
          <a:ext cx="10118298" cy="5307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21">
                  <a:extLst>
                    <a:ext uri="{9D8B030D-6E8A-4147-A177-3AD203B41FA5}">
                      <a16:colId xmlns="" xmlns:a16="http://schemas.microsoft.com/office/drawing/2014/main" val="2522469565"/>
                    </a:ext>
                  </a:extLst>
                </a:gridCol>
                <a:gridCol w="7217474">
                  <a:extLst>
                    <a:ext uri="{9D8B030D-6E8A-4147-A177-3AD203B41FA5}">
                      <a16:colId xmlns="" xmlns:a16="http://schemas.microsoft.com/office/drawing/2014/main" val="3795350297"/>
                    </a:ext>
                  </a:extLst>
                </a:gridCol>
                <a:gridCol w="1208703">
                  <a:extLst>
                    <a:ext uri="{9D8B030D-6E8A-4147-A177-3AD203B41FA5}">
                      <a16:colId xmlns="" xmlns:a16="http://schemas.microsoft.com/office/drawing/2014/main" val="115158495"/>
                    </a:ext>
                  </a:extLst>
                </a:gridCol>
              </a:tblGrid>
              <a:tr h="4057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МП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МП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 на 2019 год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5278658"/>
                  </a:ext>
                </a:extLst>
              </a:tr>
              <a:tr h="4057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</a:t>
                      </a:r>
                      <a:r>
                        <a:rPr lang="ru-RU" baseline="0" dirty="0" smtClean="0"/>
                        <a:t> образования и воспитания в городском округе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5325160"/>
                  </a:ext>
                </a:extLst>
              </a:tr>
              <a:tr h="71000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Сохранение</a:t>
                      </a:r>
                      <a:r>
                        <a:rPr lang="ru-RU" baseline="0" dirty="0" smtClean="0"/>
                        <a:t> здоровья и формирование здорового образа жизни населения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3114688"/>
                  </a:ext>
                </a:extLst>
              </a:tr>
              <a:tr h="4057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культуры, искусства и туризма в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95559901"/>
                  </a:ext>
                </a:extLst>
              </a:tr>
              <a:tr h="4057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</a:t>
                      </a:r>
                      <a:r>
                        <a:rPr lang="ru-RU" baseline="0" dirty="0" smtClean="0"/>
                        <a:t> поддержка населения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1630567"/>
                  </a:ext>
                </a:extLst>
              </a:tr>
              <a:tr h="71000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 условий для устойчивого</a:t>
                      </a:r>
                      <a:r>
                        <a:rPr lang="ru-RU" baseline="0" dirty="0" smtClean="0"/>
                        <a:t> экономического развития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1079380"/>
                  </a:ext>
                </a:extLst>
              </a:tr>
              <a:tr h="7192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Защита населения и территорий от чрезвычайных ситуаций, обеспечения</a:t>
                      </a:r>
                      <a:r>
                        <a:rPr lang="ru-RU" baseline="0" dirty="0" smtClean="0"/>
                        <a:t> пожарной безопасности и безопасности людей на водных объектах в городском округе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7845369"/>
                  </a:ext>
                </a:extLst>
              </a:tr>
              <a:tr h="4057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Муниципальное хозяйство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5243881"/>
                  </a:ext>
                </a:extLst>
              </a:tr>
              <a:tr h="71000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Обеспечение</a:t>
                      </a:r>
                      <a:r>
                        <a:rPr lang="ru-RU" baseline="0" dirty="0" smtClean="0"/>
                        <a:t> общественного порядка и противодействию преступности на территории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059664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58900" y="378823"/>
            <a:ext cx="582567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dirty="0" smtClean="0"/>
              <a:t>Муниципальные программы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37570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8900" y="378823"/>
            <a:ext cx="5825671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dirty="0" smtClean="0"/>
              <a:t>Публичные слушания </a:t>
            </a:r>
            <a:endParaRPr lang="ru-RU" sz="280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48733537"/>
              </p:ext>
            </p:extLst>
          </p:nvPr>
        </p:nvGraphicFramePr>
        <p:xfrm>
          <a:off x="600892" y="1319524"/>
          <a:ext cx="10651310" cy="5112939"/>
        </p:xfrm>
        <a:graphic>
          <a:graphicData uri="http://schemas.openxmlformats.org/drawingml/2006/table">
            <a:tbl>
              <a:tblPr/>
              <a:tblGrid>
                <a:gridCol w="38913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599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0716">
                <a:tc gridSpan="2"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endParaRPr lang="ru" sz="1100" b="1" dirty="0" smtClean="0">
                        <a:latin typeface="Verdana"/>
                      </a:endParaRPr>
                    </a:p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200" b="1" i="1" dirty="0" smtClean="0">
                          <a:solidFill>
                            <a:srgbClr val="FF0000"/>
                          </a:solidFill>
                          <a:latin typeface="Verdana"/>
                        </a:rPr>
                        <a:t>Публичные </a:t>
                      </a:r>
                      <a:r>
                        <a:rPr lang="ru" sz="1200" b="1" i="1" dirty="0">
                          <a:solidFill>
                            <a:srgbClr val="FF0000"/>
                          </a:solidFill>
                          <a:latin typeface="Verdana"/>
                        </a:rPr>
                        <a:t>слушания </a:t>
                      </a: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Verdana"/>
                        </a:rPr>
                        <a:t>«О Бюджете городского округа город Ак-Довурак Республики Тыва</a:t>
                      </a:r>
                    </a:p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Verdana"/>
                        </a:rPr>
                        <a:t>на 2019 и плановый 2020-2021 годов 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7735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Когда проводятся публичные слушания по проекту </a:t>
                      </a:r>
                      <a:r>
                        <a:rPr lang="ru" sz="1100" b="1" dirty="0" smtClean="0">
                          <a:latin typeface="Verdana"/>
                        </a:rPr>
                        <a:t>бюджета</a:t>
                      </a:r>
                      <a:r>
                        <a:rPr lang="ru" sz="1100" b="1" dirty="0">
                          <a:latin typeface="Verdana"/>
                        </a:rPr>
                        <a:t>?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В период со дня внесения в </a:t>
                      </a:r>
                      <a:r>
                        <a:rPr lang="ru" sz="1100" b="1" dirty="0" smtClean="0">
                          <a:latin typeface="Verdana"/>
                        </a:rPr>
                        <a:t>Хурал представителей г. Ак-Довурак </a:t>
                      </a:r>
                      <a:r>
                        <a:rPr lang="ru" sz="1100" b="1" dirty="0">
                          <a:latin typeface="Verdana"/>
                        </a:rPr>
                        <a:t>проекта закона о </a:t>
                      </a:r>
                      <a:r>
                        <a:rPr lang="ru" sz="1100" b="1" dirty="0" smtClean="0">
                          <a:latin typeface="Verdana"/>
                        </a:rPr>
                        <a:t>бюджете до </a:t>
                      </a:r>
                      <a:r>
                        <a:rPr lang="ru" sz="1100" b="1" dirty="0">
                          <a:latin typeface="Verdana"/>
                        </a:rPr>
                        <a:t>дня его рассмотрения </a:t>
                      </a:r>
                      <a:r>
                        <a:rPr lang="ru" sz="1100" b="1" dirty="0" smtClean="0">
                          <a:latin typeface="Verdana"/>
                        </a:rPr>
                        <a:t>Хуралом в </a:t>
                      </a:r>
                      <a:r>
                        <a:rPr lang="ru" sz="1100" b="1" dirty="0">
                          <a:latin typeface="Verdana"/>
                        </a:rPr>
                        <a:t>первом чтении</a:t>
                      </a:r>
                    </a:p>
                  </a:txBody>
                  <a:tcPr marL="0" marR="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7714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Как информируются граждане о проведении публичных слушаний?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На официальном сайте </a:t>
                      </a:r>
                      <a:r>
                        <a:rPr lang="ru" sz="1100" b="1" dirty="0" smtClean="0">
                          <a:latin typeface="Verdana"/>
                        </a:rPr>
                        <a:t>Администрации г. Ак-Довурак </a:t>
                      </a:r>
                      <a:r>
                        <a:rPr lang="en-US" sz="1100" b="1" dirty="0" smtClean="0">
                          <a:latin typeface="Verdana"/>
                        </a:rPr>
                        <a:t>(</a:t>
                      </a:r>
                      <a:r>
                        <a:rPr lang="en-US" sz="1100" b="1" dirty="0" smtClean="0">
                          <a:solidFill>
                            <a:srgbClr val="09498C"/>
                          </a:solidFill>
                          <a:latin typeface="Verdana"/>
                          <a:hlinkClick r:id="rId3"/>
                        </a:rPr>
                        <a:t>https://akdovurak.rtyva.ru</a:t>
                      </a:r>
                      <a:r>
                        <a:rPr lang="en-US" sz="1100" b="1" dirty="0" smtClean="0">
                          <a:latin typeface="Verdana"/>
                          <a:hlinkClick r:id="rId3"/>
                        </a:rPr>
                        <a:t>)</a:t>
                      </a:r>
                      <a:r>
                        <a:rPr lang="en-US" sz="1100" b="1" dirty="0" smtClean="0">
                          <a:latin typeface="Verdana"/>
                        </a:rPr>
                        <a:t>. </a:t>
                      </a:r>
                      <a:r>
                        <a:rPr lang="ru" sz="1100" b="1" dirty="0" smtClean="0">
                          <a:latin typeface="Verdana"/>
                        </a:rPr>
                        <a:t>в </a:t>
                      </a:r>
                      <a:r>
                        <a:rPr lang="ru" sz="1100" b="1" dirty="0">
                          <a:latin typeface="Verdana"/>
                        </a:rPr>
                        <a:t>сети Интернет размешаются объявления о проведении публичных слушаний, а также население извещается через </a:t>
                      </a:r>
                      <a:r>
                        <a:rPr lang="ru" sz="1100" b="1" dirty="0" smtClean="0">
                          <a:latin typeface="Verdana"/>
                        </a:rPr>
                        <a:t>СМИ.</a:t>
                      </a:r>
                      <a:endParaRPr lang="ru" sz="1100" b="1" dirty="0"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2428">
                <a:tc>
                  <a:txBody>
                    <a:bodyPr/>
                    <a:lstStyle/>
                    <a:p>
                      <a:pPr indent="0" algn="ctr">
                        <a:lnSpc>
                          <a:spcPts val="936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Кто может принять участие в публичных слушаниях?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Публичные слушания носят открытый характер. Принять участие может любой желающий. Не позднее чем за два дня до проведения публичных слушаний </a:t>
                      </a:r>
                      <a:r>
                        <a:rPr lang="ru" sz="1100" b="1" dirty="0" smtClean="0">
                          <a:latin typeface="Verdana"/>
                        </a:rPr>
                        <a:t>в Хурал представителей направляется </a:t>
                      </a:r>
                      <a:r>
                        <a:rPr lang="ru" sz="1100" b="1" dirty="0">
                          <a:latin typeface="Verdana"/>
                        </a:rPr>
                        <a:t>список лиц.</a:t>
                      </a:r>
                    </a:p>
                  </a:txBody>
                  <a:tcPr marL="0" marR="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49211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Кто может выступить на публичных слушаниях (высказать мнение, рекомендации, предложения)?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Участники публичных слушаний. Запись на выступление осуществляется при регистрации участников публичных слушаний перед началом публичных слушаний, либо путем направления заявки в письменном виде секретарю заседания. И возможно заявление о желании задать вопрос путем поднятия руки по завершению доклада.</a:t>
                      </a:r>
                    </a:p>
                  </a:txBody>
                  <a:tcPr marL="0" marR="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39369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Результат публичных слушаний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После заключительного выступления председательствующий подводит итоги публичных слушаний, содержащих оценку положений проекта и анализ поступивших предложений и замечаний. А также, на публичных слушаниях ведется протокол, подписываемый председательствующим.</a:t>
                      </a:r>
                    </a:p>
                  </a:txBody>
                  <a:tcPr marL="0" marR="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45766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Где можно получить дополнительную информацию о публичных слушаниях по</a:t>
                      </a:r>
                    </a:p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dirty="0" smtClean="0">
                          <a:latin typeface="Verdana"/>
                        </a:rPr>
                        <a:t>бюджету</a:t>
                      </a:r>
                      <a:r>
                        <a:rPr lang="ru" sz="1100" b="1" dirty="0">
                          <a:latin typeface="Verdana"/>
                        </a:rPr>
                        <a:t>?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09700" indent="0" algn="ctr">
                        <a:lnSpc>
                          <a:spcPct val="100000"/>
                        </a:lnSpc>
                      </a:pPr>
                      <a:r>
                        <a:rPr lang="ru" sz="1100" b="1" dirty="0" smtClean="0">
                          <a:latin typeface="Verdana"/>
                        </a:rPr>
                        <a:t>Хурал</a:t>
                      </a:r>
                      <a:r>
                        <a:rPr lang="ru" sz="1100" b="1" baseline="0" dirty="0" smtClean="0">
                          <a:latin typeface="Verdana"/>
                        </a:rPr>
                        <a:t> представителей городского округа г.Ак-Довурак.</a:t>
                      </a:r>
                    </a:p>
                    <a:p>
                      <a:pPr marR="1409700" indent="0" algn="ctr">
                        <a:lnSpc>
                          <a:spcPct val="100000"/>
                        </a:lnSpc>
                      </a:pPr>
                      <a:r>
                        <a:rPr lang="ru" sz="1100" b="1" baseline="0" dirty="0" smtClean="0">
                          <a:latin typeface="Verdana"/>
                        </a:rPr>
                        <a:t> Тел.8 (39422) 2-11-36</a:t>
                      </a:r>
                    </a:p>
                    <a:p>
                      <a:pPr marR="1409700" indent="0" algn="ctr">
                        <a:lnSpc>
                          <a:spcPct val="100000"/>
                        </a:lnSpc>
                      </a:pPr>
                      <a:r>
                        <a:rPr lang="ru" sz="1100" b="1" dirty="0" smtClean="0">
                          <a:latin typeface="Verdana"/>
                        </a:rPr>
                        <a:t>Финансовое управление администрации г.</a:t>
                      </a:r>
                      <a:r>
                        <a:rPr lang="ru" sz="1100" b="1" baseline="0" dirty="0" smtClean="0">
                          <a:latin typeface="Verdana"/>
                        </a:rPr>
                        <a:t> Ак-Довурак</a:t>
                      </a:r>
                      <a:r>
                        <a:rPr lang="ru" sz="1100" b="1" dirty="0" smtClean="0">
                          <a:latin typeface="Verdana"/>
                        </a:rPr>
                        <a:t>. </a:t>
                      </a:r>
                    </a:p>
                    <a:p>
                      <a:pPr marR="1409700" indent="0" algn="ctr">
                        <a:lnSpc>
                          <a:spcPct val="100000"/>
                        </a:lnSpc>
                      </a:pPr>
                      <a:r>
                        <a:rPr lang="ru" sz="1100" b="1" dirty="0" smtClean="0">
                          <a:latin typeface="Verdana"/>
                        </a:rPr>
                        <a:t>Тел</a:t>
                      </a:r>
                      <a:r>
                        <a:rPr lang="ru" sz="1100" b="1" dirty="0">
                          <a:latin typeface="Verdana"/>
                        </a:rPr>
                        <a:t>. 8 (</a:t>
                      </a:r>
                      <a:r>
                        <a:rPr lang="ru" sz="1100" b="1" dirty="0" smtClean="0">
                          <a:latin typeface="Verdana"/>
                        </a:rPr>
                        <a:t>39422)2-13-66</a:t>
                      </a:r>
                      <a:endParaRPr lang="ru" sz="1100" b="1" dirty="0"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8554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36822"/>
            <a:chOff x="0" y="0"/>
            <a:chExt cx="12192000" cy="1236822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423851" y="36493"/>
              <a:ext cx="10296576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i="1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ctr"/>
              <a:r>
                <a:rPr lang="ru-RU" sz="3600" i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3600" b="0" i="1" cap="none" spc="0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3600" b="0" i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66800" y="1548568"/>
            <a:ext cx="9842500" cy="22360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210"/>
              </a:spcAft>
            </a:pPr>
            <a:r>
              <a:rPr lang="ru" sz="2000" dirty="0">
                <a:latin typeface="Verdana"/>
              </a:rPr>
              <a:t>Брошюра подготовлена на основании </a:t>
            </a:r>
            <a:r>
              <a:rPr lang="ru-RU" sz="2000" dirty="0" smtClean="0">
                <a:latin typeface="Verdana"/>
              </a:rPr>
              <a:t>проекта </a:t>
            </a:r>
            <a:r>
              <a:rPr lang="ru-RU" sz="2000" dirty="0">
                <a:latin typeface="Verdana"/>
              </a:rPr>
              <a:t>Решения Хурала представителей </a:t>
            </a:r>
            <a:r>
              <a:rPr lang="ru-RU" sz="2000" dirty="0" err="1">
                <a:latin typeface="Verdana"/>
              </a:rPr>
              <a:t>г.Ак-Довурак</a:t>
            </a:r>
            <a:endParaRPr lang="ru-RU" sz="2000" dirty="0">
              <a:latin typeface="Verdana"/>
            </a:endParaRPr>
          </a:p>
          <a:p>
            <a:pPr indent="0" algn="ctr">
              <a:spcAft>
                <a:spcPts val="210"/>
              </a:spcAft>
            </a:pPr>
            <a:r>
              <a:rPr lang="ru-RU" sz="2000" dirty="0">
                <a:latin typeface="Verdana"/>
              </a:rPr>
              <a:t>«О Бюджете городского округа город Ак-Довурак Республики Тыва</a:t>
            </a:r>
          </a:p>
          <a:p>
            <a:pPr indent="0" algn="ctr">
              <a:spcAft>
                <a:spcPts val="210"/>
              </a:spcAft>
            </a:pPr>
            <a:r>
              <a:rPr lang="ru-RU" sz="2000" dirty="0">
                <a:latin typeface="Verdana"/>
              </a:rPr>
              <a:t>На 2019 и плановый </a:t>
            </a:r>
            <a:r>
              <a:rPr lang="ru-RU" sz="2000" dirty="0" smtClean="0">
                <a:latin typeface="Verdana"/>
              </a:rPr>
              <a:t>2020-2021 </a:t>
            </a:r>
            <a:r>
              <a:rPr lang="ru-RU" sz="2000" dirty="0">
                <a:latin typeface="Verdana"/>
              </a:rPr>
              <a:t>годов </a:t>
            </a:r>
          </a:p>
          <a:p>
            <a:pPr indent="0" algn="ctr">
              <a:spcAft>
                <a:spcPts val="1470"/>
              </a:spcAft>
            </a:pPr>
            <a:r>
              <a:rPr lang="ru" sz="2000" dirty="0" smtClean="0">
                <a:latin typeface="Verdana"/>
              </a:rPr>
              <a:t>Материалы </a:t>
            </a:r>
            <a:r>
              <a:rPr lang="ru" sz="2000" dirty="0">
                <a:latin typeface="Verdana"/>
              </a:rPr>
              <a:t>подготовлены </a:t>
            </a:r>
            <a:r>
              <a:rPr lang="ru" sz="2000" dirty="0" smtClean="0">
                <a:latin typeface="Verdana"/>
              </a:rPr>
              <a:t>финансовым управлением г. Ак-Довурак. </a:t>
            </a:r>
            <a:r>
              <a:rPr lang="ru" sz="2000" dirty="0">
                <a:latin typeface="Verdana"/>
              </a:rPr>
              <a:t>Использованы фотографии, размещенные на официальных информационных сайтах Республики Тыва.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48000" y="4002946"/>
            <a:ext cx="5168900" cy="112430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872"/>
              </a:lnSpc>
              <a:spcBef>
                <a:spcPts val="1470"/>
              </a:spcBef>
            </a:pPr>
            <a:r>
              <a:rPr lang="ru" sz="2000" b="1" dirty="0">
                <a:latin typeface="Verdana"/>
              </a:rPr>
              <a:t>Руководители проекта</a:t>
            </a:r>
          </a:p>
          <a:p>
            <a:pPr indent="0" algn="ctr">
              <a:lnSpc>
                <a:spcPts val="1872"/>
              </a:lnSpc>
            </a:pPr>
            <a:r>
              <a:rPr lang="ru" sz="2000" dirty="0" smtClean="0">
                <a:latin typeface="Verdana"/>
              </a:rPr>
              <a:t>Начальник финансового управления</a:t>
            </a:r>
          </a:p>
          <a:p>
            <a:pPr indent="0" algn="ctr">
              <a:lnSpc>
                <a:spcPts val="1872"/>
              </a:lnSpc>
            </a:pPr>
            <a:r>
              <a:rPr lang="ru" sz="2000" b="1" dirty="0" smtClean="0">
                <a:latin typeface="Verdana"/>
              </a:rPr>
              <a:t>Сарыглар А. А.</a:t>
            </a:r>
            <a:endParaRPr lang="ru" sz="2000" b="1" dirty="0">
              <a:latin typeface="Verdana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75000" y="5127251"/>
            <a:ext cx="5041900" cy="7147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848"/>
              </a:lnSpc>
              <a:spcBef>
                <a:spcPts val="1890"/>
              </a:spcBef>
            </a:pPr>
            <a:r>
              <a:rPr lang="ru" sz="2000" b="1" dirty="0">
                <a:latin typeface="Verdana"/>
              </a:rPr>
              <a:t>Над брошюрой работали</a:t>
            </a:r>
          </a:p>
          <a:p>
            <a:pPr indent="0" algn="ctr">
              <a:lnSpc>
                <a:spcPts val="1848"/>
              </a:lnSpc>
            </a:pPr>
            <a:r>
              <a:rPr lang="ru" sz="2000" dirty="0">
                <a:latin typeface="Verdana"/>
              </a:rPr>
              <a:t>сотрудники </a:t>
            </a:r>
            <a:r>
              <a:rPr lang="ru" sz="2000" dirty="0" smtClean="0">
                <a:latin typeface="Verdana"/>
              </a:rPr>
              <a:t>финансового управления</a:t>
            </a:r>
          </a:p>
          <a:p>
            <a:pPr indent="0" algn="ctr">
              <a:lnSpc>
                <a:spcPts val="1848"/>
              </a:lnSpc>
            </a:pPr>
            <a:r>
              <a:rPr lang="ru" sz="2000" dirty="0" smtClean="0">
                <a:latin typeface="Verdana"/>
              </a:rPr>
              <a:t>администрации г. Ак-Довруак</a:t>
            </a:r>
            <a:endParaRPr lang="ru" sz="2000" dirty="0"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70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2018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9430" y="1255693"/>
            <a:ext cx="1133729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/>
            <a:r>
              <a:rPr lang="ru" dirty="0" smtClean="0">
                <a:solidFill>
                  <a:srgbClr val="C00000"/>
                </a:solidFill>
                <a:latin typeface="Verdana"/>
              </a:rPr>
              <a:t>Безвозмездные </a:t>
            </a:r>
            <a:r>
              <a:rPr lang="ru" dirty="0">
                <a:solidFill>
                  <a:srgbClr val="C00000"/>
                </a:solidFill>
                <a:latin typeface="Verdana"/>
              </a:rPr>
              <a:t>поступления </a:t>
            </a:r>
            <a:r>
              <a:rPr lang="ru" dirty="0">
                <a:latin typeface="Verdana"/>
              </a:rPr>
              <a:t>- поступающие в бюджет денежные средства на безвозвратной и безвозмездной основе в виде дотаций, субсидий, субвенций из других бюджетов бюджетной системы Российской Федерации, а также перечисления от физических и юридических </a:t>
            </a:r>
            <a:r>
              <a:rPr lang="ru" dirty="0" smtClean="0">
                <a:latin typeface="Verdana"/>
              </a:rPr>
              <a:t>лиц</a:t>
            </a:r>
          </a:p>
          <a:p>
            <a:pPr indent="0" algn="just"/>
            <a:r>
              <a:rPr lang="ru" dirty="0" smtClean="0">
                <a:solidFill>
                  <a:srgbClr val="C00000"/>
                </a:solidFill>
                <a:latin typeface="Verdana"/>
              </a:rPr>
              <a:t>Бюджет </a:t>
            </a:r>
            <a:r>
              <a:rPr lang="ru" dirty="0">
                <a:latin typeface="Verdana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" dirty="0" smtClean="0">
              <a:latin typeface="Verdana"/>
            </a:endParaRPr>
          </a:p>
          <a:p>
            <a:pPr indent="0" algn="just"/>
            <a:r>
              <a:rPr lang="ru" dirty="0" smtClean="0">
                <a:solidFill>
                  <a:srgbClr val="C00000"/>
                </a:solidFill>
                <a:latin typeface="Verdana"/>
              </a:rPr>
              <a:t>Бюджетные </a:t>
            </a:r>
            <a:r>
              <a:rPr lang="ru" dirty="0">
                <a:solidFill>
                  <a:srgbClr val="C00000"/>
                </a:solidFill>
                <a:latin typeface="Verdana"/>
              </a:rPr>
              <a:t>ассигнования </a:t>
            </a:r>
            <a:r>
              <a:rPr lang="ru" dirty="0">
                <a:latin typeface="Verdana"/>
              </a:rPr>
              <a:t>- предельные объемы денежных средств, предусмотренных в</a:t>
            </a:r>
          </a:p>
          <a:p>
            <a:pPr indent="0" algn="just"/>
            <a:r>
              <a:rPr lang="ru" dirty="0">
                <a:latin typeface="Verdana"/>
              </a:rPr>
              <a:t>соответствующем финансовом году для исполнения бюджетных обязательств</a:t>
            </a:r>
          </a:p>
          <a:p>
            <a:pPr indent="0" algn="just"/>
            <a:r>
              <a:rPr lang="ru" dirty="0" smtClean="0">
                <a:solidFill>
                  <a:srgbClr val="C00000"/>
                </a:solidFill>
                <a:latin typeface="Verdana"/>
              </a:rPr>
              <a:t>Бюджетные </a:t>
            </a:r>
            <a:r>
              <a:rPr lang="ru" dirty="0">
                <a:solidFill>
                  <a:srgbClr val="C00000"/>
                </a:solidFill>
                <a:latin typeface="Verdana"/>
              </a:rPr>
              <a:t>обязательства </a:t>
            </a:r>
            <a:r>
              <a:rPr lang="ru" dirty="0">
                <a:latin typeface="Verdana"/>
              </a:rPr>
              <a:t>— расходные обязательства, подлежащие исполнению в</a:t>
            </a:r>
          </a:p>
          <a:p>
            <a:pPr indent="0" algn="just"/>
            <a:r>
              <a:rPr lang="ru" dirty="0">
                <a:latin typeface="Verdana"/>
              </a:rPr>
              <a:t>соответствующем финансовом году</a:t>
            </a:r>
          </a:p>
          <a:p>
            <a:pPr indent="0" algn="just"/>
            <a:r>
              <a:rPr lang="ru" dirty="0" smtClean="0">
                <a:solidFill>
                  <a:srgbClr val="C00000"/>
                </a:solidFill>
                <a:latin typeface="Verdana"/>
              </a:rPr>
              <a:t>Дефицит </a:t>
            </a:r>
            <a:r>
              <a:rPr lang="ru" dirty="0">
                <a:solidFill>
                  <a:srgbClr val="C00000"/>
                </a:solidFill>
                <a:latin typeface="Verdana"/>
              </a:rPr>
              <a:t>бюджета </a:t>
            </a:r>
            <a:r>
              <a:rPr lang="ru" dirty="0">
                <a:latin typeface="Verdana"/>
              </a:rPr>
              <a:t>- превышение расходов бюджета над его доходами</a:t>
            </a:r>
          </a:p>
          <a:p>
            <a:pPr indent="0" algn="just"/>
            <a:r>
              <a:rPr lang="ru" dirty="0">
                <a:solidFill>
                  <a:srgbClr val="C00000"/>
                </a:solidFill>
                <a:latin typeface="Verdana"/>
              </a:rPr>
              <a:t>Долговая нагрузка </a:t>
            </a:r>
            <a:r>
              <a:rPr lang="ru" dirty="0">
                <a:latin typeface="Verdana"/>
              </a:rPr>
              <a:t>— отношение объема государственного долга </a:t>
            </a:r>
            <a:r>
              <a:rPr lang="ru" dirty="0" smtClean="0">
                <a:latin typeface="Verdana"/>
              </a:rPr>
              <a:t>без </a:t>
            </a:r>
            <a:r>
              <a:rPr lang="ru" dirty="0">
                <a:latin typeface="Verdana"/>
              </a:rPr>
              <a:t>учета безвозмездных поступлений</a:t>
            </a:r>
          </a:p>
          <a:p>
            <a:pPr indent="0" algn="just"/>
            <a:r>
              <a:rPr lang="ru" dirty="0">
                <a:solidFill>
                  <a:srgbClr val="C00000"/>
                </a:solidFill>
                <a:latin typeface="Verdana"/>
              </a:rPr>
              <a:t>Дотации </a:t>
            </a:r>
            <a:r>
              <a:rPr lang="ru" dirty="0">
                <a:latin typeface="Verdana"/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  <a:p>
            <a:pPr indent="0" algn="just"/>
            <a:r>
              <a:rPr lang="ru" dirty="0">
                <a:solidFill>
                  <a:srgbClr val="C00000"/>
                </a:solidFill>
                <a:latin typeface="Verdana"/>
              </a:rPr>
              <a:t>Доходы бюджета </a:t>
            </a:r>
            <a:r>
              <a:rPr lang="ru" dirty="0">
                <a:latin typeface="Verdana"/>
              </a:rPr>
              <a:t>- поступающие в бюджет денежные средства, за исключением средств, являющихся источниками финансирования дефицита 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8900" y="326571"/>
            <a:ext cx="42178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spcAft>
                <a:spcPts val="630"/>
              </a:spcAft>
            </a:pPr>
            <a:r>
              <a:rPr lang="ru" sz="2800" b="1" dirty="0">
                <a:latin typeface="Verdana"/>
              </a:rPr>
              <a:t>Основные термины и понятия</a:t>
            </a:r>
          </a:p>
        </p:txBody>
      </p:sp>
    </p:spTree>
    <p:extLst>
      <p:ext uri="{BB962C8B-B14F-4D97-AF65-F5344CB8AC3E}">
        <p14:creationId xmlns="" xmlns:p14="http://schemas.microsoft.com/office/powerpoint/2010/main" val="377356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2018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8900" y="248194"/>
            <a:ext cx="42178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spcAft>
                <a:spcPts val="630"/>
              </a:spcAft>
            </a:pPr>
            <a:r>
              <a:rPr lang="ru" sz="2800" b="1" dirty="0">
                <a:latin typeface="Verdana"/>
              </a:rPr>
              <a:t>Основные термины и понятия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9392" y="1284502"/>
            <a:ext cx="10643616" cy="46542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dirty="0" smtClean="0">
                <a:solidFill>
                  <a:srgbClr val="C00000"/>
                </a:solidFill>
                <a:latin typeface="Verdana"/>
              </a:rPr>
              <a:t>Консолидированный </a:t>
            </a:r>
            <a:r>
              <a:rPr lang="ru" dirty="0">
                <a:solidFill>
                  <a:srgbClr val="C00000"/>
                </a:solidFill>
                <a:latin typeface="Verdana"/>
              </a:rPr>
              <a:t>бюджет </a:t>
            </a:r>
            <a:r>
              <a:rPr lang="ru" dirty="0">
                <a:latin typeface="Verdana"/>
              </a:rPr>
              <a:t>- свод бюджетов бюджетной системы Российской Федерации на соответствующей территории без учета межбюджетных трансфертов между этими бюджетами</a:t>
            </a:r>
          </a:p>
          <a:p>
            <a:pPr indent="0"/>
            <a:r>
              <a:rPr lang="ru" dirty="0" smtClean="0">
                <a:solidFill>
                  <a:srgbClr val="C00000"/>
                </a:solidFill>
                <a:latin typeface="Verdana"/>
              </a:rPr>
              <a:t>Налоговые </a:t>
            </a:r>
            <a:r>
              <a:rPr lang="ru" dirty="0">
                <a:solidFill>
                  <a:srgbClr val="C00000"/>
                </a:solidFill>
                <a:latin typeface="Verdana"/>
              </a:rPr>
              <a:t>доходы </a:t>
            </a:r>
            <a:r>
              <a:rPr lang="ru" dirty="0">
                <a:latin typeface="Verdana"/>
              </a:rPr>
              <a:t>- 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</a:t>
            </a:r>
          </a:p>
          <a:p>
            <a:pPr indent="0"/>
            <a:r>
              <a:rPr lang="ru" dirty="0">
                <a:solidFill>
                  <a:srgbClr val="C00000"/>
                </a:solidFill>
                <a:latin typeface="Verdana"/>
              </a:rPr>
              <a:t>Неналоговые доходы </a:t>
            </a:r>
            <a:r>
              <a:rPr lang="ru" dirty="0">
                <a:latin typeface="Verdana"/>
              </a:rPr>
              <a:t>- платежи которые классифицируются по характеру их поступления в бюджет и включают в себя возмездные операции от прямого предоставления государством разных видов услуг, а также некоторые безвозмездные платежи в виде штрафов или иных санкций за нарушение законодательства</a:t>
            </a:r>
          </a:p>
          <a:p>
            <a:pPr indent="0"/>
            <a:r>
              <a:rPr lang="ru" dirty="0" smtClean="0">
                <a:solidFill>
                  <a:srgbClr val="C00000"/>
                </a:solidFill>
                <a:latin typeface="Verdana"/>
              </a:rPr>
              <a:t>Субвенции </a:t>
            </a:r>
            <a:r>
              <a:rPr lang="ru" dirty="0">
                <a:latin typeface="Verdana"/>
              </a:rPr>
              <a:t>- предоставляются на финансирование «переданных» другим публичноправовым образованиям полномочий</a:t>
            </a:r>
          </a:p>
          <a:p>
            <a:pPr indent="0"/>
            <a:r>
              <a:rPr lang="ru" dirty="0">
                <a:solidFill>
                  <a:srgbClr val="C00000"/>
                </a:solidFill>
                <a:latin typeface="Verdana"/>
              </a:rPr>
              <a:t>Субсидии </a:t>
            </a:r>
            <a:r>
              <a:rPr lang="ru" dirty="0">
                <a:latin typeface="Verdana"/>
              </a:rPr>
              <a:t>- предоставляются на условиях долевого софинансирования расходов других бюджетов</a:t>
            </a:r>
          </a:p>
          <a:p>
            <a:pPr indent="0"/>
            <a:r>
              <a:rPr lang="ru" dirty="0">
                <a:solidFill>
                  <a:srgbClr val="C00000"/>
                </a:solidFill>
                <a:latin typeface="Verdana"/>
              </a:rPr>
              <a:t>Профицит бюджета </a:t>
            </a:r>
            <a:r>
              <a:rPr lang="ru" dirty="0">
                <a:latin typeface="Verdana"/>
              </a:rPr>
              <a:t>- превышение доходов бюджета над его расходами</a:t>
            </a:r>
          </a:p>
        </p:txBody>
      </p:sp>
    </p:spTree>
    <p:extLst>
      <p:ext uri="{BB962C8B-B14F-4D97-AF65-F5344CB8AC3E}">
        <p14:creationId xmlns="" xmlns:p14="http://schemas.microsoft.com/office/powerpoint/2010/main" val="344651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567543" y="36493"/>
              <a:ext cx="10332720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8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ctr"/>
              <a:r>
                <a:rPr lang="ru-RU" sz="28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800" b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2018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0" y="1389082"/>
            <a:ext cx="3114675" cy="286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633700" y="1282065"/>
            <a:ext cx="8086725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Разработчиком презентации </a:t>
            </a:r>
            <a:r>
              <a:rPr lang="ru-RU" sz="2000" b="1" dirty="0">
                <a:solidFill>
                  <a:srgbClr val="C00000"/>
                </a:solidFill>
                <a:latin typeface="+mj-lt"/>
              </a:rPr>
              <a:t>«Бюджет для граждан»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является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финансовое управление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администрации города Ак-Довурак –функциональный  орган  администрации  города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Ак-Довурак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</a:t>
            </a:r>
            <a:r>
              <a:rPr lang="ru-RU" sz="2000" b="1" dirty="0">
                <a:solidFill>
                  <a:srgbClr val="C00000"/>
                </a:solidFill>
                <a:latin typeface="+mj-lt"/>
              </a:rPr>
              <a:t>Основные задачи управления: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1. Составление проекта бюджета на очередной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финансовый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год.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2. Организация исполнения бюджета;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3. Осуществление финансового контроля за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исполнением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бюджета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9035641"/>
              </p:ext>
            </p:extLst>
          </p:nvPr>
        </p:nvGraphicFramePr>
        <p:xfrm>
          <a:off x="250940" y="4406602"/>
          <a:ext cx="8137525" cy="1951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50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825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4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baseline="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Начальник управления	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+mj-lt"/>
                        </a:rPr>
                        <a:t>Сарыглар</a:t>
                      </a:r>
                      <a:r>
                        <a:rPr lang="ru-RU" sz="1400" b="1" dirty="0" smtClean="0">
                          <a:latin typeface="+mj-lt"/>
                        </a:rPr>
                        <a:t> </a:t>
                      </a:r>
                      <a:r>
                        <a:rPr lang="ru-RU" sz="1400" b="1" dirty="0" err="1" smtClean="0">
                          <a:latin typeface="+mj-lt"/>
                        </a:rPr>
                        <a:t>Алдынай</a:t>
                      </a:r>
                      <a:r>
                        <a:rPr lang="ru-RU" sz="1400" b="1" dirty="0" smtClean="0">
                          <a:latin typeface="+mj-lt"/>
                        </a:rPr>
                        <a:t> Андреевна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85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Адрес  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668051, г. Ак-Довурак, ул. Комсомольская, дом 3-а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85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Телефон 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8 (394-33) 2-14-80; 2-13-66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85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Электронный адрес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fu_ak-dovurak@mail.ru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163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Режим работы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С</a:t>
                      </a:r>
                      <a:r>
                        <a:rPr kumimoji="0" lang="en-US" sz="14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9-00</a:t>
                      </a:r>
                      <a:r>
                        <a:rPr kumimoji="0" lang="en-US" sz="14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до</a:t>
                      </a:r>
                      <a:r>
                        <a:rPr kumimoji="0" lang="en-US" sz="14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18-00. Перерыв с 12-00 до 13-00</a:t>
                      </a:r>
                    </a:p>
                    <a:p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Выходные дни – Суббота, Воскресенье	</a:t>
                      </a:r>
                    </a:p>
                    <a:p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262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2018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079663" y="1790320"/>
            <a:ext cx="8640762" cy="4425570"/>
            <a:chOff x="3079663" y="1790320"/>
            <a:chExt cx="8640762" cy="442557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079663" y="1790320"/>
              <a:ext cx="8640762" cy="4392613"/>
              <a:chOff x="179388" y="2349500"/>
              <a:chExt cx="8640762" cy="4392613"/>
            </a:xfrm>
          </p:grpSpPr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6929454" y="5661025"/>
                <a:ext cx="1819259" cy="1081088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3" name="Группа 2"/>
              <p:cNvGrpSpPr/>
              <p:nvPr/>
            </p:nvGrpSpPr>
            <p:grpSpPr>
              <a:xfrm>
                <a:off x="179388" y="2349500"/>
                <a:ext cx="8640762" cy="4031828"/>
                <a:chOff x="179388" y="2349500"/>
                <a:chExt cx="8640762" cy="4031828"/>
              </a:xfrm>
            </p:grpSpPr>
            <p:sp>
              <p:nvSpPr>
                <p:cNvPr id="18" name="Скругленный прямоугольник 17"/>
                <p:cNvSpPr/>
                <p:nvPr/>
              </p:nvSpPr>
              <p:spPr>
                <a:xfrm>
                  <a:off x="251520" y="5229200"/>
                  <a:ext cx="1008112" cy="1152128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9" name="Скругленный прямоугольник 18"/>
                <p:cNvSpPr/>
                <p:nvPr/>
              </p:nvSpPr>
              <p:spPr>
                <a:xfrm>
                  <a:off x="1547664" y="5229200"/>
                  <a:ext cx="1008112" cy="1152128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20" name="Скругленный прямоугольник 19"/>
                <p:cNvSpPr/>
                <p:nvPr/>
              </p:nvSpPr>
              <p:spPr>
                <a:xfrm>
                  <a:off x="2843808" y="5229200"/>
                  <a:ext cx="1008112" cy="1152128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179388" y="5445125"/>
                  <a:ext cx="1187450" cy="73818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400" b="1" dirty="0">
                      <a:solidFill>
                        <a:srgbClr val="FFC000"/>
                      </a:solidFill>
                      <a:latin typeface="+mj-lt"/>
                    </a:rPr>
                    <a:t>Бюджеты городских округов</a:t>
                  </a:r>
                </a:p>
              </p:txBody>
            </p: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 rot="5400000">
                  <a:off x="5072856" y="4856957"/>
                  <a:ext cx="3000375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flipV="1">
                  <a:off x="6572250" y="6202363"/>
                  <a:ext cx="357188" cy="15557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" name="Группа 1"/>
                <p:cNvGrpSpPr/>
                <p:nvPr/>
              </p:nvGrpSpPr>
              <p:grpSpPr>
                <a:xfrm>
                  <a:off x="755650" y="2349500"/>
                  <a:ext cx="8064500" cy="3690938"/>
                  <a:chOff x="755650" y="2349500"/>
                  <a:chExt cx="8064500" cy="3690938"/>
                </a:xfrm>
              </p:grpSpPr>
              <p:sp>
                <p:nvSpPr>
                  <p:cNvPr id="7" name="Блок-схема: магнитный диск 6"/>
                  <p:cNvSpPr/>
                  <p:nvPr/>
                </p:nvSpPr>
                <p:spPr>
                  <a:xfrm>
                    <a:off x="1258888" y="2349500"/>
                    <a:ext cx="1584325" cy="719138"/>
                  </a:xfrm>
                  <a:prstGeom prst="flowChartMagneticDisk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0" scaled="1"/>
                    <a:tileRect/>
                  </a:gradFill>
                  <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8" name="Блок-схема: магнитный диск 7"/>
                  <p:cNvSpPr/>
                  <p:nvPr/>
                </p:nvSpPr>
                <p:spPr>
                  <a:xfrm>
                    <a:off x="1258888" y="3141663"/>
                    <a:ext cx="1584325" cy="792162"/>
                  </a:xfrm>
                  <a:prstGeom prst="flowChartMagneticDisk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11" name="Блок-схема: магнитный диск 10"/>
                  <p:cNvSpPr/>
                  <p:nvPr/>
                </p:nvSpPr>
                <p:spPr>
                  <a:xfrm>
                    <a:off x="1258888" y="4005263"/>
                    <a:ext cx="1584325" cy="863600"/>
                  </a:xfrm>
                  <a:prstGeom prst="flowChartMagneticDisk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187624" y="2492896"/>
                    <a:ext cx="1656184" cy="80021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rgbClr val="FFFF00"/>
                        </a:solidFill>
                        <a:latin typeface="+mj-lt"/>
                      </a:rPr>
                      <a:t>Федеральный бюджет РФ</a:t>
                    </a:r>
                  </a:p>
                  <a:p>
                    <a:pPr algn="ctr">
                      <a:defRPr/>
                    </a:pPr>
                    <a:endParaRPr lang="ru-RU" sz="1400" b="1" dirty="0">
                      <a:solidFill>
                        <a:schemeClr val="bg2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331913" y="3357563"/>
                    <a:ext cx="1439862" cy="584200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rgbClr val="FFFF00"/>
                        </a:solidFill>
                        <a:latin typeface="+mj-lt"/>
                      </a:rPr>
                      <a:t>Бюджеты субъектов РФ</a:t>
                    </a: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259632" y="4005064"/>
                    <a:ext cx="1656184" cy="83099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rgbClr val="FFFF00"/>
                        </a:solidFill>
                        <a:latin typeface="+mj-lt"/>
                      </a:rPr>
                      <a:t>Бюджеты муниципальных образований</a:t>
                    </a: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547813" y="5516563"/>
                    <a:ext cx="1008062" cy="523875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400" b="1" dirty="0">
                        <a:solidFill>
                          <a:srgbClr val="FFC000"/>
                        </a:solidFill>
                        <a:latin typeface="+mj-lt"/>
                      </a:rPr>
                      <a:t>Бюджеты кожуунов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2843213" y="5516563"/>
                    <a:ext cx="1081087" cy="523875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400" b="1" dirty="0">
                        <a:solidFill>
                          <a:srgbClr val="FFC000"/>
                        </a:solidFill>
                        <a:latin typeface="+mj-lt"/>
                      </a:rPr>
                      <a:t>Бюджеты поселений</a:t>
                    </a:r>
                  </a:p>
                </p:txBody>
              </p:sp>
              <p:cxnSp>
                <p:nvCxnSpPr>
                  <p:cNvPr id="24" name="Прямая соединительная линия 23"/>
                  <p:cNvCxnSpPr/>
                  <p:nvPr/>
                </p:nvCxnSpPr>
                <p:spPr>
                  <a:xfrm>
                    <a:off x="755650" y="5013325"/>
                    <a:ext cx="2592388" cy="0"/>
                  </a:xfrm>
                  <a:prstGeom prst="line">
                    <a:avLst/>
                  </a:prstGeom>
                  <a:ln w="19050">
                    <a:solidFill>
                      <a:srgbClr val="990033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Прямая со стрелкой 24"/>
                  <p:cNvCxnSpPr>
                    <a:stCxn id="11" idx="3"/>
                  </p:cNvCxnSpPr>
                  <p:nvPr/>
                </p:nvCxnSpPr>
                <p:spPr>
                  <a:xfrm>
                    <a:off x="2051050" y="4868863"/>
                    <a:ext cx="0" cy="360362"/>
                  </a:xfrm>
                  <a:prstGeom prst="straightConnector1">
                    <a:avLst/>
                  </a:prstGeom>
                  <a:ln w="19050">
                    <a:solidFill>
                      <a:srgbClr val="990033"/>
                    </a:solidFill>
                    <a:prstDash val="sys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Прямая со стрелкой 25"/>
                  <p:cNvCxnSpPr/>
                  <p:nvPr/>
                </p:nvCxnSpPr>
                <p:spPr>
                  <a:xfrm>
                    <a:off x="755650" y="5013325"/>
                    <a:ext cx="0" cy="215900"/>
                  </a:xfrm>
                  <a:prstGeom prst="straightConnector1">
                    <a:avLst/>
                  </a:prstGeom>
                  <a:ln w="19050">
                    <a:solidFill>
                      <a:srgbClr val="990033"/>
                    </a:solidFill>
                    <a:prstDash val="sys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Прямая со стрелкой 26"/>
                  <p:cNvCxnSpPr/>
                  <p:nvPr/>
                </p:nvCxnSpPr>
                <p:spPr>
                  <a:xfrm>
                    <a:off x="3348038" y="5013325"/>
                    <a:ext cx="0" cy="215900"/>
                  </a:xfrm>
                  <a:prstGeom prst="straightConnector1">
                    <a:avLst/>
                  </a:prstGeom>
                  <a:ln w="19050">
                    <a:solidFill>
                      <a:srgbClr val="990033"/>
                    </a:solidFill>
                    <a:prstDash val="sys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Прямая соединительная линия 27"/>
                  <p:cNvCxnSpPr/>
                  <p:nvPr/>
                </p:nvCxnSpPr>
                <p:spPr>
                  <a:xfrm>
                    <a:off x="2843213" y="3284538"/>
                    <a:ext cx="433387" cy="0"/>
                  </a:xfrm>
                  <a:prstGeom prst="line">
                    <a:avLst/>
                  </a:prstGeom>
                  <a:ln w="38100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Прямая соединительная линия 28"/>
                  <p:cNvCxnSpPr/>
                  <p:nvPr/>
                </p:nvCxnSpPr>
                <p:spPr>
                  <a:xfrm>
                    <a:off x="3276600" y="3284538"/>
                    <a:ext cx="0" cy="1512887"/>
                  </a:xfrm>
                  <a:prstGeom prst="line">
                    <a:avLst/>
                  </a:prstGeom>
                  <a:ln w="28575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Прямая соединительная линия 29"/>
                  <p:cNvCxnSpPr/>
                  <p:nvPr/>
                </p:nvCxnSpPr>
                <p:spPr>
                  <a:xfrm>
                    <a:off x="2843213" y="4797425"/>
                    <a:ext cx="433387" cy="0"/>
                  </a:xfrm>
                  <a:prstGeom prst="line">
                    <a:avLst/>
                  </a:prstGeom>
                  <a:ln w="38100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Прямая соединительная линия 30"/>
                  <p:cNvCxnSpPr/>
                  <p:nvPr/>
                </p:nvCxnSpPr>
                <p:spPr>
                  <a:xfrm>
                    <a:off x="2843213" y="2420938"/>
                    <a:ext cx="720725" cy="0"/>
                  </a:xfrm>
                  <a:prstGeom prst="line">
                    <a:avLst/>
                  </a:prstGeom>
                  <a:ln w="38100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Прямая соединительная линия 31"/>
                  <p:cNvCxnSpPr/>
                  <p:nvPr/>
                </p:nvCxnSpPr>
                <p:spPr>
                  <a:xfrm>
                    <a:off x="3563938" y="2420938"/>
                    <a:ext cx="0" cy="2376487"/>
                  </a:xfrm>
                  <a:prstGeom prst="line">
                    <a:avLst/>
                  </a:prstGeom>
                  <a:ln w="28575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Прямая соединительная линия 32"/>
                  <p:cNvCxnSpPr/>
                  <p:nvPr/>
                </p:nvCxnSpPr>
                <p:spPr>
                  <a:xfrm>
                    <a:off x="3276600" y="4797425"/>
                    <a:ext cx="287338" cy="0"/>
                  </a:xfrm>
                  <a:prstGeom prst="line">
                    <a:avLst/>
                  </a:prstGeom>
                  <a:ln w="38100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Скругленный прямоугольник 33"/>
                  <p:cNvSpPr/>
                  <p:nvPr/>
                </p:nvSpPr>
                <p:spPr>
                  <a:xfrm>
                    <a:off x="4139952" y="2420888"/>
                    <a:ext cx="2016224" cy="936104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60000"/>
                          <a:lumOff val="40000"/>
                          <a:shade val="30000"/>
                          <a:satMod val="115000"/>
                        </a:schemeClr>
                      </a:gs>
                      <a:gs pos="50000">
                        <a:schemeClr val="accent3">
                          <a:lumMod val="60000"/>
                          <a:lumOff val="40000"/>
                          <a:shade val="67500"/>
                          <a:satMod val="115000"/>
                        </a:schemeClr>
                      </a:gs>
                      <a:gs pos="100000">
                        <a:schemeClr val="accent3">
                          <a:lumMod val="60000"/>
                          <a:lumOff val="40000"/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35" name="Скругленный прямоугольник 34"/>
                  <p:cNvSpPr/>
                  <p:nvPr/>
                </p:nvSpPr>
                <p:spPr>
                  <a:xfrm>
                    <a:off x="4139952" y="3789040"/>
                    <a:ext cx="2016224" cy="936104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60000"/>
                          <a:lumOff val="40000"/>
                          <a:shade val="30000"/>
                          <a:satMod val="115000"/>
                        </a:schemeClr>
                      </a:gs>
                      <a:gs pos="50000">
                        <a:schemeClr val="accent3">
                          <a:lumMod val="60000"/>
                          <a:lumOff val="40000"/>
                          <a:shade val="67500"/>
                          <a:satMod val="115000"/>
                        </a:schemeClr>
                      </a:gs>
                      <a:gs pos="100000">
                        <a:schemeClr val="accent3">
                          <a:lumMod val="60000"/>
                          <a:lumOff val="40000"/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4067175" y="2565400"/>
                    <a:ext cx="2089150" cy="584200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chemeClr val="bg1"/>
                        </a:solidFill>
                        <a:latin typeface="+mj-lt"/>
                      </a:rPr>
                      <a:t>Консолидированный бюджет РФ</a:t>
                    </a: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4067175" y="3933825"/>
                    <a:ext cx="2089150" cy="584200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chemeClr val="bg1"/>
                        </a:solidFill>
                        <a:latin typeface="+mj-lt"/>
                      </a:rPr>
                      <a:t>Консолидированный бюджет  субъекта РФ</a:t>
                    </a:r>
                  </a:p>
                </p:txBody>
              </p:sp>
              <p:cxnSp>
                <p:nvCxnSpPr>
                  <p:cNvPr id="38" name="Прямая со стрелкой 37"/>
                  <p:cNvCxnSpPr/>
                  <p:nvPr/>
                </p:nvCxnSpPr>
                <p:spPr>
                  <a:xfrm>
                    <a:off x="3276600" y="4292600"/>
                    <a:ext cx="863600" cy="0"/>
                  </a:xfrm>
                  <a:prstGeom prst="straightConnector1">
                    <a:avLst/>
                  </a:prstGeom>
                  <a:ln w="28575">
                    <a:solidFill>
                      <a:srgbClr val="990033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Прямая со стрелкой 38"/>
                  <p:cNvCxnSpPr/>
                  <p:nvPr/>
                </p:nvCxnSpPr>
                <p:spPr>
                  <a:xfrm>
                    <a:off x="3563938" y="2924175"/>
                    <a:ext cx="576262" cy="0"/>
                  </a:xfrm>
                  <a:prstGeom prst="straightConnector1">
                    <a:avLst/>
                  </a:prstGeom>
                  <a:ln w="28575">
                    <a:solidFill>
                      <a:srgbClr val="990033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Прямая со стрелкой 39"/>
                  <p:cNvCxnSpPr/>
                  <p:nvPr/>
                </p:nvCxnSpPr>
                <p:spPr>
                  <a:xfrm flipV="1">
                    <a:off x="5148263" y="3357563"/>
                    <a:ext cx="0" cy="431800"/>
                  </a:xfrm>
                  <a:prstGeom prst="straightConnector1">
                    <a:avLst/>
                  </a:prstGeom>
                  <a:ln w="28575">
                    <a:solidFill>
                      <a:srgbClr val="990033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Скругленный прямоугольник 40"/>
                  <p:cNvSpPr/>
                  <p:nvPr/>
                </p:nvSpPr>
                <p:spPr>
                  <a:xfrm>
                    <a:off x="6500826" y="2428868"/>
                    <a:ext cx="2232025" cy="936625"/>
                  </a:xfrm>
                  <a:prstGeom prst="round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l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42" name="Скругленный прямоугольник 41"/>
                  <p:cNvSpPr/>
                  <p:nvPr/>
                </p:nvSpPr>
                <p:spPr>
                  <a:xfrm>
                    <a:off x="6875463" y="3789363"/>
                    <a:ext cx="1873250" cy="792162"/>
                  </a:xfrm>
                  <a:prstGeom prst="roundRect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43" name="Скругленный прямоугольник 42"/>
                  <p:cNvSpPr/>
                  <p:nvPr/>
                </p:nvSpPr>
                <p:spPr>
                  <a:xfrm>
                    <a:off x="6875463" y="4724400"/>
                    <a:ext cx="1873250" cy="792163"/>
                  </a:xfrm>
                  <a:prstGeom prst="roundRect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6443663" y="2420938"/>
                    <a:ext cx="2376487" cy="830262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Бюджеты государственных внебюджетных фондов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7019925" y="3933825"/>
                    <a:ext cx="1655763" cy="584200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Пенсионный фонд РФ </a:t>
                    </a: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6948488" y="4724400"/>
                    <a:ext cx="1727200" cy="831850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Фонд социального страхования РФ</a:t>
                    </a:r>
                  </a:p>
                </p:txBody>
              </p:sp>
              <p:cxnSp>
                <p:nvCxnSpPr>
                  <p:cNvPr id="51" name="Прямая соединительная линия 50"/>
                  <p:cNvCxnSpPr/>
                  <p:nvPr/>
                </p:nvCxnSpPr>
                <p:spPr>
                  <a:xfrm rot="10800000" flipV="1">
                    <a:off x="6572250" y="5121275"/>
                    <a:ext cx="303213" cy="1651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Прямая соединительная линия 51"/>
                  <p:cNvCxnSpPr/>
                  <p:nvPr/>
                </p:nvCxnSpPr>
                <p:spPr>
                  <a:xfrm rot="10800000" flipV="1">
                    <a:off x="6572250" y="4186238"/>
                    <a:ext cx="303213" cy="17145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8" name="TextBox 47"/>
            <p:cNvSpPr txBox="1"/>
            <p:nvPr/>
          </p:nvSpPr>
          <p:spPr>
            <a:xfrm>
              <a:off x="9872472" y="5137977"/>
              <a:ext cx="1587012" cy="10779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фонд обязательного медицинского страхования РФ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9334" y="1713185"/>
            <a:ext cx="370521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Бюджет государства и бюджеты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входящих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 него регионов и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муниципальных образований 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взаимосвязаны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образуют единую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бюджетную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систему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 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Российской Федерации сложилась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</a:rPr>
              <a:t>трехуровневая  </a:t>
            </a:r>
            <a:r>
              <a:rPr lang="ru-RU" sz="2000" b="1" i="1" dirty="0">
                <a:solidFill>
                  <a:srgbClr val="C00000"/>
                </a:solidFill>
              </a:rPr>
              <a:t>бюджетная 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>
                <a:solidFill>
                  <a:srgbClr val="C00000"/>
                </a:solidFill>
              </a:rPr>
              <a:t>система</a:t>
            </a:r>
          </a:p>
          <a:p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358900" y="261256"/>
            <a:ext cx="433650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 smtClean="0"/>
              <a:t>Бюджетная система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221636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2018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7795" y="1441436"/>
            <a:ext cx="8429684" cy="7143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90700" y="1441450"/>
            <a:ext cx="8001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+mj-lt"/>
              </a:rPr>
              <a:t>Проект  городского бюджета составляется и утверждается на очередной финансовый  </a:t>
            </a:r>
            <a:r>
              <a:rPr lang="ru-RU" sz="2000" b="1" dirty="0" smtClean="0">
                <a:solidFill>
                  <a:srgbClr val="FFFF00"/>
                </a:solidFill>
                <a:latin typeface="+mj-lt"/>
              </a:rPr>
              <a:t>год</a:t>
            </a:r>
            <a:r>
              <a:rPr lang="ru-RU" sz="2000" b="1" dirty="0">
                <a:solidFill>
                  <a:srgbClr val="FFFF00"/>
                </a:solidFill>
                <a:latin typeface="+mj-lt"/>
              </a:rPr>
              <a:t>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33679" y="2298692"/>
            <a:ext cx="5857916" cy="10001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790825" y="2155825"/>
            <a:ext cx="6143625" cy="1143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latin typeface="+mj-lt"/>
              </a:rPr>
              <a:t> Составление проекта городского  бюджета основывается на:</a:t>
            </a:r>
            <a:endParaRPr lang="ru-RU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19233" y="4298956"/>
            <a:ext cx="1785950" cy="157163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33811" y="4298956"/>
            <a:ext cx="1785950" cy="157163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76951" y="4298956"/>
            <a:ext cx="1785950" cy="164307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20091" y="4298956"/>
            <a:ext cx="1785950" cy="17145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862137" y="4298950"/>
            <a:ext cx="1571625" cy="1354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+mj-lt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Послание Президента Российской Федерации</a:t>
            </a:r>
            <a:endParaRPr lang="ru-RU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3825" y="4227513"/>
            <a:ext cx="1714500" cy="1354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Бюджетном послании Главы Правительства Республики Тыва</a:t>
            </a:r>
            <a:endParaRPr lang="ru-RU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8387" y="4084638"/>
            <a:ext cx="1643063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Прогнозе социально-экономического развития города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Ак-Довурак</a:t>
            </a:r>
            <a:endParaRPr lang="ru-RU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91512" y="4370388"/>
            <a:ext cx="1714500" cy="1354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Муниципальных программах города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Ак-Довурак</a:t>
            </a:r>
            <a:endParaRPr lang="ru-RU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4" name="Выгнутая влево стрелка 23"/>
          <p:cNvSpPr/>
          <p:nvPr/>
        </p:nvSpPr>
        <p:spPr>
          <a:xfrm>
            <a:off x="1719262" y="2727325"/>
            <a:ext cx="1214438" cy="1571625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8791575" y="2798763"/>
            <a:ext cx="1214437" cy="1500187"/>
          </a:xfrm>
          <a:prstGeom prst="curvedLeftArrow">
            <a:avLst>
              <a:gd name="adj1" fmla="val 25000"/>
              <a:gd name="adj2" fmla="val 50000"/>
              <a:gd name="adj3" fmla="val 3169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505325" y="3370263"/>
            <a:ext cx="642937" cy="78581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6719887" y="3370263"/>
            <a:ext cx="642938" cy="78581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358900" y="222068"/>
            <a:ext cx="4218940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 smtClean="0"/>
              <a:t>Проект бюджета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79553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79256" y="36493"/>
              <a:ext cx="404117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7713" y="1255693"/>
            <a:ext cx="792003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Чтобы понять, как устроен бюджет, сравним его с бюджетом отдельной семьи.</a:t>
            </a:r>
          </a:p>
        </p:txBody>
      </p:sp>
      <p:sp>
        <p:nvSpPr>
          <p:cNvPr id="8" name="Овал 7"/>
          <p:cNvSpPr/>
          <p:nvPr/>
        </p:nvSpPr>
        <p:spPr>
          <a:xfrm>
            <a:off x="1728838" y="2567106"/>
            <a:ext cx="2160240" cy="115212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825182" y="2567106"/>
            <a:ext cx="2160240" cy="115212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849518" y="2567106"/>
            <a:ext cx="2088232" cy="115212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088952" y="2854444"/>
            <a:ext cx="14398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latin typeface="+mj-lt"/>
              </a:rPr>
              <a:t>Доходы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13140" y="2854444"/>
            <a:ext cx="15843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latin typeface="+mj-lt"/>
              </a:rPr>
              <a:t>Расходы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92865" y="2783006"/>
            <a:ext cx="18002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+mj-lt"/>
              </a:rPr>
              <a:t>(-) дефицит 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+mj-lt"/>
              </a:rPr>
              <a:t>(+) профицит</a:t>
            </a:r>
          </a:p>
        </p:txBody>
      </p:sp>
      <p:sp>
        <p:nvSpPr>
          <p:cNvPr id="19" name="Минус 18"/>
          <p:cNvSpPr/>
          <p:nvPr/>
        </p:nvSpPr>
        <p:spPr>
          <a:xfrm>
            <a:off x="4033094" y="2783130"/>
            <a:ext cx="648072" cy="792088"/>
          </a:xfrm>
          <a:prstGeom prst="mathMinus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Равно 19"/>
          <p:cNvSpPr/>
          <p:nvPr/>
        </p:nvSpPr>
        <p:spPr>
          <a:xfrm>
            <a:off x="7129438" y="2783130"/>
            <a:ext cx="648072" cy="792088"/>
          </a:xfrm>
          <a:prstGeom prst="mathEqual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6263" y="5393273"/>
            <a:ext cx="4094162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ru-RU" sz="2000" b="1" i="1" dirty="0">
                <a:solidFill>
                  <a:srgbClr val="0033CC"/>
                </a:solidFill>
                <a:latin typeface="+mj-lt"/>
              </a:rPr>
              <a:t>Дефицит</a:t>
            </a:r>
            <a:r>
              <a:rPr lang="ru-RU" b="1" dirty="0">
                <a:solidFill>
                  <a:srgbClr val="0033CC"/>
                </a:solidFill>
                <a:latin typeface="+mj-lt"/>
              </a:rPr>
              <a:t> (расходы больше доходов)</a:t>
            </a:r>
          </a:p>
          <a:p>
            <a:pPr>
              <a:defRPr/>
            </a:pPr>
            <a:r>
              <a:rPr lang="ru-RU" sz="2000" b="1" i="1" dirty="0">
                <a:solidFill>
                  <a:srgbClr val="0033CC"/>
                </a:solidFill>
                <a:latin typeface="+mj-lt"/>
              </a:rPr>
              <a:t>Профицит</a:t>
            </a:r>
            <a:r>
              <a:rPr lang="ru-RU" b="1" dirty="0">
                <a:solidFill>
                  <a:srgbClr val="0033CC"/>
                </a:solidFill>
                <a:latin typeface="+mj-lt"/>
              </a:rPr>
              <a:t> (доходы больше расходов)</a:t>
            </a:r>
            <a:endParaRPr lang="ru-RU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22" name="Минус 21"/>
          <p:cNvSpPr/>
          <p:nvPr/>
        </p:nvSpPr>
        <p:spPr>
          <a:xfrm>
            <a:off x="6978563" y="5537736"/>
            <a:ext cx="574675" cy="576262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люс 22"/>
          <p:cNvSpPr/>
          <p:nvPr/>
        </p:nvSpPr>
        <p:spPr>
          <a:xfrm>
            <a:off x="6978563" y="5898098"/>
            <a:ext cx="574675" cy="576263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58900" y="640080"/>
            <a:ext cx="3840117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 smtClean="0"/>
              <a:t>Основные понятия</a:t>
            </a:r>
            <a:endParaRPr lang="ru-RU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728838" y="1964226"/>
            <a:ext cx="87137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Бюджет любой семьи делится на две части –</a:t>
            </a:r>
            <a:r>
              <a:rPr lang="ru-RU" sz="2400" b="1" i="1" dirty="0">
                <a:solidFill>
                  <a:srgbClr val="990033"/>
                </a:solidFill>
                <a:latin typeface="+mj-lt"/>
              </a:rPr>
              <a:t>доходы и расходы.</a:t>
            </a:r>
            <a:endParaRPr lang="ru-RU" sz="2400" b="1" dirty="0">
              <a:solidFill>
                <a:srgbClr val="990033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48408" y="4190848"/>
            <a:ext cx="87137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0033CC"/>
                </a:solidFill>
                <a:latin typeface="Arial" charset="0"/>
              </a:rPr>
              <a:t>Сбалансированность бюджета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(равенство доходов и расходов) – один из основополагающих принципов при составлении бюджета, когда это равенство нарушается, возникает </a:t>
            </a:r>
            <a:r>
              <a:rPr lang="ru-RU" b="1" i="1" dirty="0">
                <a:solidFill>
                  <a:srgbClr val="0033CC"/>
                </a:solidFill>
                <a:latin typeface="Arial" charset="0"/>
              </a:rPr>
              <a:t>дефицит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, либо </a:t>
            </a:r>
            <a:r>
              <a:rPr lang="ru-RU" b="1" i="1" dirty="0">
                <a:solidFill>
                  <a:srgbClr val="0033CC"/>
                </a:solidFill>
                <a:latin typeface="Arial" charset="0"/>
              </a:rPr>
              <a:t>профицит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бюджета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703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79256" y="36493"/>
              <a:ext cx="404117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2018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472435" y="1406151"/>
            <a:ext cx="741230" cy="1058901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6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/>
          </a:p>
        </p:txBody>
      </p:sp>
      <p:sp>
        <p:nvSpPr>
          <p:cNvPr id="5" name="Полилиния 4"/>
          <p:cNvSpPr/>
          <p:nvPr/>
        </p:nvSpPr>
        <p:spPr>
          <a:xfrm>
            <a:off x="1213665" y="1406153"/>
            <a:ext cx="7755713" cy="688285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8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Составление проекта бюджета</a:t>
            </a: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172113" y="2282843"/>
            <a:ext cx="741230" cy="1058900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5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/>
          </a:p>
        </p:txBody>
      </p:sp>
      <p:sp>
        <p:nvSpPr>
          <p:cNvPr id="7" name="Полилиния 6"/>
          <p:cNvSpPr/>
          <p:nvPr/>
        </p:nvSpPr>
        <p:spPr>
          <a:xfrm>
            <a:off x="1913343" y="2237121"/>
            <a:ext cx="7755713" cy="688285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8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Рассмотрение и утверждение бюджета</a:t>
            </a: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913343" y="3212229"/>
            <a:ext cx="741230" cy="1058900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5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2652986" y="3282573"/>
            <a:ext cx="7755713" cy="688285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8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Исполнение бюджета</a:t>
            </a: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652986" y="4083052"/>
            <a:ext cx="741230" cy="1058900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5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3392629" y="4153396"/>
            <a:ext cx="7755713" cy="688285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8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Составление, внешняя проверка, рассмотрение и утверждение бюджетной отчётности</a:t>
            </a: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3392629" y="5070382"/>
            <a:ext cx="741230" cy="1058900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5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4133859" y="5099194"/>
            <a:ext cx="7755713" cy="688286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9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Государственный (муниципальный) финансовый контроль</a:t>
            </a: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58899" y="195942"/>
            <a:ext cx="429731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Бюджетный процесс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823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1">
                <a:lumMod val="5000"/>
                <a:lumOff val="9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r">
          <a:defRPr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</TotalTime>
  <Words>1939</Words>
  <Application>Microsoft Office PowerPoint</Application>
  <PresentationFormat>Произвольный</PresentationFormat>
  <Paragraphs>456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fin</dc:creator>
  <cp:lastModifiedBy>DNA7 X86</cp:lastModifiedBy>
  <cp:revision>117</cp:revision>
  <dcterms:created xsi:type="dcterms:W3CDTF">2018-11-12T10:11:25Z</dcterms:created>
  <dcterms:modified xsi:type="dcterms:W3CDTF">2018-11-15T10:34:04Z</dcterms:modified>
</cp:coreProperties>
</file>